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5"/>
  </p:notesMasterIdLst>
  <p:handoutMasterIdLst>
    <p:handoutMasterId r:id="rId46"/>
  </p:handoutMasterIdLst>
  <p:sldIdLst>
    <p:sldId id="1408" r:id="rId3"/>
    <p:sldId id="523" r:id="rId4"/>
    <p:sldId id="1379" r:id="rId6"/>
    <p:sldId id="1557" r:id="rId7"/>
    <p:sldId id="1377" r:id="rId8"/>
    <p:sldId id="1378" r:id="rId9"/>
    <p:sldId id="1370" r:id="rId10"/>
    <p:sldId id="1371" r:id="rId11"/>
    <p:sldId id="1372" r:id="rId12"/>
    <p:sldId id="1373" r:id="rId13"/>
    <p:sldId id="1374" r:id="rId14"/>
    <p:sldId id="1467" r:id="rId15"/>
    <p:sldId id="1520" r:id="rId16"/>
    <p:sldId id="1560" r:id="rId17"/>
    <p:sldId id="1559" r:id="rId18"/>
    <p:sldId id="941" r:id="rId19"/>
    <p:sldId id="1530" r:id="rId20"/>
    <p:sldId id="1521" r:id="rId21"/>
    <p:sldId id="1522" r:id="rId22"/>
    <p:sldId id="1523" r:id="rId23"/>
    <p:sldId id="1524" r:id="rId24"/>
    <p:sldId id="1525" r:id="rId25"/>
    <p:sldId id="1531" r:id="rId26"/>
    <p:sldId id="1526" r:id="rId27"/>
    <p:sldId id="1527" r:id="rId28"/>
    <p:sldId id="1539" r:id="rId29"/>
    <p:sldId id="1535" r:id="rId30"/>
    <p:sldId id="1528" r:id="rId31"/>
    <p:sldId id="1536" r:id="rId32"/>
    <p:sldId id="1537" r:id="rId33"/>
    <p:sldId id="1538" r:id="rId34"/>
    <p:sldId id="1596" r:id="rId35"/>
    <p:sldId id="1529" r:id="rId36"/>
    <p:sldId id="1532" r:id="rId37"/>
    <p:sldId id="1533" r:id="rId38"/>
    <p:sldId id="1517" r:id="rId39"/>
    <p:sldId id="1365" r:id="rId40"/>
    <p:sldId id="1460" r:id="rId41"/>
    <p:sldId id="1358" r:id="rId42"/>
    <p:sldId id="1359" r:id="rId43"/>
    <p:sldId id="1406" r:id="rId44"/>
    <p:sldId id="1540" r:id="rId45"/>
  </p:sldIdLst>
  <p:sldSz cx="9144000" cy="5143500" type="screen16x9"/>
  <p:notesSz cx="6858000" cy="9144000"/>
  <p:embeddedFontLst>
    <p:embeddedFont>
      <p:font typeface="楷体" pitchFamily="49" charset="-122"/>
      <p:regular r:id="rId50"/>
    </p:embeddedFont>
    <p:embeddedFont>
      <p:font typeface="微软雅黑" pitchFamily="34" charset="-122"/>
      <p:regular r:id="rId51"/>
      <p:bold r:id="rId52"/>
    </p:embeddedFont>
    <p:embeddedFont>
      <p:font typeface="黑体" charset="-122"/>
      <p:regular r:id="rId53"/>
    </p:embeddedFont>
    <p:embeddedFont>
      <p:font typeface="汉语拼音" pitchFamily="34" charset="0"/>
      <p:regular r:id="rId54"/>
    </p:embeddedFont>
    <p:embeddedFont>
      <p:font typeface="幼圆" pitchFamily="49" charset="-122"/>
      <p:regular r:id="rId55"/>
    </p:embeddedFont>
    <p:embeddedFont>
      <p:font typeface="Calibri" pitchFamily="34" charset="0"/>
      <p:regular r:id="rId56"/>
      <p:bold r:id="rId57"/>
      <p:italic r:id="rId58"/>
      <p:boldItalic r:id="rId5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BE3EF"/>
    <a:srgbClr val="F73BDC"/>
    <a:srgbClr val="FF66FF"/>
    <a:srgbClr val="F074C7"/>
    <a:srgbClr val="2060BE"/>
    <a:srgbClr val="FF97FF"/>
    <a:srgbClr val="CAFAFE"/>
    <a:srgbClr val="9900CC"/>
    <a:srgbClr val="15F3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4705" autoAdjust="0"/>
  </p:normalViewPr>
  <p:slideViewPr>
    <p:cSldViewPr>
      <p:cViewPr>
        <p:scale>
          <a:sx n="100" d="100"/>
          <a:sy n="100" d="100"/>
        </p:scale>
        <p:origin x="-2130" y="-798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10"/>
        <p:guide pos="22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9" Type="http://schemas.openxmlformats.org/officeDocument/2006/relationships/font" Target="fonts/font10.fntdata"/><Relationship Id="rId58" Type="http://schemas.openxmlformats.org/officeDocument/2006/relationships/font" Target="fonts/font9.fntdata"/><Relationship Id="rId57" Type="http://schemas.openxmlformats.org/officeDocument/2006/relationships/font" Target="fonts/font8.fntdata"/><Relationship Id="rId56" Type="http://schemas.openxmlformats.org/officeDocument/2006/relationships/font" Target="fonts/font7.fntdata"/><Relationship Id="rId55" Type="http://schemas.openxmlformats.org/officeDocument/2006/relationships/font" Target="fonts/font6.fntdata"/><Relationship Id="rId54" Type="http://schemas.openxmlformats.org/officeDocument/2006/relationships/font" Target="fonts/font5.fntdata"/><Relationship Id="rId53" Type="http://schemas.openxmlformats.org/officeDocument/2006/relationships/font" Target="fonts/font4.fntdata"/><Relationship Id="rId52" Type="http://schemas.openxmlformats.org/officeDocument/2006/relationships/font" Target="fonts/font3.fntdata"/><Relationship Id="rId51" Type="http://schemas.openxmlformats.org/officeDocument/2006/relationships/font" Target="fonts/font2.fntdata"/><Relationship Id="rId50" Type="http://schemas.openxmlformats.org/officeDocument/2006/relationships/font" Target="fonts/font1.fntdata"/><Relationship Id="rId5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569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25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王戎不取道旁李</a:t>
              </a:r>
              <a:endParaRPr kumimoji="1" lang="en-US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 descr="图片1.jpg"/>
          <p:cNvPicPr>
            <a:picLocks noChangeAspect="1"/>
          </p:cNvPicPr>
          <p:nvPr userDrawn="1"/>
        </p:nvPicPr>
        <p:blipFill>
          <a:blip r:embed="rId9" cstate="print"/>
          <a:srcRect t="4128" b="27768"/>
          <a:stretch>
            <a:fillRect/>
          </a:stretch>
        </p:blipFill>
        <p:spPr>
          <a:xfrm>
            <a:off x="71438" y="3929054"/>
            <a:ext cx="9001156" cy="1214446"/>
          </a:xfrm>
          <a:prstGeom prst="rect">
            <a:avLst/>
          </a:prstGeom>
          <a:effectLst>
            <a:softEdge rad="1270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Relationship Id="rId3" Type="http://schemas.openxmlformats.org/officeDocument/2006/relationships/slide" Target="slide16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35838;&#25991;&#26391;&#35835;-&#20154;&#22235;&#19978;-25.&#29579;&#25102;&#19981;&#21462;&#36947;&#26049;&#26446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1" Type="http://schemas.openxmlformats.org/officeDocument/2006/relationships/hyperlink" Target="&#29983;&#23383;&#35270;&#39057;-&#20154;&#22235;&#19978;-25.&#29579;&#25102;&#19981;&#21462;&#36947;&#26049;&#26446;.mp4" TargetMode="Externa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4.jpe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23383;&#35789;&#21548;&#20889;-&#20154;&#22235;&#19978;-25.&#29579;&#25102;&#19981;&#21462;&#36947;&#26049;&#26446;.mp4" TargetMode="Externa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jpeg"/><Relationship Id="rId1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png"/><Relationship Id="rId2" Type="http://schemas.openxmlformats.org/officeDocument/2006/relationships/hyperlink" Target="&#30561;&#21069;&#23567;&#25925;&#20107;&#65306;&#12298;&#19990;&#35828;&#26032;&#35821;&#12299;&#20043;&#35762;&#20041;&#27668;&#30340;&#33600;&#24040;&#20271;.mp4" TargetMode="External"/><Relationship Id="rId1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714362"/>
            <a:ext cx="7125941" cy="19151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当你路过这里，看到满山李子，你会怎么做？今天我们故事的主人公是一个叫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王戎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的小朋友，我们一起来看看当他看见道路两旁的李子的时候，他是怎么做的。</a:t>
            </a:r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6512" y="153020"/>
            <a:ext cx="2771800" cy="276999"/>
            <a:chOff x="-36512" y="153020"/>
            <a:chExt cx="2771800" cy="276999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61281" y="153020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四年级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1571604" y="1428742"/>
            <a:ext cx="6143668" cy="8540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25  </a:t>
            </a:r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王戎不取道旁李</a:t>
            </a:r>
            <a:endParaRPr lang="zh-CN" altLang="zh-CN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6" y="50934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11"/>
          <p:cNvSpPr txBox="1"/>
          <p:nvPr/>
        </p:nvSpPr>
        <p:spPr>
          <a:xfrm>
            <a:off x="243917" y="50517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42620" y="1285875"/>
            <a:ext cx="2000885" cy="2357755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00364" y="714362"/>
            <a:ext cx="5500726" cy="316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魏晋时期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名士，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竹林七贤之一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自幼聪颖，神彩秀美。据说能直视太阳而不目眩。裴楷称赞他说：“戎眼烂烂，如岩下电。”王戎六七岁时，在宣武场看表演，当时猛兽在栅槛中咆哮，众人都被吓跑，只有王戎站立不动，神色自如。魏明帝曹叡在阁上看见后，称赞王戎是奇童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13025" y="624205"/>
            <a:ext cx="625221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《世说新语》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是我国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南朝宋时期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（420-581年）产生的一部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主要记述魏晋人物言谈轶事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的笔记小说。是由南朝临川王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刘义庆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组织一批文人编写的，记述自汉末到刘宋时名士贵族的遗闻轶事，主要为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有关人物评论、清谈玄言和机智应对的故事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4835" y="911225"/>
            <a:ext cx="1567815" cy="2240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000232" y="2071684"/>
            <a:ext cx="117320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róng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14810" y="2071684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zhū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482093" y="2071683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jìng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143108" y="2500312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戎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00166" y="2500312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14810" y="2500312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诸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57752" y="2500312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82093" y="250031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竞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75200" y="250031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走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42" grpId="0"/>
      <p:bldP spid="44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4115269" y="162083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诸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5560575" y="1620831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竞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6985059" y="1643056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唯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7"/>
          <p:cNvGrpSpPr/>
          <p:nvPr/>
        </p:nvGrpSpPr>
        <p:grpSpPr>
          <a:xfrm>
            <a:off x="6971861" y="1643056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5530715" y="1620831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4123223" y="1620831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28596" y="357172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15559" y="4084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文本框 64"/>
          <p:cNvSpPr txBox="1"/>
          <p:nvPr/>
        </p:nvSpPr>
        <p:spPr>
          <a:xfrm>
            <a:off x="1469528" y="158970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戎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3" name="组合 7"/>
          <p:cNvGrpSpPr/>
          <p:nvPr/>
        </p:nvGrpSpPr>
        <p:grpSpPr>
          <a:xfrm>
            <a:off x="1406044" y="1588965"/>
            <a:ext cx="1029163" cy="1085656"/>
            <a:chOff x="2437" y="2032"/>
            <a:chExt cx="1244" cy="1264"/>
          </a:xfrm>
        </p:grpSpPr>
        <p:sp>
          <p:nvSpPr>
            <p:cNvPr id="11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8" name="TextBox 117"/>
          <p:cNvSpPr txBox="1"/>
          <p:nvPr/>
        </p:nvSpPr>
        <p:spPr>
          <a:xfrm>
            <a:off x="1405711" y="1030955"/>
            <a:ext cx="99568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róng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223692" y="1049327"/>
            <a:ext cx="8467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zhū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703256" y="1049327"/>
            <a:ext cx="8723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jìng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072330" y="1071552"/>
            <a:ext cx="7938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wéi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2753360" y="1591310"/>
            <a:ext cx="103060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尝</a:t>
            </a:r>
            <a:endParaRPr lang="zh-CN" altLang="en-US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2753995" y="1602740"/>
            <a:ext cx="1029970" cy="1085850"/>
            <a:chOff x="2437" y="2032"/>
            <a:chExt cx="1244" cy="1264"/>
          </a:xfrm>
        </p:grpSpPr>
        <p:sp>
          <p:nvSpPr>
            <p:cNvPr id="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" name="TextBox 118"/>
          <p:cNvSpPr txBox="1"/>
          <p:nvPr/>
        </p:nvSpPr>
        <p:spPr>
          <a:xfrm>
            <a:off x="2615872" y="1031547"/>
            <a:ext cx="130873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cháng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75" grpId="0"/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2" grpId="0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306" y="2214560"/>
            <a:ext cx="1857388" cy="1500198"/>
          </a:xfrm>
          <a:prstGeom prst="rect">
            <a:avLst/>
          </a:prstGeom>
        </p:spPr>
      </p:pic>
      <p:pic>
        <p:nvPicPr>
          <p:cNvPr id="2" name="图片 1" descr="图片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9673" y="141590"/>
            <a:ext cx="2804425" cy="750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4" y="2000246"/>
            <a:ext cx="1857388" cy="17448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64" y="2071684"/>
            <a:ext cx="1857388" cy="1584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8662" y="2357436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928662" y="2714626"/>
            <a:ext cx="1714512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43702" y="2357436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643702" y="2714626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4049" y="1214111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戎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14942" y="1214428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竞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71868" y="1285866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诸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72264" y="114299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唯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43306" y="2500312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714744" y="2857502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5"/>
          <p:cNvSpPr txBox="1"/>
          <p:nvPr/>
        </p:nvSpPr>
        <p:spPr>
          <a:xfrm>
            <a:off x="2013884" y="1214111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尝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80278 0.343580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00" y="1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530417 0.315556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00" y="1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82716E-6 L -0.28577 0.301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00" y="1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0.266944 0.315432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0" y="1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5062E-6 L -0.52725 0.3293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0" y="1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6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64645" y="375032"/>
            <a:ext cx="3107553" cy="831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5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959" y="1607338"/>
            <a:ext cx="21691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讠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者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诸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2537" y="2250280"/>
            <a:ext cx="21691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绒－纟＝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戎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025" y="3000378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7993" y="3019509"/>
            <a:ext cx="5435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推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775069" y="3138731"/>
            <a:ext cx="428628" cy="32147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TextBox 9"/>
          <p:cNvSpPr txBox="1"/>
          <p:nvPr/>
        </p:nvSpPr>
        <p:spPr>
          <a:xfrm>
            <a:off x="4300298" y="3019509"/>
            <a:ext cx="5435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唯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 descr="u=1923943678,2590681463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761"/>
          <a:stretch>
            <a:fillRect/>
          </a:stretch>
        </p:blipFill>
        <p:spPr>
          <a:xfrm>
            <a:off x="7463792" y="2745106"/>
            <a:ext cx="964412" cy="12536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03924" y="221456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减一减</a:t>
            </a:r>
            <a:r>
              <a:rPr lang="zh-CN" altLang="en-US" sz="3000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bldLvl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732341" y="785800"/>
            <a:ext cx="1222487" cy="1946686"/>
            <a:chOff x="2309786" y="1047733"/>
            <a:chExt cx="1629982" cy="2595581"/>
          </a:xfrm>
        </p:grpSpPr>
        <p:grpSp>
          <p:nvGrpSpPr>
            <p:cNvPr id="8" name="组合 1"/>
            <p:cNvGrpSpPr/>
            <p:nvPr/>
          </p:nvGrpSpPr>
          <p:grpSpPr>
            <a:xfrm>
              <a:off x="2309786" y="2000240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2452662" y="2053888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戎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81222" y="1047733"/>
              <a:ext cx="1558546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róng</a:t>
              </a:r>
              <a:endParaRPr lang="zh-CN" altLang="en-US" sz="36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196950" y="1071552"/>
            <a:ext cx="2089562" cy="459486"/>
          </a:xfrm>
          <a:prstGeom prst="borderCallout2">
            <a:avLst>
              <a:gd name="adj1" fmla="val 18750"/>
              <a:gd name="adj2" fmla="val 2254"/>
              <a:gd name="adj3" fmla="val 18750"/>
              <a:gd name="adj4" fmla="val -16667"/>
              <a:gd name="adj5" fmla="val 201702"/>
              <a:gd name="adj6" fmla="val -74343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10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661166" y="107139"/>
            <a:ext cx="2004126" cy="64294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286000" y="2000250"/>
            <a:ext cx="331470" cy="376555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500562" y="1071552"/>
            <a:ext cx="1485022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 smtClean="0">
                <a:solidFill>
                  <a:srgbClr val="FF0000"/>
                </a:solidFill>
              </a:rPr>
              <a:t>不要少写撇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0430" y="2357436"/>
            <a:ext cx="1061829" cy="623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戎装</a:t>
            </a:r>
            <a:endParaRPr lang="zh-CN" altLang="en-US" sz="36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 descr="u=871873989,30180084&amp;fm=26&amp;gp=0.jpg"/>
          <p:cNvPicPr>
            <a:picLocks noChangeAspect="1"/>
          </p:cNvPicPr>
          <p:nvPr/>
        </p:nvPicPr>
        <p:blipFill>
          <a:blip r:embed="rId2" cstate="print">
            <a:lum bright="18000" contrast="18000"/>
          </a:blip>
          <a:srcRect t="5660" r="50000" b="6603"/>
          <a:stretch>
            <a:fillRect/>
          </a:stretch>
        </p:blipFill>
        <p:spPr>
          <a:xfrm>
            <a:off x="5143504" y="1643056"/>
            <a:ext cx="1905000" cy="221457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2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000232" y="857238"/>
            <a:ext cx="1178727" cy="1875248"/>
            <a:chOff x="1381092" y="1071546"/>
            <a:chExt cx="1571636" cy="2500330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523968" y="1911012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竞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95407" y="1071546"/>
              <a:ext cx="116314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jìng</a:t>
              </a:r>
              <a:endParaRPr lang="zh-CN" altLang="en-US" sz="30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500562" y="642924"/>
            <a:ext cx="2035983" cy="459486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92782"/>
              <a:gd name="adj6" fmla="val -79898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642924"/>
            <a:ext cx="202363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FF0000"/>
                </a:solidFill>
              </a:rPr>
              <a:t>不要写成</a:t>
            </a:r>
            <a:r>
              <a:rPr lang="zh-CN" altLang="en-US" sz="2100" dirty="0" smtClean="0">
                <a:solidFill>
                  <a:srgbClr val="FF0000"/>
                </a:solidFill>
              </a:rPr>
              <a:t>“日”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57422" y="1949446"/>
            <a:ext cx="500066" cy="250033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714744" y="1714494"/>
            <a:ext cx="124087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竞走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66995" y="1410970"/>
            <a:ext cx="3155315" cy="2099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 bldLvl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 descr="u=3208865649,1428555906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 contrast="24000"/>
          </a:blip>
          <a:srcRect t="14029" b="15827"/>
          <a:stretch>
            <a:fillRect/>
          </a:stretch>
        </p:blipFill>
        <p:spPr>
          <a:xfrm>
            <a:off x="0" y="4015147"/>
            <a:ext cx="1928794" cy="112835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927341" y="410433"/>
            <a:ext cx="482207" cy="482207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509323" y="343917"/>
            <a:ext cx="1973580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2878" y="964396"/>
            <a:ext cx="1369606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</a:rPr>
              <a:t>摘李子</a:t>
            </a:r>
            <a:endParaRPr lang="zh-CN" altLang="en-US" sz="3200" b="1" dirty="0">
              <a:solidFill>
                <a:srgbClr val="0000FF"/>
              </a:solidFill>
            </a:endParaRPr>
          </a:p>
        </p:txBody>
      </p:sp>
      <p:pic>
        <p:nvPicPr>
          <p:cNvPr id="61" name="图片 60" descr="u=2147774142,860965438&amp;fm=26&amp;gp=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9785" y="224790"/>
            <a:ext cx="4514215" cy="4514215"/>
          </a:xfrm>
          <a:prstGeom prst="rect">
            <a:avLst/>
          </a:prstGeom>
        </p:spPr>
      </p:pic>
      <p:grpSp>
        <p:nvGrpSpPr>
          <p:cNvPr id="69" name="组合 68"/>
          <p:cNvGrpSpPr/>
          <p:nvPr/>
        </p:nvGrpSpPr>
        <p:grpSpPr>
          <a:xfrm>
            <a:off x="5135245" y="1829435"/>
            <a:ext cx="1340485" cy="1141730"/>
            <a:chOff x="6143636" y="2786064"/>
            <a:chExt cx="857256" cy="956048"/>
          </a:xfrm>
        </p:grpSpPr>
        <p:pic>
          <p:nvPicPr>
            <p:cNvPr id="62" name="图片 61" descr="u=1553924813,880335147&amp;fm=191&amp;app=48&amp;size=h300&amp;n=0&amp;g=4n&amp;f=JPEG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43636" y="2786064"/>
              <a:ext cx="857256" cy="956048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68" name="TextBox 67"/>
            <p:cNvSpPr txBox="1"/>
            <p:nvPr/>
          </p:nvSpPr>
          <p:spPr>
            <a:xfrm>
              <a:off x="6384347" y="3083169"/>
              <a:ext cx="595035" cy="43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竞走</a:t>
              </a:r>
              <a:endParaRPr lang="zh-CN" altLang="en-US" sz="2800" b="1" dirty="0" smtClean="0">
                <a:solidFill>
                  <a:srgbClr val="FFFF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544185" y="808990"/>
            <a:ext cx="1104265" cy="1020445"/>
            <a:chOff x="6572264" y="1928808"/>
            <a:chExt cx="893746" cy="932057"/>
          </a:xfrm>
        </p:grpSpPr>
        <p:pic>
          <p:nvPicPr>
            <p:cNvPr id="66" name="图片 65" descr="u=1553924813,880335147&amp;fm=191&amp;app=48&amp;size=h300&amp;n=0&amp;g=4n&amp;f=JPEG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72264" y="1928808"/>
              <a:ext cx="835670" cy="932057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70" name="TextBox 69"/>
            <p:cNvSpPr txBox="1"/>
            <p:nvPr/>
          </p:nvSpPr>
          <p:spPr>
            <a:xfrm>
              <a:off x="6701778" y="2214747"/>
              <a:ext cx="764232" cy="47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王戎</a:t>
              </a:r>
              <a:endParaRPr lang="zh-CN" altLang="en-US" sz="2800" b="1" dirty="0" smtClean="0">
                <a:solidFill>
                  <a:srgbClr val="FFFF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442075" y="1710055"/>
            <a:ext cx="1334135" cy="1193800"/>
            <a:chOff x="7500958" y="2786064"/>
            <a:chExt cx="822728" cy="917540"/>
          </a:xfrm>
        </p:grpSpPr>
        <p:pic>
          <p:nvPicPr>
            <p:cNvPr id="67" name="图片 66" descr="u=1553924813,880335147&amp;fm=191&amp;app=48&amp;size=h300&amp;n=0&amp;g=4n&amp;f=JPEG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00958" y="2786064"/>
              <a:ext cx="822728" cy="917540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71" name="TextBox 70"/>
            <p:cNvSpPr txBox="1"/>
            <p:nvPr/>
          </p:nvSpPr>
          <p:spPr>
            <a:xfrm>
              <a:off x="7715272" y="3143254"/>
              <a:ext cx="598241" cy="401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道边</a:t>
              </a:r>
              <a:endParaRPr lang="zh-CN" altLang="en-US" sz="2800" b="1" dirty="0" smtClean="0">
                <a:solidFill>
                  <a:srgbClr val="FFFF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500620" y="1330325"/>
            <a:ext cx="1240155" cy="993140"/>
            <a:chOff x="8215338" y="2500312"/>
            <a:chExt cx="747239" cy="774664"/>
          </a:xfrm>
        </p:grpSpPr>
        <p:pic>
          <p:nvPicPr>
            <p:cNvPr id="63" name="图片 62" descr="u=1553924813,880335147&amp;fm=191&amp;app=48&amp;size=h300&amp;n=0&amp;g=4n&amp;f=JPEG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215338" y="2500312"/>
              <a:ext cx="694615" cy="77466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72" name="TextBox 71"/>
            <p:cNvSpPr txBox="1"/>
            <p:nvPr/>
          </p:nvSpPr>
          <p:spPr>
            <a:xfrm>
              <a:off x="8364336" y="2746439"/>
              <a:ext cx="598241" cy="407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诸多</a:t>
              </a:r>
              <a:endParaRPr lang="zh-CN" altLang="en-US" sz="2800" b="1" dirty="0" smtClean="0">
                <a:solidFill>
                  <a:srgbClr val="FFFF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719570" y="490855"/>
            <a:ext cx="1158239" cy="1057910"/>
            <a:chOff x="7358082" y="1785932"/>
            <a:chExt cx="910148" cy="956048"/>
          </a:xfrm>
        </p:grpSpPr>
        <p:pic>
          <p:nvPicPr>
            <p:cNvPr id="65" name="图片 64" descr="u=1553924813,880335147&amp;fm=191&amp;app=48&amp;size=h300&amp;n=0&amp;g=4n&amp;f=JPEG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58082" y="1785932"/>
              <a:ext cx="857256" cy="956048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73" name="TextBox 72"/>
            <p:cNvSpPr txBox="1"/>
            <p:nvPr/>
          </p:nvSpPr>
          <p:spPr>
            <a:xfrm>
              <a:off x="7541708" y="2073435"/>
              <a:ext cx="726522" cy="471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唯一</a:t>
              </a:r>
              <a:endParaRPr lang="zh-CN" altLang="en-US" sz="2800" b="1" dirty="0" smtClean="0">
                <a:solidFill>
                  <a:srgbClr val="FFFF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79" name="图片 78" descr="u=794036867,260778880&amp;fm=26&amp;gp=0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423"/>
          <a:stretch>
            <a:fillRect/>
          </a:stretch>
        </p:blipFill>
        <p:spPr>
          <a:xfrm>
            <a:off x="4714876" y="3429006"/>
            <a:ext cx="1566485" cy="15001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38 0.026074 C -0.001976 0.019597 -0.003314 0.017110 -0.004506 0.009130 C -0.004952 0.006142 -0.004506 0.002152 -0.005398 0.000650 C -0.009121 -0.004826 -0.035479 -0.012805 -0.036226 -0.013306 C -0.043371 -0.016795 -0.049623 -0.022772 -0.056623 -0.027763 C -0.067790 -0.035242 -0.078812 -0.036728 -0.090126 -0.038731 C -0.094449 -0.041218 -0.098317 -0.042720 -0.102486 -0.047211 C -0.222810 -0.045709 -0.257214 -0.065657 -0.339857 -0.033239 C -0.345810 -0.027262 -0.350579 -0.022271 -0.356686 -0.019283 C -0.360554 -0.010819 -0.364877 -0.014308 -0.369046 -0.007814 C -0.377237 0.005140 -0.385429 0.013621 -0.394658 0.017610 C -0.403295 0.031566 -0.399127 0.026074 -0.407018 0.034054 C -0.412825 0.048511 -0.419970 0.051014 -0.426377 0.062483 C -0.435461 0.078425 -0.428316 0.069945 -0.434268 0.076439 C -0.437099 0.085403 -0.437245 0.092381 -0.440521 0.098875 C -0.441714 0.110828 -0.443498 0.114818 -0.445736 0.124299 C -0.448567 0.135768 -0.449905 0.146235 -0.451989 0.157703 C -0.454374 0.171659 -0.454520 0.166668 -0.457204 0.177636 C -0.459881 0.187602 -0.460773 0.198085 -0.464349 0.205564 C -0.466434 0.216031 -0.469264 0.229987 -0.472241 0.236464 C -0.473879 0.252423 -0.472541 0.242941 -0.478493 0.261888 C -0.479832 0.266379 -0.480732 0.272856 -0.481925 0.278849 C -0.482516 0.281336 -0.483709 0.287313 -0.483709 0.287313 C -0.485939 0.315241 -0.484746 0.302270 -0.487285 0.326209 C -0.487577 0.329197 -0.488177 0.334673 -0.488177 0.335174 C -0.488924 0.353119 -0.488769 0.360097 -0.491600 0.374069 C -0.490407 0.391014 -0.490854 0.381548 -0.490854 0.402482 " pathEditMode="relative" rAng="0" ptsTypes="ffffffffffffffffffffffffffA">
                                      <p:cBhvr>
                                        <p:cTn id="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00" y="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900 -0.021055 C -0.017119 -0.022898 -0.018534 -0.027064 -0.022908 -0.031695 C -0.024038 -0.034002 -0.025022 -0.037239 -0.026152 -0.039547 C -0.026860 -0.040941 -0.028128 -0.040476 -0.028697 -0.042334 C -0.032080 -0.052959 -0.026575 -0.048344 -0.031234 -0.058054 C -0.032933 -0.061756 -0.035186 -0.061291 -0.037161 -0.063599 C -0.046479 -0.085807 -0.064546 -0.091352 -0.075702 -0.098290 C -0.095891 -0.111238 -0.116356 -0.120499 -0.136822 -0.127437 C -0.152921 -0.140385 -0.169012 -0.141314 -0.185388 -0.148702 C -0.205007 -0.148252 -0.224489 -0.148702 -0.244109 -0.146394 C -0.250744 -0.145465 -0.257379 -0.130674 -0.264152 -0.127437 C -0.271356 -0.120034 -0.277844 -0.114475 -0.285048 -0.108930 C -0.290268 -0.097826 -0.295634 -0.098755 -0.300993 -0.090423 C -0.307774 -0.079798 -0.312286 -0.070537 -0.319490 -0.066386 C -0.326263 -0.055282 -0.333744 -0.052045 -0.341224 -0.047414 C -0.349835 -0.042784 -0.357600 -0.029836 -0.366357 -0.026135 C -0.372845 -0.019661 -0.377927 -0.010415 -0.384847 -0.007643 C -0.391620 0.007163 -0.400230 0.012707 -0.407434 0.024276 C -0.409548 0.027978 -0.411239 0.034451 -0.413362 0.037688 C -0.418443 0.046470 -0.424655 0.051565 -0.430014 0.058968 C -0.439332 0.071451 -0.447804 0.090407 -0.456838 0.104749 C -0.460927 0.111222 -0.464318 0.121397 -0.468554 0.126028 C -0.469969 0.138975 -0.470815 0.139905 -0.474482 0.147307 C -0.476173 0.150544 -0.479563 0.157947 -0.479563 0.158397 C -0.483377 0.176439 -0.490719 0.182913 -0.495378 0.197719 C -0.501444 0.217140 -0.510762 0.234718 -0.518811 0.243050 C -0.522340 0.252296 -0.525015 0.258305 -0.528975 0.264779 C -0.531650 0.275883 -0.534479 0.285594 -0.537301 0.296698 C -0.538569 0.311953 -0.539277 0.326295 -0.539838 0.342029 C -0.540830 0.401687 -0.540968 0.437757 -0.549017 0.488633 C -0.550286 0.508998 -0.552831 0.527955 -0.554945 0.547376 C -0.555937 0.556172 -0.557482 0.574201 -0.557482 0.574664 C -0.557205 0.578366 -0.557628 0.584840 -0.556636 0.587612 C -0.555791 0.589471 -0.554522 0.582067 -0.554945 0.579295 C -0.555368 0.576987 -0.557482 0.582067 -0.557482 0.582532 " pathEditMode="relative" rAng="0" ptsTypes="ffffffffffffffffffffffffffffffffffA">
                                      <p:cBhvr>
                                        <p:cTn id="1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00" y="2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48 0.021279 C -0.003954 0.009752 -0.009075 0.009752 -0.014362 0.004944 C -0.016448 -0.012338 -0.043676 -0.019059 -0.051685 -0.019541 C -0.075878 -0.021454 -0.100062 -0.021454 -0.124255 -0.021936 C -0.139636 -0.026262 -0.154694 -0.032982 -0.170066 -0.035860 C -0.195855 -0.059862 -0.224052 -0.041149 -0.250322 -0.030103 C -0.254169 -0.026743 -0.258007 -0.025297 -0.261855 -0.021936 C -0.273868 -0.012338 -0.285725 0.001584 -0.298061 0.007838 C -0.308635 0.019831 -0.296456 0.007356 -0.315362 0.015990 C -0.338429 0.026070 -0.361496 0.031841 -0.385043 0.034720 C -0.392730 0.037597 -0.400258 0.040008 -0.407944 0.042887 C -0.413231 0.044799 -0.417882 0.052002 -0.423169 0.053931 C -0.428456 0.058723 -0.434057 0.058723 -0.439509 0.062083 C -0.446716 0.065925 -0.454245 0.073127 -0.461451 0.075523 C -0.469137 0.077934 -0.476666 0.078416 -0.484362 0.080813 C -0.492693 0.087533 -0.510150 0.091857 -0.510150 0.092340 C -0.518159 0.099542 -0.534981 0.102420 -0.534981 0.102902 C -0.544106 0.109622 -0.552603 0.121616 -0.561728 0.126906 C -0.566379 0.140346 -0.571666 0.145153 -0.578070 0.148513 C -0.580949 0.154269 -0.584639 0.156198 -0.587518 0.162435 C -0.594890 0.177323 -0.581115 0.166278 -0.595213 0.172999 C -0.598894 0.180683 -0.601939 0.183079 -0.605778 0.189317 C -0.613473 0.202291 -0.619720 0.219574 -0.628688 0.224848 C -0.636217 0.235410 -0.638617 0.261824 -0.646791 0.273351 C -0.647908 0.278625 -0.648231 0.285828 -0.649670 0.289670 C -0.653841 0.301679 -0.658962 0.310313 -0.662966 0.322323 C -0.666177 0.348722 -0.676742 0.357371 -0.682195 0.378978 C -0.693083 0.423143 -0.680913 0.386648 -0.688765 0.409220 C -0.692603 0.440908 -0.686034 0.391937 -0.692603 0.422661 C -0.693729 0.427950 -0.699330 0.465876 -0.700298 0.474043 C -0.701571 0.510055 -0.705262 0.537419 -0.718393 0.549895 C -0.722083 0.563818 -0.726567 0.575827 -0.730885 0.587836 C -0.731375 0.608962 -0.730249 0.631036 -0.732814 0.650248 C -0.733616 0.656968 -0.738414 0.664171 -0.738414 0.664171 " pathEditMode="relative" rAng="0" ptsTypes="fffffffffffffffffffffffffffffffffA">
                                      <p:cBhvr>
                                        <p:cTn id="1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2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34 0.000168 C -0.016259 0.018891 -0.033483 0.040053 -0.051045 0.045746 C -0.061246 0.057131 -0.072122 0.066882 -0.083162 0.070150 C -0.088345 0.079901 -0.091023 0.079084 -0.097872 0.080718 C -0.102226 0.093737 -0.106407 0.092103 -0.112428 0.095371 C -0.121955 0.108363 -0.134835 0.115690 -0.145538 0.118958 C -0.156915 0.129526 -0.169293 0.142545 -0.180834 0.146603 C -0.193040 0.157171 -0.205245 0.162864 -0.217788 0.167739 C -0.241707 0.178333 -0.217961 0.167739 -0.232507 0.179150 C -0.235850 0.181575 -0.242372 0.184843 -0.242372 0.185634 C -0.251408 0.197045 -0.260434 0.195411 -0.270472 0.197836 C -0.275828 0.202737 -0.280847 0.205979 -0.286194 0.209247 C -0.311115 0.243402 -0.342221 0.251519 -0.369146 0.258028 C -0.413131 0.286517 -0.458793 0.262930 -0.503781 0.271864 C -0.516824 0.281615 -0.530706 0.282432 -0.543749 0.291393 C -0.558305 0.300327 -0.571850 0.313346 -0.586733 0.318221 C -0.593756 0.331240 -0.601954 0.334508 -0.610152 0.336933 C -0.616837 0.343442 -0.623696 0.348318 -0.630719 0.350769 C -0.644263 0.362970 -0.654137 0.392250 -0.667682 0.405269 C -0.673365 0.410961 -0.678548 0.419078 -0.684405 0.424797 C -0.686245 0.425588 -0.690262 0.430490 -0.690262 0.430490 C -0.691264 0.428856 -0.693104 0.430490 -0.693268 0.427222 C -0.693268 0.420712 -0.691765 0.415837 -0.691264 0.410961 C -0.690927 0.406903 -0.690262 0.399576 -0.690262 0.400393 " pathEditMode="relative" rAng="0" ptsTypes="fffffffffffffffffffffffA">
                                      <p:cBhvr>
                                        <p:cTn id="1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00" y="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26 -0.000056 C -0.008982 0.015444 -0.004984 0.011018 -0.011700 0.016185 C -0.017946 0.028002 -0.025141 0.033169 -0.032658 0.035369 C -0.038093 0.043503 -0.040655 0.044986 -0.047048 0.046445 C -0.053930 0.056803 -0.048172 0.050153 -0.059365 0.055320 C -0.072963 0.061228 -0.086874 0.072303 -0.100472 0.079671 C -0.109426 0.097396 -0.129896 0.089288 -0.141412 0.091488 C -0.158372 0.103305 -0.180436 0.109955 -0.197875 0.114380 C -0.206987 0.124715 -0.216908 0.125456 -0.226664 0.127656 C -0.237857 0.138732 -0.249216 0.137272 -0.260889 0.141698 C -0.282962 0.151291 -0.304869 0.159423 -0.326785 0.169757 C -0.346454 0.179350 -0.342142 0.176407 -0.357490 0.180833 C -0.363414 0.183033 -0.375409 0.186741 -0.375409 0.187458 C -0.383719 0.194850 -0.389955 0.195591 -0.398440 0.197816 C -0.409154 0.203701 -0.420025 0.209610 -0.430905 0.214776 C -0.450573 0.237669 -0.473125 0.239152 -0.493919 0.248002 C -0.507995 0.254652 -0.521749 0.263503 -0.535982 0.267952 C -0.546061 0.279768 -0.573570 0.290820 -0.584606 0.292304 C -0.590843 0.295270 -0.596445 0.301895 -0.602838 0.304120 C -0.620590 0.310028 -0.638343 0.315196 -0.656261 0.321104 C -0.664580 0.327013 -0.675128 0.332180 -0.683124 0.343255 C -0.687122 0.349163 -0.690163 0.358756 -0.694483 0.362439 C -0.698961 0.372773 -0.702959 0.379423 -0.707758 0.387556 C -0.712393 0.407482 -0.726635 0.431857 -0.734632 0.437742 C -0.740067 0.447358 -0.745346 0.459175 -0.751905 0.463600 C -0.760860 0.481301 -0.768533 0.501252 -0.779414 0.507902 C -0.786608 0.522661 -0.777488 0.505677 -0.786130 0.516752 C -0.787244 0.517494 -0.788847 0.522661 -0.788847 0.522661 " pathEditMode="relative" rAng="0" ptsTypes="fffffffffffffffffffffffffffA">
                                      <p:cBhvr>
                                        <p:cTn id="2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00" y="2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37865" y="1064886"/>
            <a:ext cx="54660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自己小声读课文，边读边想：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63995" y="1715131"/>
            <a:ext cx="48564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课文主要讲了一件什么事</a:t>
            </a:r>
            <a:r>
              <a:rPr lang="en-US" altLang="zh-CN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?</a:t>
            </a:r>
            <a:endParaRPr lang="en-US" altLang="zh-CN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30647" y="2716847"/>
            <a:ext cx="671576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王戎看见路边李子多而不摘的故事。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5615" y="1285875"/>
            <a:ext cx="618426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请同学们熟读课文，体会这篇文章和我们以前学习的文章有什么不同。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91" y="986465"/>
            <a:ext cx="1384459" cy="1984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0"/>
          <p:cNvSpPr/>
          <p:nvPr/>
        </p:nvSpPr>
        <p:spPr>
          <a:xfrm>
            <a:off x="323528" y="1861531"/>
            <a:ext cx="8455025" cy="12496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诸（　　）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竟（    ）   唯（    ）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猪（　　）   竞（    ）   惟（    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01790" y="1942599"/>
            <a:ext cx="852170" cy="49911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诸多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01830" y="2519035"/>
            <a:ext cx="852170" cy="49911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小猪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1058064"/>
            <a:ext cx="30276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一、辨字组词。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89785" y="1942455"/>
            <a:ext cx="852170" cy="49911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竟然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89785" y="2519035"/>
            <a:ext cx="852170" cy="49911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竞争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44085" y="1942455"/>
            <a:ext cx="852170" cy="49911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唯独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44085" y="2519035"/>
            <a:ext cx="852170" cy="93027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惟妙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惟肖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10" name="文本框 14"/>
          <p:cNvSpPr txBox="1"/>
          <p:nvPr/>
        </p:nvSpPr>
        <p:spPr>
          <a:xfrm>
            <a:off x="623793" y="412145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85" y="464821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591480" y="609545"/>
            <a:ext cx="8455025" cy="24307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二、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选择题。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-简" panose="02010800040101010101" pitchFamily="2" charset="-122"/>
                <a:ea typeface="宋体-简" panose="02010800040101010101" pitchFamily="2" charset="-122"/>
              </a:rPr>
              <a:t>　 《王戎不取道旁李》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　）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《吕氏春秋》  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《世说新语》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《论语》       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《孟子》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79743" y="1294537"/>
            <a:ext cx="374650" cy="49911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ea typeface="黑体" panose="02010609060101010101" pitchFamily="49" charset="-122"/>
                <a:cs typeface="+mn-lt"/>
              </a:rPr>
              <a:t>B</a:t>
            </a:r>
            <a:endParaRPr lang="en-US" altLang="zh-CN" sz="2800" b="1" dirty="0" smtClean="0">
              <a:solidFill>
                <a:srgbClr val="FF0000"/>
              </a:solidFill>
              <a:ea typeface="黑体" panose="02010609060101010101" pitchFamily="49" charset="-122"/>
              <a:cs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935" y="3417570"/>
            <a:ext cx="2338070" cy="472440"/>
            <a:chOff x="9981" y="5834"/>
            <a:chExt cx="3682" cy="744"/>
          </a:xfrm>
        </p:grpSpPr>
        <p:sp>
          <p:nvSpPr>
            <p:cNvPr id="6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57290" y="1071552"/>
            <a:ext cx="6643734" cy="2137508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上节课，我们知道了本课主要写王戎看见路边李子而不摘的故事。那么是怎样描写这个故事的呢？现在我们要深入了解课文，一起去感受王戎的性格特点。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357172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35717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16" y="1293170"/>
            <a:ext cx="1384459" cy="19840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51760" y="1407795"/>
            <a:ext cx="532320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请同学们分组朗读课文，借助注释，了解文章大意。</a:t>
            </a:r>
            <a:endParaRPr lang="zh-CN" altLang="en-US" sz="4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8"/>
            <a:ext cx="7358114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王戎七岁，尝与诸小儿游。看道边李树多子折枝，诸儿竞走取之，唯戎不动。人问之，答曰：“树在道边而多子，此必苦李。”取之，信然。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75973" y="2824479"/>
            <a:ext cx="1500198" cy="857256"/>
            <a:chOff x="857224" y="2285998"/>
            <a:chExt cx="1500198" cy="857256"/>
          </a:xfrm>
        </p:grpSpPr>
        <p:sp>
          <p:nvSpPr>
            <p:cNvPr id="3" name="云形标注 2"/>
            <p:cNvSpPr/>
            <p:nvPr/>
          </p:nvSpPr>
          <p:spPr>
            <a:xfrm>
              <a:off x="857224" y="2285998"/>
              <a:ext cx="1500198" cy="857256"/>
            </a:xfrm>
            <a:prstGeom prst="cloudCallout">
              <a:avLst>
                <a:gd name="adj1" fmla="val 28125"/>
                <a:gd name="adj2" fmla="val -106965"/>
              </a:avLst>
            </a:prstGeom>
            <a:noFill/>
            <a:ln>
              <a:solidFill>
                <a:srgbClr val="0000FF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57224" y="242887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主人公？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608111" y="500048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王戎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02981" y="2644140"/>
            <a:ext cx="1500198" cy="857256"/>
            <a:chOff x="857224" y="2285998"/>
            <a:chExt cx="1500198" cy="857256"/>
          </a:xfrm>
        </p:grpSpPr>
        <p:sp>
          <p:nvSpPr>
            <p:cNvPr id="8" name="云形标注 7"/>
            <p:cNvSpPr/>
            <p:nvPr/>
          </p:nvSpPr>
          <p:spPr>
            <a:xfrm>
              <a:off x="857224" y="2285998"/>
              <a:ext cx="1500198" cy="857256"/>
            </a:xfrm>
            <a:prstGeom prst="cloudCallout">
              <a:avLst>
                <a:gd name="adj1" fmla="val -28383"/>
                <a:gd name="adj2" fmla="val -118076"/>
              </a:avLst>
            </a:prstGeom>
            <a:noFill/>
            <a:ln>
              <a:solidFill>
                <a:srgbClr val="0000FF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35238" y="2428874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地点是？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905479" y="500048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道边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rcRect b="5153"/>
          <a:stretch>
            <a:fillRect/>
          </a:stretch>
        </p:blipFill>
        <p:spPr>
          <a:xfrm>
            <a:off x="2540" y="-1270"/>
            <a:ext cx="9158605" cy="51581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0625" y="1002665"/>
            <a:ext cx="716470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4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请你用自己的话说一说，这篇文章讲了王戎在道边的什么故事？</a:t>
            </a:r>
            <a:endParaRPr lang="zh-CN" altLang="en-US" sz="4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35220" y="786130"/>
            <a:ext cx="35471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王戎七岁，尝与诸小儿游。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83785" y="1391285"/>
            <a:ext cx="76390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尝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上下箭头 4"/>
          <p:cNvSpPr/>
          <p:nvPr/>
        </p:nvSpPr>
        <p:spPr>
          <a:xfrm rot="19200000">
            <a:off x="5410853" y="1993572"/>
            <a:ext cx="285752" cy="642942"/>
          </a:xfrm>
          <a:prstGeom prst="up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5647704" y="2653342"/>
            <a:ext cx="1428760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</a:t>
            </a:r>
            <a:endParaRPr lang="zh-CN" altLang="en-US" sz="32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07670" y="648335"/>
            <a:ext cx="4098290" cy="2213610"/>
            <a:chOff x="642" y="1021"/>
            <a:chExt cx="6454" cy="3486"/>
          </a:xfrm>
        </p:grpSpPr>
        <p:pic>
          <p:nvPicPr>
            <p:cNvPr id="2" name="图片 1" descr="u=3490226649,3076309224&amp;fm=26&amp;gp=0.jpg"/>
            <p:cNvPicPr>
              <a:picLocks noChangeAspect="1"/>
            </p:cNvPicPr>
            <p:nvPr/>
          </p:nvPicPr>
          <p:blipFill>
            <a:blip r:embed="rId1" cstate="print"/>
            <a:srcRect b="10000"/>
            <a:stretch>
              <a:fillRect/>
            </a:stretch>
          </p:blipFill>
          <p:spPr>
            <a:xfrm>
              <a:off x="642" y="1021"/>
              <a:ext cx="6455" cy="3486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9" name="矩形 8"/>
            <p:cNvSpPr/>
            <p:nvPr/>
          </p:nvSpPr>
          <p:spPr>
            <a:xfrm>
              <a:off x="818" y="1238"/>
              <a:ext cx="680" cy="453"/>
            </a:xfrm>
            <a:prstGeom prst="rect">
              <a:avLst/>
            </a:prstGeom>
            <a:solidFill>
              <a:srgbClr val="9BE3E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03" y="1078856"/>
            <a:ext cx="1384459" cy="19840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755" y="1274445"/>
            <a:ext cx="544893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4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诸小儿在游玩的时候看见了什么？</a:t>
            </a:r>
            <a:endParaRPr lang="zh-CN" altLang="en-US" sz="4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7620" y="357172"/>
            <a:ext cx="47828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看道边    多子折枝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下载 (9)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000114"/>
            <a:ext cx="4762500" cy="285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88295" y="355267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李树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39758" y="2798762"/>
            <a:ext cx="3000396" cy="714380"/>
            <a:chOff x="1643042" y="2786064"/>
            <a:chExt cx="3000396" cy="714380"/>
          </a:xfrm>
        </p:grpSpPr>
        <p:sp>
          <p:nvSpPr>
            <p:cNvPr id="8" name="六边形 7"/>
            <p:cNvSpPr/>
            <p:nvPr/>
          </p:nvSpPr>
          <p:spPr>
            <a:xfrm>
              <a:off x="1643042" y="2786064"/>
              <a:ext cx="2428892" cy="714380"/>
            </a:xfrm>
            <a:prstGeom prst="hexagon">
              <a:avLst>
                <a:gd name="adj" fmla="val 59375"/>
                <a:gd name="vf" fmla="val 11547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785918" y="2786064"/>
              <a:ext cx="28575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多子折枝</a:t>
              </a:r>
              <a:endPara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2837" y="1490972"/>
            <a:ext cx="4152265" cy="1008380"/>
            <a:chOff x="4688525" y="1346510"/>
            <a:chExt cx="4152265" cy="1008380"/>
          </a:xfrm>
        </p:grpSpPr>
        <p:sp>
          <p:nvSpPr>
            <p:cNvPr id="11" name="云形标注 10"/>
            <p:cNvSpPr/>
            <p:nvPr/>
          </p:nvSpPr>
          <p:spPr>
            <a:xfrm>
              <a:off x="4688525" y="1346510"/>
              <a:ext cx="4152265" cy="1008380"/>
            </a:xfrm>
            <a:prstGeom prst="cloudCallout">
              <a:avLst>
                <a:gd name="adj1" fmla="val -22468"/>
                <a:gd name="adj2" fmla="val -92631"/>
              </a:avLst>
            </a:prstGeom>
            <a:grpFill/>
            <a:ln>
              <a:solidFill>
                <a:schemeClr val="tx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李树</a:t>
              </a:r>
              <a:endParaRPr lang="zh-CN" alt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71749" y="1530660"/>
              <a:ext cx="344932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李树是什么样的？</a:t>
              </a:r>
              <a:endPara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0120" y="1266825"/>
            <a:ext cx="580517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诸儿看到满树的李子是怎么做的？找出相关语句，用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en-US" altLang="zh-CN" sz="3600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画出来。</a:t>
            </a:r>
            <a:endParaRPr lang="zh-CN" altLang="en-US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62" y="1151564"/>
            <a:ext cx="1384459" cy="1984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5809" y="642924"/>
            <a:ext cx="411226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诸儿竞走取之，</a:t>
            </a:r>
            <a:endParaRPr lang="zh-CN" altLang="en-US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u=223722008,1259479823&amp;fm=26&amp;gp=0.jpg"/>
          <p:cNvPicPr>
            <a:picLocks noChangeAspect="1"/>
          </p:cNvPicPr>
          <p:nvPr/>
        </p:nvPicPr>
        <p:blipFill>
          <a:blip r:embed="rId1" cstate="print">
            <a:lum bright="6000" contrast="6000"/>
          </a:blip>
          <a:srcRect l="32076"/>
          <a:stretch>
            <a:fillRect/>
          </a:stretch>
        </p:blipFill>
        <p:spPr>
          <a:xfrm>
            <a:off x="5197475" y="194310"/>
            <a:ext cx="2569210" cy="37839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051669" y="642924"/>
            <a:ext cx="130556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竞走</a:t>
            </a:r>
            <a:endParaRPr lang="zh-CN" altLang="en-US" sz="4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85786" y="1785932"/>
            <a:ext cx="2244525" cy="753531"/>
            <a:chOff x="4976664" y="2322275"/>
            <a:chExt cx="2244525" cy="753531"/>
          </a:xfrm>
        </p:grpSpPr>
        <p:sp>
          <p:nvSpPr>
            <p:cNvPr id="7" name="流程图: 资料带 6"/>
            <p:cNvSpPr/>
            <p:nvPr/>
          </p:nvSpPr>
          <p:spPr>
            <a:xfrm>
              <a:off x="5004047" y="2322275"/>
              <a:ext cx="1826141" cy="753531"/>
            </a:xfrm>
            <a:prstGeom prst="flowChartPunchedTap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76664" y="2406652"/>
              <a:ext cx="2244525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争着跑过去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739824" y="642924"/>
            <a:ext cx="74422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</a:t>
            </a:r>
            <a:endParaRPr lang="zh-CN" altLang="en-US" sz="4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43240" y="2857502"/>
            <a:ext cx="1008609" cy="753531"/>
            <a:chOff x="4976664" y="2322275"/>
            <a:chExt cx="1008609" cy="753531"/>
          </a:xfrm>
        </p:grpSpPr>
        <p:sp>
          <p:nvSpPr>
            <p:cNvPr id="11" name="流程图: 资料带 10"/>
            <p:cNvSpPr/>
            <p:nvPr/>
          </p:nvSpPr>
          <p:spPr>
            <a:xfrm>
              <a:off x="5004047" y="2322275"/>
              <a:ext cx="972749" cy="753531"/>
            </a:xfrm>
            <a:prstGeom prst="flowChartPunchedTap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976664" y="2406652"/>
              <a:ext cx="1008609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李子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06499" y="512902"/>
            <a:ext cx="3609401" cy="89605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l">
              <a:defRPr/>
            </a:pPr>
            <a:r>
              <a:rPr lang="en-US" altLang="zh-CN" sz="2800" b="1" kern="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kern="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思考：王戎与诸儿的做法一样吗？</a:t>
            </a:r>
            <a:endParaRPr lang="zh-CN" altLang="en-US" sz="2800" b="1" kern="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6126" y="1856419"/>
            <a:ext cx="24282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唯戎不动</a:t>
            </a:r>
            <a:endParaRPr lang="zh-CN" altLang="en-US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6126" y="1856419"/>
            <a:ext cx="74422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唯</a:t>
            </a:r>
            <a:endParaRPr lang="zh-CN" altLang="en-US" sz="4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7390" y="2767330"/>
            <a:ext cx="1388110" cy="817245"/>
            <a:chOff x="5724128" y="3643320"/>
            <a:chExt cx="939432" cy="636517"/>
          </a:xfrm>
        </p:grpSpPr>
        <p:sp>
          <p:nvSpPr>
            <p:cNvPr id="6" name="云形 5"/>
            <p:cNvSpPr/>
            <p:nvPr/>
          </p:nvSpPr>
          <p:spPr>
            <a:xfrm>
              <a:off x="5724128" y="3643320"/>
              <a:ext cx="939432" cy="636517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28511" y="3701184"/>
              <a:ext cx="804427" cy="502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只有</a:t>
              </a:r>
              <a:endParaRPr lang="zh-CN" altLang="en-US" sz="3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74490" y="929005"/>
            <a:ext cx="4762500" cy="2571750"/>
            <a:chOff x="6574" y="1463"/>
            <a:chExt cx="7500" cy="4050"/>
          </a:xfrm>
        </p:grpSpPr>
        <p:pic>
          <p:nvPicPr>
            <p:cNvPr id="12" name="图片 11" descr="下载.jpg"/>
            <p:cNvPicPr>
              <a:picLocks noChangeAspect="1"/>
            </p:cNvPicPr>
            <p:nvPr/>
          </p:nvPicPr>
          <p:blipFill>
            <a:blip r:embed="rId1" cstate="print"/>
            <a:srcRect b="9999"/>
            <a:stretch>
              <a:fillRect/>
            </a:stretch>
          </p:blipFill>
          <p:spPr>
            <a:xfrm>
              <a:off x="6574" y="1463"/>
              <a:ext cx="7500" cy="405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9" name="矩形 8"/>
            <p:cNvSpPr/>
            <p:nvPr/>
          </p:nvSpPr>
          <p:spPr>
            <a:xfrm>
              <a:off x="6860" y="1766"/>
              <a:ext cx="680" cy="453"/>
            </a:xfrm>
            <a:prstGeom prst="rect">
              <a:avLst/>
            </a:prstGeom>
            <a:solidFill>
              <a:srgbClr val="9BE3E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3427366863,1800924621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23624" y="1797044"/>
            <a:ext cx="2024060" cy="189047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35628" y="533703"/>
            <a:ext cx="4890135" cy="2172970"/>
            <a:chOff x="3021644" y="605141"/>
            <a:chExt cx="4890135" cy="2172970"/>
          </a:xfrm>
        </p:grpSpPr>
        <p:pic>
          <p:nvPicPr>
            <p:cNvPr id="4" name="图片 3" descr="u=2042293248,1654658052&amp;fm=26&amp;gp=0.jp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21644" y="605141"/>
              <a:ext cx="4890135" cy="217297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731574" y="1111871"/>
              <a:ext cx="3757930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40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为什么王戎不摘李子？</a:t>
              </a:r>
              <a:endPara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6002" y="3362966"/>
            <a:ext cx="2019300" cy="6451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此必苦李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1053402930,541623270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8155" y="505460"/>
            <a:ext cx="3494405" cy="2857500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6" name="组合 5"/>
          <p:cNvGrpSpPr/>
          <p:nvPr/>
        </p:nvGrpSpPr>
        <p:grpSpPr>
          <a:xfrm>
            <a:off x="4551680" y="672465"/>
            <a:ext cx="3870960" cy="2575560"/>
            <a:chOff x="4286248" y="928676"/>
            <a:chExt cx="3658220" cy="2154494"/>
          </a:xfrm>
        </p:grpSpPr>
        <p:pic>
          <p:nvPicPr>
            <p:cNvPr id="4" name="图片 3" descr="u=2245877652,4009863425&amp;fm=200&amp;gp=0.jpg"/>
            <p:cNvPicPr>
              <a:picLocks noChangeAspect="1"/>
            </p:cNvPicPr>
            <p:nvPr/>
          </p:nvPicPr>
          <p:blipFill>
            <a:blip r:embed="rId2" cstate="print"/>
            <a:srcRect b="4867"/>
            <a:stretch>
              <a:fillRect/>
            </a:stretch>
          </p:blipFill>
          <p:spPr>
            <a:xfrm>
              <a:off x="4286248" y="928676"/>
              <a:ext cx="3658220" cy="215449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632876" y="1143267"/>
              <a:ext cx="2153165" cy="694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王戎是怎样得出这一结论的？</a:t>
              </a:r>
              <a:endPara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342" y="621652"/>
            <a:ext cx="615124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树在道边而多子，此必苦李。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1728564482,3797836812&amp;fm=26&amp;gp=0.jpg"/>
          <p:cNvPicPr>
            <a:picLocks noChangeAspect="1"/>
          </p:cNvPicPr>
          <p:nvPr/>
        </p:nvPicPr>
        <p:blipFill>
          <a:blip r:embed="rId1" cstate="print">
            <a:lum bright="12000" contrast="24000"/>
          </a:blip>
          <a:stretch>
            <a:fillRect/>
          </a:stretch>
        </p:blipFill>
        <p:spPr>
          <a:xfrm>
            <a:off x="6065210" y="869302"/>
            <a:ext cx="3048000" cy="304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84517" y="1785932"/>
            <a:ext cx="4721225" cy="1569085"/>
            <a:chOff x="1070903" y="1785932"/>
            <a:chExt cx="4721225" cy="1569085"/>
          </a:xfrm>
        </p:grpSpPr>
        <p:sp>
          <p:nvSpPr>
            <p:cNvPr id="5" name="圆角矩形 4"/>
            <p:cNvSpPr/>
            <p:nvPr/>
          </p:nvSpPr>
          <p:spPr>
            <a:xfrm>
              <a:off x="1071538" y="1785932"/>
              <a:ext cx="4720590" cy="156908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70903" y="1785932"/>
              <a:ext cx="4721225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王戎认为这树长在大路边上，还能有这么多李子，这一定是苦李子。</a:t>
              </a:r>
              <a:endPara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27046" y="561960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品味“树在道边而多子，此必苦李”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8670" y="1377315"/>
            <a:ext cx="756602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李子树长在路边，过往的行人比较多，如果李子是甜的，早被路人摘光了，不可能多子折枝，因此，只有一种可能，这是苦李。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6110" y="1102995"/>
            <a:ext cx="598932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王戎的猜测正确吗？找出相关语句，小组讨论一下。</a:t>
            </a:r>
            <a:endParaRPr lang="zh-CN" altLang="en-US" sz="4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89" y="1057585"/>
            <a:ext cx="1384459" cy="1984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62"/>
            <a:ext cx="35509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取之，信然。</a:t>
            </a:r>
            <a:endParaRPr lang="zh-CN" altLang="en-US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99647" y="714362"/>
            <a:ext cx="130556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信然</a:t>
            </a:r>
            <a:endParaRPr lang="zh-CN" altLang="en-US" sz="4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下箭头 4"/>
          <p:cNvSpPr/>
          <p:nvPr/>
        </p:nvSpPr>
        <p:spPr>
          <a:xfrm>
            <a:off x="2804461" y="1482717"/>
            <a:ext cx="428628" cy="10001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14480" y="2643188"/>
            <a:ext cx="2428892" cy="680877"/>
            <a:chOff x="4071934" y="3371860"/>
            <a:chExt cx="4000528" cy="1089395"/>
          </a:xfrm>
        </p:grpSpPr>
        <p:sp>
          <p:nvSpPr>
            <p:cNvPr id="7" name="矩形 6"/>
            <p:cNvSpPr/>
            <p:nvPr/>
          </p:nvSpPr>
          <p:spPr>
            <a:xfrm>
              <a:off x="4214809" y="3429006"/>
              <a:ext cx="3857653" cy="1032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 smtClean="0">
                  <a:solidFill>
                    <a:srgbClr val="FF0000"/>
                  </a:solidFill>
                </a:rPr>
                <a:t>的确如此</a:t>
              </a:r>
              <a:endParaRPr lang="zh-CN" altLang="en-US" sz="36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071934" y="3371860"/>
              <a:ext cx="3584239" cy="1089144"/>
            </a:xfrm>
            <a:prstGeom prst="round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44315" y="838200"/>
            <a:ext cx="4762500" cy="2571750"/>
            <a:chOff x="6369" y="1320"/>
            <a:chExt cx="7500" cy="4050"/>
          </a:xfrm>
        </p:grpSpPr>
        <p:pic>
          <p:nvPicPr>
            <p:cNvPr id="4" name="图片 3" descr="下载.jpg"/>
            <p:cNvPicPr>
              <a:picLocks noChangeAspect="1"/>
            </p:cNvPicPr>
            <p:nvPr/>
          </p:nvPicPr>
          <p:blipFill>
            <a:blip r:embed="rId1" cstate="print"/>
            <a:srcRect b="9999"/>
            <a:stretch>
              <a:fillRect/>
            </a:stretch>
          </p:blipFill>
          <p:spPr>
            <a:xfrm>
              <a:off x="6369" y="1320"/>
              <a:ext cx="7500" cy="4050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9" name="矩形 8"/>
            <p:cNvSpPr/>
            <p:nvPr/>
          </p:nvSpPr>
          <p:spPr>
            <a:xfrm>
              <a:off x="6520" y="1555"/>
              <a:ext cx="680" cy="453"/>
            </a:xfrm>
            <a:prstGeom prst="rect">
              <a:avLst/>
            </a:prstGeom>
            <a:solidFill>
              <a:srgbClr val="9BE3E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2160" y="1233805"/>
            <a:ext cx="778446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王戎七岁的时候曾经(有一次)和多个小孩子游玩，看见路边的李子树有好多果实，枝断了，许多小孩争相奔跑去摘那些果实。只有王戎不动。人们问他(为什么)，(他)回答说:“(李)树长在路边却有许多果实，这必定是(一棵)苦味李子。”摘取果实(品尝)确实是这样的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5000" y="496570"/>
            <a:ext cx="735457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4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用自己的话讲讲这个故事。</a:t>
            </a:r>
            <a:endParaRPr lang="zh-CN" altLang="en-US" sz="40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42" y="1056947"/>
            <a:ext cx="1384459" cy="19840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9950" y="1102360"/>
            <a:ext cx="58851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在这则故事中，王戎性格中的什么特点给你留下了深刻的印象？</a:t>
            </a:r>
            <a:endParaRPr lang="zh-CN" altLang="en-US" sz="4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3099519138,1682091070&amp;fm=26&amp;gp=0.jpg"/>
          <p:cNvPicPr>
            <a:picLocks noChangeAspect="1"/>
          </p:cNvPicPr>
          <p:nvPr/>
        </p:nvPicPr>
        <p:blipFill>
          <a:blip r:embed="rId1" cstate="print"/>
          <a:srcRect b="12499"/>
          <a:stretch>
            <a:fillRect/>
          </a:stretch>
        </p:blipFill>
        <p:spPr>
          <a:xfrm>
            <a:off x="344460" y="928675"/>
            <a:ext cx="4943475" cy="250033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爆炸形 1 2"/>
          <p:cNvSpPr/>
          <p:nvPr/>
        </p:nvSpPr>
        <p:spPr>
          <a:xfrm>
            <a:off x="4821555" y="571500"/>
            <a:ext cx="4107815" cy="1214755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善于观察</a:t>
            </a:r>
            <a:endParaRPr lang="zh-CN" altLang="en-US" sz="4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爆炸形 1 3"/>
          <p:cNvSpPr/>
          <p:nvPr/>
        </p:nvSpPr>
        <p:spPr>
          <a:xfrm>
            <a:off x="4821555" y="2121535"/>
            <a:ext cx="4107815" cy="1214755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勤于思考</a:t>
            </a:r>
            <a:endParaRPr lang="zh-CN" altLang="en-US" sz="4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6" y="1010273"/>
            <a:ext cx="7650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你能根据原文的语句填空吗？让我们来填一填：</a:t>
            </a:r>
            <a:endParaRPr lang="zh-CN" altLang="en-US" sz="28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43174" y="1572886"/>
            <a:ext cx="34099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王戎（          ）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2144390"/>
            <a:ext cx="7358114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王戎（    ），尝与（      ）游。看道边李树（    ）折枝，诸儿（        ），唯戎（    ）。人问之，答曰：“树在道边而（    ），此必（    ）。”取之，（    ）。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55066" y="1572886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不取道旁李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3468" y="214439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七岁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3798" y="214439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诸小儿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0723" y="257301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多子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0988" y="2573018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竞走取之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0630" y="300164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不动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343027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多子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97751" y="343027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苦李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6578" y="343027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信然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285734"/>
            <a:ext cx="850943" cy="697101"/>
          </a:xfrm>
          <a:prstGeom prst="rect">
            <a:avLst/>
          </a:prstGeom>
        </p:spPr>
      </p:pic>
      <p:sp>
        <p:nvSpPr>
          <p:cNvPr id="15" name="文本框 10"/>
          <p:cNvSpPr txBox="1"/>
          <p:nvPr/>
        </p:nvSpPr>
        <p:spPr>
          <a:xfrm>
            <a:off x="1357290" y="428610"/>
            <a:ext cx="35788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背诵指导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课后第一题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51731"/>
            <a:ext cx="3092179" cy="619760"/>
            <a:chOff x="192083" y="479078"/>
            <a:chExt cx="2742982" cy="456293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448942" cy="456293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499849" y="1110165"/>
            <a:ext cx="428628" cy="2802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王戎不取道旁李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2214546" y="1214428"/>
            <a:ext cx="142876" cy="2428892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500298" y="1071553"/>
            <a:ext cx="3042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王戎和朋友去游玩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99995" y="1688465"/>
            <a:ext cx="37153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看见道旁的李子树上结了很多李子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71736" y="2571750"/>
            <a:ext cx="3042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朋友跑着去摘李子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00300" y="3197546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只有王戎不动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4" name="直接箭头连接符 33"/>
          <p:cNvCxnSpPr/>
          <p:nvPr/>
        </p:nvCxnSpPr>
        <p:spPr>
          <a:xfrm>
            <a:off x="4741228" y="3458850"/>
            <a:ext cx="785818" cy="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537206" y="3125791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苦李子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054215" y="1526540"/>
            <a:ext cx="114808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善于观察，善于思考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右大括号 37"/>
          <p:cNvSpPr/>
          <p:nvPr/>
        </p:nvSpPr>
        <p:spPr>
          <a:xfrm>
            <a:off x="6616394" y="1214427"/>
            <a:ext cx="428628" cy="24288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29" grpId="0"/>
      <p:bldP spid="30" grpId="0"/>
      <p:bldP spid="31" grpId="0"/>
      <p:bldP spid="32" grpId="0"/>
      <p:bldP spid="36" grpId="0"/>
      <p:bldP spid="37" grpId="0"/>
      <p:bldP spid="38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669" y="1268402"/>
            <a:ext cx="8143932" cy="2607310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本文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描写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了王戎小时候和朋友去游玩，看见道旁的李子（       ），朋友（        ），只有王戎（        ），因为王戎认为（                       ），表现了王戎（                   ）的优秀品质。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9269" y="364872"/>
            <a:ext cx="2625347" cy="602615"/>
            <a:chOff x="179512" y="411510"/>
            <a:chExt cx="2481672" cy="509101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11510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083"/>
              <a:ext cx="444784" cy="45652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3075292" y="1783710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多子折枝</a:t>
            </a:r>
            <a:endParaRPr lang="zh-CN" altLang="en-US" sz="3000" dirty="0"/>
          </a:p>
        </p:txBody>
      </p:sp>
      <p:sp>
        <p:nvSpPr>
          <p:cNvPr id="7" name="矩形 6"/>
          <p:cNvSpPr/>
          <p:nvPr/>
        </p:nvSpPr>
        <p:spPr>
          <a:xfrm>
            <a:off x="6422083" y="1783710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跑着去摘</a:t>
            </a:r>
            <a:endParaRPr lang="zh-CN" altLang="en-US" sz="3000" dirty="0"/>
          </a:p>
        </p:txBody>
      </p:sp>
      <p:sp>
        <p:nvSpPr>
          <p:cNvPr id="8" name="矩形 7"/>
          <p:cNvSpPr/>
          <p:nvPr/>
        </p:nvSpPr>
        <p:spPr>
          <a:xfrm>
            <a:off x="2737470" y="2294890"/>
            <a:ext cx="95731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不动</a:t>
            </a:r>
            <a:endParaRPr lang="zh-CN" altLang="en-US" sz="3000" dirty="0"/>
          </a:p>
        </p:txBody>
      </p:sp>
      <p:sp>
        <p:nvSpPr>
          <p:cNvPr id="9" name="矩形 8"/>
          <p:cNvSpPr/>
          <p:nvPr/>
        </p:nvSpPr>
        <p:spPr>
          <a:xfrm>
            <a:off x="949298" y="3301057"/>
            <a:ext cx="366158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善于观察，善于思考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6106" y="2797858"/>
            <a:ext cx="482055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树在道边而多子，此必苦李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/>
      <p:bldP spid="7" grpId="0"/>
      <p:bldP spid="8" grpId="0"/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4634" y="379002"/>
            <a:ext cx="2669276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19706" y="1518914"/>
            <a:ext cx="207170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讲义气的荀巨伯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6355" y="2877188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（点击播放）</a:t>
            </a:r>
            <a:endParaRPr lang="zh-CN" altLang="en-US" sz="2800" b="1" dirty="0">
              <a:solidFill>
                <a:srgbClr val="0000FF"/>
              </a:solidFill>
            </a:endParaRPr>
          </a:p>
        </p:txBody>
      </p:sp>
      <p:pic>
        <p:nvPicPr>
          <p:cNvPr id="1026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61968"/>
            <a:ext cx="4506267" cy="3349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2910" y="1121104"/>
            <a:ext cx="70375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一、理解课文内容，解释下列加点的词语。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65115" y="379002"/>
            <a:ext cx="2692373" cy="575945"/>
            <a:chOff x="206113" y="411510"/>
            <a:chExt cx="2349663" cy="49332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113" y="420671"/>
              <a:ext cx="366860" cy="456339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847090" y="1736090"/>
            <a:ext cx="35864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尝与诸小儿游                                               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862824" y="2286312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57224" y="2430142"/>
            <a:ext cx="24803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竞走取之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62824" y="2930842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57224" y="3073084"/>
            <a:ext cx="24803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唯戎不动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862824" y="3502346"/>
            <a:ext cx="10715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1542075" y="2287583"/>
            <a:ext cx="142876" cy="1428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/>
          </a:p>
        </p:txBody>
      </p:sp>
      <p:sp>
        <p:nvSpPr>
          <p:cNvPr id="17" name="椭圆 16"/>
          <p:cNvSpPr/>
          <p:nvPr/>
        </p:nvSpPr>
        <p:spPr>
          <a:xfrm>
            <a:off x="2022772" y="2941002"/>
            <a:ext cx="142876" cy="1428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/>
          </a:p>
        </p:txBody>
      </p:sp>
      <p:sp>
        <p:nvSpPr>
          <p:cNvPr id="18" name="椭圆 17"/>
          <p:cNvSpPr/>
          <p:nvPr/>
        </p:nvSpPr>
        <p:spPr>
          <a:xfrm>
            <a:off x="1572555" y="3645539"/>
            <a:ext cx="142876" cy="1428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srgbClr val="FF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/>
          </a:p>
        </p:txBody>
      </p:sp>
      <p:sp>
        <p:nvSpPr>
          <p:cNvPr id="19" name="TextBox 18"/>
          <p:cNvSpPr txBox="1"/>
          <p:nvPr/>
        </p:nvSpPr>
        <p:spPr>
          <a:xfrm>
            <a:off x="4862825" y="1736400"/>
            <a:ext cx="11010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78396" y="2428220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跑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2825" y="3000359"/>
            <a:ext cx="11010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只有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6" grpId="0" bldLvl="0" animBg="1"/>
      <p:bldP spid="17" grpId="0" bldLvl="0" animBg="1"/>
      <p:bldP spid="18" grpId="0" bldLvl="0" animBg="1"/>
      <p:bldP spid="19" grpId="0"/>
      <p:bldP spid="20" grpId="0"/>
      <p:bldP spid="2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1472" y="561325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/>
              <a:t>二、解释下列语句。</a:t>
            </a:r>
            <a:endParaRPr lang="en-US" altLang="zh-CN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14665" y="1132829"/>
            <a:ext cx="46761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看道边李树多子折枝。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1775771"/>
            <a:ext cx="76904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看见道边李子树上李子很多，把枝条都压弯了。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2418713"/>
            <a:ext cx="56705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树在道边而多子，此必苦李</a:t>
            </a:r>
            <a:r>
              <a:rPr lang="zh-CN" altLang="en-US" b="1" dirty="0" smtClean="0"/>
              <a:t>。</a:t>
            </a:r>
            <a:endParaRPr lang="zh-CN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85786" y="3204531"/>
            <a:ext cx="80479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树长在路边上，还有很多李子，这必定是苦李子。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10"/>
            <a:ext cx="8001056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三、古代像王戎这样聪颖机智的少年儿童还有很多，你能举出几个这样的事例吗？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 descr="下载 (1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57224" y="1482308"/>
            <a:ext cx="3429024" cy="257176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TextBox 12"/>
          <p:cNvSpPr txBox="1"/>
          <p:nvPr/>
        </p:nvSpPr>
        <p:spPr>
          <a:xfrm>
            <a:off x="856907" y="1500180"/>
            <a:ext cx="1816100" cy="5835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曹冲称象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" name="图片 14" descr="下载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1571618"/>
            <a:ext cx="3643338" cy="236440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6" name="TextBox 15"/>
          <p:cNvSpPr txBox="1"/>
          <p:nvPr/>
        </p:nvSpPr>
        <p:spPr>
          <a:xfrm>
            <a:off x="4765994" y="3377888"/>
            <a:ext cx="198002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司马光砸缸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6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下载 (3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60143" y="785800"/>
            <a:ext cx="4581525" cy="29432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TextBox 2"/>
          <p:cNvSpPr txBox="1"/>
          <p:nvPr/>
        </p:nvSpPr>
        <p:spPr>
          <a:xfrm>
            <a:off x="6010284" y="183705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王冕学画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2104</Words>
  <Application>WPS 演示</Application>
  <PresentationFormat>全屏显示(16:9)</PresentationFormat>
  <Paragraphs>347</Paragraphs>
  <Slides>42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65" baseType="lpstr">
      <vt:lpstr>Arial</vt:lpstr>
      <vt:lpstr>方正书宋_GBK</vt:lpstr>
      <vt:lpstr>Wingdings</vt:lpstr>
      <vt:lpstr>黑体</vt:lpstr>
      <vt:lpstr>楷体</vt:lpstr>
      <vt:lpstr>楷体-简</vt:lpstr>
      <vt:lpstr>汉语拼音</vt:lpstr>
      <vt:lpstr>宋体</vt:lpstr>
      <vt:lpstr>幼圆</vt:lpstr>
      <vt:lpstr>宋体-简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Times New Roman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165</cp:revision>
  <dcterms:created xsi:type="dcterms:W3CDTF">2019-07-04T09:54:25Z</dcterms:created>
  <dcterms:modified xsi:type="dcterms:W3CDTF">2019-07-04T09:54:25Z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