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523" r:id="rId3"/>
    <p:sldId id="634" r:id="rId5"/>
    <p:sldId id="609" r:id="rId6"/>
    <p:sldId id="644" r:id="rId7"/>
    <p:sldId id="649" r:id="rId8"/>
    <p:sldId id="645" r:id="rId9"/>
    <p:sldId id="657" r:id="rId10"/>
    <p:sldId id="646" r:id="rId11"/>
    <p:sldId id="647" r:id="rId12"/>
    <p:sldId id="648" r:id="rId13"/>
    <p:sldId id="643" r:id="rId14"/>
    <p:sldId id="658" r:id="rId15"/>
    <p:sldId id="635" r:id="rId16"/>
  </p:sldIdLst>
  <p:sldSz cx="9144000" cy="5143500" type="screen16x9"/>
  <p:notesSz cx="6858000" cy="9144000"/>
  <p:embeddedFontLst>
    <p:embeddedFont>
      <p:font typeface="微软雅黑" pitchFamily="34" charset="-122"/>
      <p:regular r:id="rId21"/>
      <p:bold r:id="rId22"/>
    </p:embeddedFont>
    <p:embeddedFont>
      <p:font typeface="黑体" charset="-122"/>
      <p:regular r:id="rId23"/>
    </p:embeddedFont>
    <p:embeddedFont>
      <p:font typeface="楷体" pitchFamily="49" charset="-122"/>
      <p:regular r:id="rId24"/>
    </p:embeddedFont>
    <p:embeddedFont>
      <p:font typeface="楷体_GB2312" charset="-122"/>
      <p:regular r:id="rId25"/>
    </p:embeddedFont>
    <p:embeddedFont>
      <p:font typeface="Calibri" pitchFamily="34" charset="0"/>
      <p:regular r:id="rId26"/>
      <p:bold r:id="rId27"/>
      <p:italic r:id="rId28"/>
      <p:boldItalic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D60093"/>
    <a:srgbClr val="FF5050"/>
    <a:srgbClr val="FF4BC7"/>
    <a:srgbClr val="FF7C80"/>
    <a:srgbClr val="FF6600"/>
    <a:srgbClr val="FF0066"/>
    <a:srgbClr val="FF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80" d="100"/>
          <a:sy n="80" d="100"/>
        </p:scale>
        <p:origin x="-2514" y="-1122"/>
      </p:cViewPr>
      <p:guideLst>
        <p:guide orient="horz" pos="2471"/>
        <p:guide pos="51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75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7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font" Target="fonts/font9.fntdata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pic.58pic.com/58pic/15/49/54/43e58PICiz7_1024.jpg"/>
          <p:cNvPicPr>
            <a:picLocks noChangeAspect="1" noChangeArrowheads="1"/>
          </p:cNvPicPr>
          <p:nvPr/>
        </p:nvPicPr>
        <p:blipFill>
          <a:blip r:embed="rId9" cstate="print">
            <a:lum contrast="40000"/>
          </a:blip>
          <a:srcRect t="55883"/>
          <a:stretch>
            <a:fillRect/>
          </a:stretch>
        </p:blipFill>
        <p:spPr bwMode="auto">
          <a:xfrm>
            <a:off x="-1" y="3000903"/>
            <a:ext cx="9144239" cy="2143497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7068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smtClean="0">
                  <a:latin typeface="黑体" pitchFamily="49" charset="-122"/>
                  <a:ea typeface="黑体" pitchFamily="49" charset="-122"/>
                </a:rPr>
                <a:t>习作：我的心儿怦怦跳</a:t>
              </a:r>
              <a:endParaRPr kumimoji="1" lang="zh-CN" altLang="en-US" sz="1200" dirty="0" smtClean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/>
          <p:cNvSpPr txBox="1"/>
          <p:nvPr/>
        </p:nvSpPr>
        <p:spPr>
          <a:xfrm>
            <a:off x="1547664" y="1203598"/>
            <a:ext cx="6073775" cy="1106805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ea"/>
              </a:rPr>
              <a:t>我的心儿怦怦跳</a:t>
            </a:r>
            <a:endParaRPr lang="zh-CN" altLang="en-US" sz="6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3830" y="483870"/>
            <a:ext cx="1467485" cy="549275"/>
            <a:chOff x="597" y="762"/>
            <a:chExt cx="2311" cy="8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圆角矩形 10"/>
            <p:cNvSpPr/>
            <p:nvPr/>
          </p:nvSpPr>
          <p:spPr>
            <a:xfrm>
              <a:off x="597" y="762"/>
              <a:ext cx="2311" cy="865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9"/>
            <p:cNvSpPr txBox="1"/>
            <p:nvPr/>
          </p:nvSpPr>
          <p:spPr>
            <a:xfrm>
              <a:off x="1108" y="850"/>
              <a:ext cx="1180" cy="68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itchFamily="49" charset="-122"/>
                  <a:ea typeface="黑体" pitchFamily="49" charset="-122"/>
                </a:rPr>
                <a:t>习作</a:t>
              </a:r>
              <a:endParaRPr lang="zh-CN" altLang="en-US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28" y="100526"/>
            <a:ext cx="4170045" cy="280670"/>
            <a:chOff x="-36512" y="131006"/>
            <a:chExt cx="4170045" cy="280670"/>
          </a:xfrm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161281" y="131006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59782"/>
            <a:ext cx="1555115" cy="181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807137" y="456250"/>
            <a:ext cx="18204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习作内容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446443" y="555132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77900" y="1307148"/>
            <a:ext cx="7086600" cy="193802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98120" algn="l"/>
              </a:tabLst>
            </a:pP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选择你印象深刻的一次心儿怦怦跳的经历，写一写这次心跳的过程，并表达出当时的心情，正确使用标点符号。</a:t>
            </a:r>
            <a:endParaRPr kumimoji="0" lang="zh-CN" alt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292080" y="3435846"/>
            <a:ext cx="2450465" cy="1296144"/>
          </a:xfrm>
          <a:prstGeom prst="rect">
            <a:avLst/>
          </a:prstGeom>
        </p:spPr>
      </p:pic>
      <p:pic>
        <p:nvPicPr>
          <p:cNvPr id="23554" name="Picture 2" descr="http://bpic.588ku.com/element_origin_min_pic/17/08/03/a70eed28dc81be11bbdda5e5efe3c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363838"/>
            <a:ext cx="2664296" cy="136815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807137" y="384495"/>
            <a:ext cx="18204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习作指导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446443" y="483377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46574" y="1962415"/>
            <a:ext cx="4000713" cy="25463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1.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观察右边的插图，说说图中的小朋友在干什么，感受心儿怦怦跳的心情，并了解本次习作的话题是“我的心儿怦怦跳”。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1600" y="1014459"/>
            <a:ext cx="6955750" cy="769441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借助</a:t>
            </a:r>
            <a:r>
              <a:rPr lang="zh-CN" altLang="en-US" sz="440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插图，开拓选材的思路</a:t>
            </a:r>
            <a:endParaRPr lang="zh-CN" altLang="en-US" sz="44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686935" y="1870710"/>
            <a:ext cx="2009775" cy="14020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rcRect b="5311"/>
          <a:stretch>
            <a:fillRect/>
          </a:stretch>
        </p:blipFill>
        <p:spPr>
          <a:xfrm>
            <a:off x="7003415" y="1870710"/>
            <a:ext cx="1898015" cy="14014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6935" y="3373755"/>
            <a:ext cx="2009775" cy="13646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61175" y="3373755"/>
            <a:ext cx="2039620" cy="1330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83568" y="843558"/>
            <a:ext cx="8145205" cy="330009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2.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小组内互相交流，回忆自身的经历，说一说：你当时的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心情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是怎样的呢？哪一次的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经历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令你印象特别深刻？注意选择令你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心儿怦怦跳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的的经历说出来，自己或者和别人一起经历的都可以，地点校内校外都可以。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41045" y="493395"/>
            <a:ext cx="3671570" cy="21209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9700" y="772160"/>
            <a:ext cx="2857500" cy="3429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8500" y="2614295"/>
            <a:ext cx="3756025" cy="2082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67544" y="1275606"/>
            <a:ext cx="8145205" cy="330009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1.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个人首先在脑海里会想自己想写的心儿怦怦跳的过程，注意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不但要会想“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是什么时候的事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在哪儿经历的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和谁经历的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过程是什么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”这些基本信息，还要回想过程的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细节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，什么地方让自己觉得心跳得厉害。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0591" y="469629"/>
            <a:ext cx="780288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回忆心儿怦怦跳的过程，尝试习作</a:t>
            </a:r>
            <a:endParaRPr lang="zh-CN" altLang="en-US" sz="4000" dirty="0" smtClean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67544" y="1923678"/>
            <a:ext cx="8145205" cy="2653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不知所措   提心吊胆   心急如焚   胆战心惊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魂飞魄散    脸上火辣辣的     汗毛都竖起来了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倒吸一口凉气  心里打起鼓来   怀里像揣了只兔子  心都提到了嗓子眼      十五个吊桶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——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七上八下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5000625" y="695960"/>
            <a:ext cx="75565" cy="75565"/>
          </a:xfrm>
          <a:prstGeom prst="snip1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波形 2"/>
          <p:cNvSpPr/>
          <p:nvPr/>
        </p:nvSpPr>
        <p:spPr>
          <a:xfrm>
            <a:off x="1285240" y="771525"/>
            <a:ext cx="1217295" cy="538480"/>
          </a:xfrm>
          <a:prstGeom prst="wave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3"/>
          <p:cNvSpPr/>
          <p:nvPr/>
        </p:nvSpPr>
        <p:spPr>
          <a:xfrm>
            <a:off x="1115695" y="699770"/>
            <a:ext cx="2016125" cy="575945"/>
          </a:xfrm>
          <a:prstGeom prst="flowChartInputOutpu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67360" y="464185"/>
            <a:ext cx="1621155" cy="8115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小贴士</a:t>
            </a:r>
            <a:endParaRPr lang="zh-CN" altLang="en-US" sz="36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46680" y="483518"/>
            <a:ext cx="5813752" cy="137096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我积累了很多写心情的词语，可以用在这次习作上。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5" grpId="0" bldLvl="0" animBg="1"/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1030271"/>
            <a:ext cx="8145205" cy="2653665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2.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小组内讲述、交流自己心儿怦怦跳的过程。交流时注意把“在哪儿经历的”“和谁经历的”“过程是什么”“哪个环节最令自己心跳”这几个方面说清楚。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690865"/>
            <a:ext cx="8145205" cy="348488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3.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在说的基础上，把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心跳的过程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简单地写下来。注意写清楚“是什么时候的事”“在哪儿发生的”“和谁在一起”“过程是什么”这些基本信息；可以按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时间顺序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介绍经历的过程，可以用上“先”“接着”“然后”这些连接语，自己觉得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心跳的厉害的部分，可以多写几句话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，要注意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正确使用标点符号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1544125"/>
            <a:ext cx="8145205" cy="2653665"/>
          </a:xfrm>
          <a:prstGeom prst="rect">
            <a:avLst/>
          </a:prstGeom>
          <a:noFill/>
          <a:ln w="9525">
            <a:solidFill>
              <a:srgbClr val="D60093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1.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大声读一读自己的习作，自主评价，看自己的习作是否写清楚了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心跳的过程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，是否表达出了当时的心情，标点符号使用是否正确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通过自评进行自主修改。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32896" y="837294"/>
            <a:ext cx="630936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评改习作，分享心跳的感受</a:t>
            </a:r>
            <a:endParaRPr lang="zh-CN" altLang="en-US" sz="40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914" y="783587"/>
            <a:ext cx="8145205" cy="136080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2.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把修改后的习作读给同学们听，跟同学分享当时的心情，并邀请其他同学听后表达感受，最后根据其他同学的反馈再次修改自己的习作。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99914" y="2355726"/>
            <a:ext cx="8145205" cy="93103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3.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结合两次修改过程，学会评改的方法，养成修改习作的习惯。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67544" y="3584932"/>
            <a:ext cx="8145205" cy="93103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4.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每人试着评改一篇同学的习作，在全班展示点评。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2" grpId="0" bldLvl="0" animBg="1"/>
      <p:bldP spid="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4"/>
          <p:cNvSpPr txBox="1"/>
          <p:nvPr/>
        </p:nvSpPr>
        <p:spPr>
          <a:xfrm>
            <a:off x="807137" y="312740"/>
            <a:ext cx="2264549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习作范例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446443" y="453338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2821" y="910336"/>
            <a:ext cx="8038031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9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打开记忆的闸门，我经历了许多让我心儿怦怦跳的事情，其中包含了许多许多……小时候的我，胆小而懦弱，特别怕黑，只要天一黑，就算天大的事情我也不会去管了。</a:t>
            </a:r>
            <a:endParaRPr lang="zh-CN" altLang="en-US" sz="2000" b="1" dirty="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2000" b="1" dirty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    记得三年级的一天，我做好了作业，在家看书等妈妈回来，时间一分一秒地过去了，天也逐渐的黑了，可妈妈还没回来，我有些着急了，再等等吧！大约过了二十几分钟，外面下起了瓢泼大雨，原来明亮的玻璃，马上变得模模糊糊。我害怕了。“强迫”自己认真看书，可是脑海里还是浮现出一个个吓人的女鬼形象，张牙舞爪，向我扑来，我越想越害怕，还打起了寒颤。我紧闭着眼睛把窗帘拉了起来，外面大风“呼呼”地狂吼着，时不时听见树枝拦腰折断的声音。我头上冒出了豆大的汗珠，可妈妈还没回来，心也提到了嗓子眼，也没心思看书了，我壮了状胆子，向窗口张望着，突然，一道黑影从我眼前飘过，</a:t>
            </a:r>
            <a:endParaRPr lang="zh-CN" altLang="en-US" sz="2000" b="1" dirty="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339502"/>
            <a:ext cx="3456384" cy="73088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黑体" pitchFamily="49" charset="-122"/>
                <a:ea typeface="黑体" pitchFamily="49" charset="-122"/>
              </a:rPr>
              <a:t>我的心儿怦怦跳</a:t>
            </a:r>
            <a:endParaRPr lang="zh-CN" altLang="en-US" sz="3200" dirty="0" smtClean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2821" y="579501"/>
            <a:ext cx="8038031" cy="3014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9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1900" b="1" dirty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我吓得大叫起来，良久，我才捂着胸口，大口大口地喘息着。眼泪也止不住地从眼眶里溢了出来，妈妈，你怎么还不回来呀！你现在在干嘛呀？我在卧室里来回踱着步，突然，我的脚不好动了，好像有什么东西紧紧抓住了我的脚，我使劲挣扎，可还是挣脱不开那“魔爪”。我不敢向下看，心想，对不起呀，魔鬼大哥，我平时没做亏心事呀，我没有杀人、放火、抢劫呀！我心里念叨着，状着胆低头一看，原来是裤脚扯在了椅子上。我坐在桌上，手捂着胸口，房间里静极了，只听见我的心在“怦、怦、怦”地跳着。这声音，我越听越胆颤，越听越心惊。</a:t>
            </a:r>
            <a:endParaRPr lang="zh-CN" altLang="en-US" sz="1900" b="1" dirty="0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  <a:sym typeface="+mn-ea"/>
            </a:endParaRPr>
          </a:p>
          <a:p>
            <a:r>
              <a:rPr lang="zh-CN" altLang="en-US" sz="1900" b="1" dirty="0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    不知不觉，当我睁开眼睛时天已经亮了，妈妈慈爱地看着我，我搂起妈妈大哭起来……</a:t>
            </a:r>
            <a:endParaRPr lang="zh-CN" altLang="en-US" sz="19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6405" y="4001740"/>
            <a:ext cx="8145145" cy="4140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1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点评：</a:t>
            </a:r>
            <a:r>
              <a:rPr lang="zh-CN" altLang="en-US" sz="2000" b="1" dirty="0" smtClean="0">
                <a:latin typeface="楷体_GB2312" panose="02010609030101010101" charset="-122"/>
                <a:ea typeface="楷体_GB2312" panose="02010609030101010101" charset="-122"/>
              </a:rPr>
              <a:t>小作者注重心理和动作描写，把害怕的过程刻画得细致入微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1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t">
        <a:spAutoFit/>
      </a:bodyPr>
      <a:lstStyle>
        <a:defPPr algn="just">
          <a:lnSpc>
            <a:spcPct val="130000"/>
          </a:lnSpc>
          <a:defRPr sz="3200" dirty="0" smtClean="0">
            <a:latin typeface="楷体" panose="02010609060101010101" pitchFamily="49" charset="-122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A000120150324A09KPBG</Template>
  <TotalTime>0</TotalTime>
  <Words>1603</Words>
  <Application>WPS 演示</Application>
  <PresentationFormat>全屏显示(16:9)</PresentationFormat>
  <Paragraphs>56</Paragraphs>
  <Slides>13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2" baseType="lpstr">
      <vt:lpstr>Arial</vt:lpstr>
      <vt:lpstr>方正书宋_GBK</vt:lpstr>
      <vt:lpstr>Wingdings</vt:lpstr>
      <vt:lpstr>楷体</vt:lpstr>
      <vt:lpstr>黑体</vt:lpstr>
      <vt:lpstr>宋体</vt:lpstr>
      <vt:lpstr>楷体_GB2312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Times New Roman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28</cp:revision>
  <dcterms:created xsi:type="dcterms:W3CDTF">2019-07-04T09:55:49Z</dcterms:created>
  <dcterms:modified xsi:type="dcterms:W3CDTF">2019-07-04T09:55:49Z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