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4"/>
  </p:notesMasterIdLst>
  <p:handoutMasterIdLst>
    <p:handoutMasterId r:id="rId61"/>
  </p:handoutMasterIdLst>
  <p:sldIdLst>
    <p:sldId id="523" r:id="rId3"/>
    <p:sldId id="1012" r:id="rId5"/>
    <p:sldId id="1088" r:id="rId6"/>
    <p:sldId id="634" r:id="rId7"/>
    <p:sldId id="1001" r:id="rId8"/>
    <p:sldId id="1077" r:id="rId9"/>
    <p:sldId id="1181" r:id="rId10"/>
    <p:sldId id="748" r:id="rId11"/>
    <p:sldId id="586" r:id="rId12"/>
    <p:sldId id="1182" r:id="rId13"/>
    <p:sldId id="1121" r:id="rId14"/>
    <p:sldId id="1006" r:id="rId15"/>
    <p:sldId id="1123" r:id="rId16"/>
    <p:sldId id="1185" r:id="rId17"/>
    <p:sldId id="1147" r:id="rId18"/>
    <p:sldId id="1018" r:id="rId19"/>
    <p:sldId id="1020" r:id="rId20"/>
    <p:sldId id="1183" r:id="rId21"/>
    <p:sldId id="1091" r:id="rId22"/>
    <p:sldId id="1134" r:id="rId23"/>
    <p:sldId id="1187" r:id="rId24"/>
    <p:sldId id="1186" r:id="rId25"/>
    <p:sldId id="1135" r:id="rId26"/>
    <p:sldId id="1188" r:id="rId27"/>
    <p:sldId id="1189" r:id="rId28"/>
    <p:sldId id="1184" r:id="rId29"/>
    <p:sldId id="1190" r:id="rId30"/>
    <p:sldId id="1136" r:id="rId31"/>
    <p:sldId id="1137" r:id="rId32"/>
    <p:sldId id="1105" r:id="rId33"/>
    <p:sldId id="1138" r:id="rId34"/>
    <p:sldId id="1141" r:id="rId35"/>
    <p:sldId id="1133" r:id="rId36"/>
    <p:sldId id="1146" r:id="rId37"/>
    <p:sldId id="1228" r:id="rId38"/>
    <p:sldId id="1229" r:id="rId39"/>
    <p:sldId id="1230" r:id="rId40"/>
    <p:sldId id="1099" r:id="rId41"/>
    <p:sldId id="1098" r:id="rId42"/>
    <p:sldId id="1061" r:id="rId43"/>
    <p:sldId id="1231" r:id="rId44"/>
    <p:sldId id="1140" r:id="rId45"/>
    <p:sldId id="1114" r:id="rId46"/>
    <p:sldId id="1232" r:id="rId47"/>
    <p:sldId id="1096" r:id="rId48"/>
    <p:sldId id="1113" r:id="rId49"/>
    <p:sldId id="1069" r:id="rId50"/>
    <p:sldId id="1148" r:id="rId51"/>
    <p:sldId id="1233" r:id="rId52"/>
    <p:sldId id="1150" r:id="rId53"/>
    <p:sldId id="1149" r:id="rId54"/>
    <p:sldId id="936" r:id="rId55"/>
    <p:sldId id="937" r:id="rId56"/>
    <p:sldId id="938" r:id="rId57"/>
    <p:sldId id="1118" r:id="rId58"/>
    <p:sldId id="1119" r:id="rId59"/>
    <p:sldId id="1103" r:id="rId60"/>
  </p:sldIdLst>
  <p:sldSz cx="9144000" cy="5143500" type="screen16x9"/>
  <p:notesSz cx="6858000" cy="9144000"/>
  <p:embeddedFontLst>
    <p:embeddedFont>
      <p:font typeface="华文楷体" pitchFamily="2" charset="-122"/>
      <p:regular r:id="rId65"/>
    </p:embeddedFont>
    <p:embeddedFont>
      <p:font typeface="楷体" pitchFamily="49" charset="-122"/>
      <p:regular r:id="rId66"/>
    </p:embeddedFont>
    <p:embeddedFont>
      <p:font typeface="微软雅黑" pitchFamily="34" charset="-122"/>
      <p:regular r:id="rId67"/>
      <p:bold r:id="rId68"/>
    </p:embeddedFont>
    <p:embeddedFont>
      <p:font typeface="黑体" charset="-122"/>
      <p:regular r:id="rId69"/>
    </p:embeddedFont>
    <p:embeddedFont>
      <p:font typeface="汉语拼音" pitchFamily="34" charset="0"/>
      <p:regular r:id="rId70"/>
    </p:embeddedFont>
    <p:embeddedFont>
      <p:font typeface="幼圆" pitchFamily="49" charset="-122"/>
      <p:regular r:id="rId71"/>
    </p:embeddedFont>
    <p:embeddedFont>
      <p:font typeface="Cambria Math" pitchFamily="18" charset="0"/>
      <p:regular r:id="rId72"/>
    </p:embeddedFont>
    <p:embeddedFont>
      <p:font typeface="仿宋" charset="-122"/>
      <p:regular r:id="rId73"/>
    </p:embeddedFont>
    <p:embeddedFont>
      <p:font typeface="Calibri" pitchFamily="34" charset="0"/>
      <p:regular r:id="rId74"/>
      <p:bold r:id="rId75"/>
      <p:italic r:id="rId76"/>
      <p:boldItalic r:id="rId77"/>
    </p:embeddedFont>
    <p:embeddedFont>
      <p:font typeface="Impact" charset="0"/>
      <p:regular r:id="rId78"/>
    </p:embeddedFont>
  </p:embeddedFontLst>
  <p:defaultTextStyle>
    <a:defPPr>
      <a:defRPr lang="zh-CN"/>
    </a:defPPr>
    <a:lvl1pPr algn="l" defTabSz="685800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panose="020B0604020202090204" pitchFamily="34" charset="0"/>
        <a:ea typeface="楷体_GB2312" panose="02010609030101010101" charset="-122"/>
        <a:cs typeface="+mn-cs"/>
      </a:defRPr>
    </a:lvl1pPr>
    <a:lvl2pPr marL="342900" indent="114300" algn="l" defTabSz="685800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panose="020B0604020202090204" pitchFamily="34" charset="0"/>
        <a:ea typeface="楷体_GB2312" panose="02010609030101010101" charset="-122"/>
        <a:cs typeface="+mn-cs"/>
      </a:defRPr>
    </a:lvl2pPr>
    <a:lvl3pPr marL="685800" indent="228600" algn="l" defTabSz="685800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panose="020B0604020202090204" pitchFamily="34" charset="0"/>
        <a:ea typeface="楷体_GB2312" panose="02010609030101010101" charset="-122"/>
        <a:cs typeface="+mn-cs"/>
      </a:defRPr>
    </a:lvl3pPr>
    <a:lvl4pPr marL="1028700" indent="342900" algn="l" defTabSz="685800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panose="020B0604020202090204" pitchFamily="34" charset="0"/>
        <a:ea typeface="楷体_GB2312" panose="02010609030101010101" charset="-122"/>
        <a:cs typeface="+mn-cs"/>
      </a:defRPr>
    </a:lvl4pPr>
    <a:lvl5pPr marL="1371600" indent="457200" algn="l" defTabSz="685800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Arial" panose="020B0604020202090204" pitchFamily="34" charset="0"/>
        <a:ea typeface="楷体_GB2312" panose="02010609030101010101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90204" pitchFamily="34" charset="0"/>
        <a:ea typeface="楷体_GB2312" panose="02010609030101010101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90204" pitchFamily="34" charset="0"/>
        <a:ea typeface="楷体_GB2312" panose="02010609030101010101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90204" pitchFamily="34" charset="0"/>
        <a:ea typeface="楷体_GB2312" panose="02010609030101010101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90204" pitchFamily="34" charset="0"/>
        <a:ea typeface="楷体_GB2312" panose="02010609030101010101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FF0000"/>
    <a:srgbClr val="F0F8CE"/>
    <a:srgbClr val="A38302"/>
    <a:srgbClr val="F1FAD2"/>
    <a:srgbClr val="0066FF"/>
    <a:srgbClr val="FEFCDE"/>
    <a:srgbClr val="00B05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5" autoAdjust="0"/>
    <p:restoredTop sz="94706" autoAdjust="0"/>
  </p:normalViewPr>
  <p:slideViewPr>
    <p:cSldViewPr>
      <p:cViewPr varScale="1">
        <p:scale>
          <a:sx n="144" d="100"/>
          <a:sy n="144" d="100"/>
        </p:scale>
        <p:origin x="-720" y="-90"/>
      </p:cViewPr>
      <p:guideLst>
        <p:guide orient="horz" pos="3130"/>
        <p:guide pos="5720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410"/>
    </p:cViewPr>
  </p:sorterViewPr>
  <p:notesViewPr>
    <p:cSldViewPr>
      <p:cViewPr varScale="1">
        <p:scale>
          <a:sx n="68" d="100"/>
          <a:sy n="68" d="100"/>
        </p:scale>
        <p:origin x="-2808" y="-108"/>
      </p:cViewPr>
      <p:guideLst>
        <p:guide orient="horz" pos="3146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8" Type="http://schemas.openxmlformats.org/officeDocument/2006/relationships/font" Target="fonts/font14.fntdata"/><Relationship Id="rId77" Type="http://schemas.openxmlformats.org/officeDocument/2006/relationships/font" Target="fonts/font13.fntdata"/><Relationship Id="rId76" Type="http://schemas.openxmlformats.org/officeDocument/2006/relationships/font" Target="fonts/font12.fntdata"/><Relationship Id="rId75" Type="http://schemas.openxmlformats.org/officeDocument/2006/relationships/font" Target="fonts/font11.fntdata"/><Relationship Id="rId74" Type="http://schemas.openxmlformats.org/officeDocument/2006/relationships/font" Target="fonts/font10.fntdata"/><Relationship Id="rId73" Type="http://schemas.openxmlformats.org/officeDocument/2006/relationships/font" Target="fonts/font9.fntdata"/><Relationship Id="rId72" Type="http://schemas.openxmlformats.org/officeDocument/2006/relationships/font" Target="fonts/font8.fntdata"/><Relationship Id="rId71" Type="http://schemas.openxmlformats.org/officeDocument/2006/relationships/font" Target="fonts/font7.fntdata"/><Relationship Id="rId70" Type="http://schemas.openxmlformats.org/officeDocument/2006/relationships/font" Target="fonts/font6.fntdata"/><Relationship Id="rId7" Type="http://schemas.openxmlformats.org/officeDocument/2006/relationships/slide" Target="slides/slide4.xml"/><Relationship Id="rId69" Type="http://schemas.openxmlformats.org/officeDocument/2006/relationships/font" Target="fonts/font5.fntdata"/><Relationship Id="rId68" Type="http://schemas.openxmlformats.org/officeDocument/2006/relationships/font" Target="fonts/font4.fntdata"/><Relationship Id="rId67" Type="http://schemas.openxmlformats.org/officeDocument/2006/relationships/font" Target="fonts/font3.fntdata"/><Relationship Id="rId66" Type="http://schemas.openxmlformats.org/officeDocument/2006/relationships/font" Target="fonts/font2.fntdata"/><Relationship Id="rId65" Type="http://schemas.openxmlformats.org/officeDocument/2006/relationships/font" Target="fonts/font1.fntdata"/><Relationship Id="rId64" Type="http://schemas.openxmlformats.org/officeDocument/2006/relationships/tableStyles" Target="tableStyles.xml"/><Relationship Id="rId63" Type="http://schemas.openxmlformats.org/officeDocument/2006/relationships/viewProps" Target="viewProps.xml"/><Relationship Id="rId62" Type="http://schemas.openxmlformats.org/officeDocument/2006/relationships/presProps" Target="presProps.xml"/><Relationship Id="rId61" Type="http://schemas.openxmlformats.org/officeDocument/2006/relationships/handoutMaster" Target="handoutMasters/handoutMaster1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02BC8D4-5743-431C-BD74-624604D71835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3CD1D2D-A996-4D0C-B2EC-1CE3D9FCA61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02927DD-58BB-4345-985D-F0721B1053EE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D43AE71-2997-4C73-A860-1BDA382CF9A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041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59395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14B323-0A16-4B9E-81FA-0767FF2F3251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451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4515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9FAD8F-C922-48F0-B829-755477714D8F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758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758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2A6B13-73A1-4A29-9E00-6E1DD5152E5C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9634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69635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1D4134-517B-47DF-9000-28BEB0DD7349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168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1683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1E84F3-5B8C-4740-80E4-E502FB99F01A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1682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1683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1E84F3-5B8C-4740-80E4-E502FB99F01A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3730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3731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4694B0-5FF1-4A87-955D-9A251039C29F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75778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5779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F24E1B-D01B-4F4E-8287-00E07D627C76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2902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9027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8A6C3E-A90D-4D48-A194-08907DE0A00A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D43AE71-2997-4C73-A860-1BDA382CF9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2" Type="http://schemas.openxmlformats.org/officeDocument/2006/relationships/theme" Target="../theme/theme1.xml"/><Relationship Id="rId41" Type="http://schemas.openxmlformats.org/officeDocument/2006/relationships/image" Target="../media/image1.jpeg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sz="1400"/>
          </a:p>
        </p:txBody>
      </p:sp>
      <p:sp>
        <p:nvSpPr>
          <p:cNvPr id="6" name="文本框 10"/>
          <p:cNvSpPr txBox="1"/>
          <p:nvPr userDrawn="1"/>
        </p:nvSpPr>
        <p:spPr>
          <a:xfrm>
            <a:off x="193675" y="93663"/>
            <a:ext cx="1261884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en-US" altLang="zh-CN" sz="1200" dirty="0">
                <a:latin typeface="黑体" panose="02010609060101010101" pitchFamily="49" charset="-122"/>
                <a:ea typeface="黑体" panose="02010609060101010101" pitchFamily="49" charset="-122"/>
              </a:rPr>
              <a:t>26</a:t>
            </a:r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kumimoji="1"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西门豹治邺</a:t>
            </a:r>
            <a:endParaRPr kumimoji="1"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 descr="图片1.jpg"/>
          <p:cNvPicPr>
            <a:picLocks noChangeAspect="1"/>
          </p:cNvPicPr>
          <p:nvPr userDrawn="1"/>
        </p:nvPicPr>
        <p:blipFill>
          <a:blip r:embed="rId41" cstate="print"/>
          <a:stretch>
            <a:fillRect/>
          </a:stretch>
        </p:blipFill>
        <p:spPr>
          <a:xfrm>
            <a:off x="0" y="4286262"/>
            <a:ext cx="9144000" cy="8572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</p:sldLayoutIdLst>
  <p:transition spd="slow">
    <p:random/>
  </p:transition>
  <p:txStyles>
    <p:titleStyle>
      <a:lvl1pPr algn="ctr" defTabSz="6858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2pPr>
      <a:lvl3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3pPr>
      <a:lvl4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4pPr>
      <a:lvl5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5pPr>
      <a:lvl6pPr marL="4572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6pPr>
      <a:lvl7pPr marL="9144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7pPr>
      <a:lvl8pPr marL="13716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8pPr>
      <a:lvl9pPr marL="18288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Impact" panose="020B0806030902050204" pitchFamily="34" charset="0"/>
          <a:ea typeface="微软雅黑" panose="020B0503020204020204" charset="-122"/>
        </a:defRPr>
      </a:lvl9pPr>
    </p:titleStyle>
    <p:bodyStyle>
      <a:lvl1pPr marL="257175" indent="-257175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8.xml"/><Relationship Id="rId3" Type="http://schemas.openxmlformats.org/officeDocument/2006/relationships/slide" Target="slide19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hyperlink" Target="&#19971;&#24425;-&#35838;&#25991;&#26391;&#35835;-&#20154;&#22235;&#19978;-26.&#35199;&#38376;&#35961;&#27835;&#37050;.mp4" TargetMode="Externa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1" Type="http://schemas.openxmlformats.org/officeDocument/2006/relationships/hyperlink" Target="&#29983;&#23383;&#35270;&#39057;-&#20154;&#22235;&#19978;-26.&#35199;&#38376;&#35961;&#27835;&#37050;.mp4" TargetMode="Externa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3.jpe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hyperlink" Target="&#19971;&#24425;-&#23383;&#35789;&#21548;&#20889;-&#20154;&#22235;&#19978;-26.&#35199;&#38376;&#35961;&#27835;&#37050;.mp4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.png"/><Relationship Id="rId1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4.png"/><Relationship Id="rId1" Type="http://schemas.openxmlformats.org/officeDocument/2006/relationships/hyperlink" Target="&#21382;&#21490;&#25925;&#20107;&#65306;&#21160;&#30011;&#29256;&#8220;&#35199;&#38376;&#35961;&#27835;&#37050;&#8221;.mp4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6.jpeg"/><Relationship Id="rId1" Type="http://schemas.openxmlformats.org/officeDocument/2006/relationships/image" Target="../media/image4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9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1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5.png"/><Relationship Id="rId1" Type="http://schemas.openxmlformats.org/officeDocument/2006/relationships/image" Target="../media/image4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8.png"/><Relationship Id="rId2" Type="http://schemas.openxmlformats.org/officeDocument/2006/relationships/hyperlink" Target="&#21382;&#21490;&#25925;&#20107;&#65306;&#35199;&#38376;&#35961;&#32610;&#23448;.mp4" TargetMode="External"/><Relationship Id="rId1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301_8268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20538"/>
            <a:ext cx="9144000" cy="514349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 flipH="1">
            <a:off x="0" y="123478"/>
            <a:ext cx="3071802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sz="1400"/>
          </a:p>
        </p:txBody>
      </p:sp>
      <p:sp>
        <p:nvSpPr>
          <p:cNvPr id="59397" name="文本框 1"/>
          <p:cNvSpPr txBox="1">
            <a:spLocks noChangeArrowheads="1"/>
          </p:cNvSpPr>
          <p:nvPr/>
        </p:nvSpPr>
        <p:spPr bwMode="auto">
          <a:xfrm>
            <a:off x="161925" y="111125"/>
            <a:ext cx="2185214" cy="2769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  <a:cs typeface="Heiti SC Light"/>
              </a:rPr>
              <a:t>人教版  语文  四年级  上册</a:t>
            </a:r>
            <a:endParaRPr kumimoji="1" lang="zh-CN" altLang="en-US" sz="1200" dirty="0">
              <a:latin typeface="黑体" panose="02010609060101010101" pitchFamily="49" charset="-122"/>
              <a:ea typeface="黑体" panose="02010609060101010101" pitchFamily="49" charset="-122"/>
              <a:cs typeface="Heiti SC Ligh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62813" y="4238625"/>
            <a:ext cx="1630362" cy="379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9400" name="文本框 15">
            <a:hlinkClick r:id="" action="ppaction://hlinkshowjump?jump=nextslide"/>
          </p:cNvPr>
          <p:cNvSpPr txBox="1">
            <a:spLocks noChangeArrowheads="1"/>
          </p:cNvSpPr>
          <p:nvPr/>
        </p:nvSpPr>
        <p:spPr bwMode="auto">
          <a:xfrm>
            <a:off x="7275513" y="4227513"/>
            <a:ext cx="1230312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2000" dirty="0">
                <a:solidFill>
                  <a:schemeClr val="bg1"/>
                </a:solidFill>
                <a:latin typeface="Times New Roman" panose="02020503050405090304" pitchFamily="18" charset="0"/>
                <a:ea typeface="微软雅黑" panose="020B0503020204020204" charset="-122"/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  <a:latin typeface="Times New Roman" panose="02020503050405090304" pitchFamily="18" charset="0"/>
              <a:ea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262813" y="4619625"/>
            <a:ext cx="1630362" cy="400050"/>
            <a:chOff x="7262813" y="4619625"/>
            <a:chExt cx="1630362" cy="400050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62813" y="4630738"/>
              <a:ext cx="1630362" cy="37782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9401" name="文本框 14">
              <a:hlinkClick r:id="rId3" action="ppaction://hlinksldjump"/>
            </p:cNvPr>
            <p:cNvSpPr txBox="1">
              <a:spLocks noChangeArrowheads="1"/>
            </p:cNvSpPr>
            <p:nvPr/>
          </p:nvSpPr>
          <p:spPr bwMode="auto">
            <a:xfrm>
              <a:off x="7275513" y="4619625"/>
              <a:ext cx="1230312" cy="4000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kumimoji="1" lang="zh-CN" altLang="en-US" sz="2000" dirty="0">
                  <a:solidFill>
                    <a:schemeClr val="bg1"/>
                  </a:solidFill>
                  <a:latin typeface="Times New Roman" panose="02020503050405090304" pitchFamily="18" charset="0"/>
                  <a:ea typeface="微软雅黑" panose="020B0503020204020204" charset="-122"/>
                </a:rPr>
                <a:t>第二课时</a:t>
              </a:r>
              <a:endParaRPr kumimoji="1" lang="zh-CN" altLang="en-US" sz="2000" dirty="0">
                <a:solidFill>
                  <a:schemeClr val="bg1"/>
                </a:solidFill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</p:grpSp>
      <p:sp>
        <p:nvSpPr>
          <p:cNvPr id="14" name="TextBox 48"/>
          <p:cNvSpPr txBox="1"/>
          <p:nvPr/>
        </p:nvSpPr>
        <p:spPr>
          <a:xfrm>
            <a:off x="2154555" y="1368425"/>
            <a:ext cx="4971415" cy="899160"/>
          </a:xfrm>
          <a:prstGeom prst="rect">
            <a:avLst/>
          </a:prstGeom>
          <a:solidFill>
            <a:schemeClr val="bg1"/>
          </a:solidFill>
          <a:ln w="19050"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  <a:defRPr/>
            </a:pPr>
            <a:r>
              <a:rPr lang="en-US" altLang="zh-CN" sz="5400" b="1" dirty="0">
                <a:latin typeface="黑体" panose="02010609060101010101" pitchFamily="49" charset="-122"/>
                <a:ea typeface="黑体" panose="02010609060101010101" pitchFamily="49" charset="-122"/>
                <a:cs typeface="楷体-简" panose="02010600040101010101" charset="-122"/>
              </a:rPr>
              <a:t>26  </a:t>
            </a:r>
            <a:r>
              <a:rPr lang="zh-CN" altLang="en-US" sz="5400" b="1" dirty="0">
                <a:latin typeface="黑体" panose="02010609060101010101" pitchFamily="49" charset="-122"/>
                <a:ea typeface="黑体" panose="02010609060101010101" pitchFamily="49" charset="-122"/>
                <a:cs typeface="楷体-简" panose="02010600040101010101" charset="-122"/>
              </a:rPr>
              <a:t>西门豹治邺</a:t>
            </a:r>
            <a:endParaRPr lang="zh-CN" altLang="en-US" sz="5400" b="1" dirty="0">
              <a:latin typeface="黑体" panose="02010609060101010101" pitchFamily="49" charset="-122"/>
              <a:ea typeface="黑体" panose="02010609060101010101" pitchFamily="49" charset="-122"/>
              <a:cs typeface="楷体-简" panose="02010600040101010101" charset="-122"/>
            </a:endParaRPr>
          </a:p>
        </p:txBody>
      </p:sp>
      <p:sp>
        <p:nvSpPr>
          <p:cNvPr id="56322" name="AutoShape 2" descr="data:image/jpeg;base64,/9j/4AAQSkZJRgABAQAAAQABAAD/2wBDAAgGBgcGBQgHBwcJCQgKDBQNDAsLDBkSEw8UHRofHh0aHBwgJC4nICIsIxwcKDcpLDAxNDQ0Hyc5PTgyPC4zNDL/2wBDAQkJCQwLDBgNDRgyIRwhMjIyMjIyMjIyMjIyMjIyMjIyMjIyMjIyMjIyMjIyMjIyMjIyMjIyMjIyMjIyMjIyMjL/wAARCAFtAek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0rbRipNtLtr1rnzaiRbaXbUu2jbSuPlIse1G2pdtG32ouHKRba4fx3qmLyz0ZdzLIpnmjRSzSD7qpgdcnJP0rvtlATBzgZ9axrw9rBwva5rRl7Oana9jzaz0fxLqFusVvbxaPajgNMPnI9lH9cVcuvhxA2n74b6eXVUcSJPO2EZh/Cyj+E/ia73bRtNc1HLsPSjZROipja83e9jyG603U7PWmsptPsDeTpvik89tjMRjuPb/Oa77wrsHh+2t0TY1tmCVf9tThj+JyfxqbxF4ffWraJra4W1v7d/Mt7gpvCn0I7g8fkK5nwBeXUer6ppmplhe7t0m6TdvlX5ZGHAxkbCAO2KyoYaOFr3gtGbVajxFDXdHdbaTbU+2jZXqcx5nIQYoxU2yjYadw5WQ7aMVNs9qPLo5hcjIcUYqby6Xy6XMPkIcUYqby6Xy6OYOQhxRipvL9qPL9jRzD5CHFGKm8v2pPLo5g5WRYoxUmyjZRcXKR4pMVJto20XDlYzFJipNv1o207hYZijFO20baLhYZRT9tG2i4WGUU/bRtouKwyin4pMUBZjaMU7FJigLDfwopcUYp3EJmkz9ao6lrem6QB9uvYoXb7sedzt9FHJrHm8Q3158mm2Zt4z/y83gwR/uxjn/vrFYVcRTpK8mb0cLVqv3Ea2raxBpMILhprmTPkW0f35T7eg9SeBWBt1LVULaxcbEf/lytnKxqPRm6uf09qEjgtXeZ5HnupP8AWTyHLt7ew9hxQb0kHivDxWYSq6Q0R9DhMuhRXNPViQ2Gm6aM2tnbwt6xxgH86RpJJD1wKhaVmPNSwsK85ttnppWEEBNSC2p73MMK5kbaPoT/ACqsdZh6RWd/N/uQEf8AoWKajcTdiyLYU8W6+lZ51m6/5Z6HdH/rpNGn/sxpp1bVyfk0u0jH/TS7z/6CtPkFzGsIB6VKkArC+3a04+d9Pi/3FdyPzIqJrKa84vLu4ulP/LPPlx/98r1/EmiyXUNTWn1ixgkMMJN1OOscHzY/3j0X8TUiTzTx5kVY8/wg5/WqcNpHBGqKqRxjoiDaKtxnjAFJtdASFAA6UuM1KkeRluPapMADpSGQrEWPPAqTyEpsjOwwny+9QeSf+erUAdptpdtShKNlfXXPjuQi20u2pdlLsNLmQ+Qh20u32qbZRso5h8hDt9qNtT+XR5dHMHIQbaNtWPLo8ulzD5CvtrznxpBJoHiyw8Q2y/LMQJQO7qOR/wACjyP+A16d5dY3irRDrfhy6tIx/pAXzbc+ki8r/h+NZ1VzR03NqD5J67F+F454Y5omDRyKHVh3B6U/bXIfDXWBqGhvYOcS2ZGxT18ps4/75IZfwFdtsp06inFMipR5JNMg2UbBVjZR5dXzEchBso2VY8ul2Ucw/ZlfZS7KsbKNlLmH7Mr7KXZVjZS7KXMP2ZW2Uvl+1WPLpdlHMP2ZV8v2o8urWyk2UcwezKvl00x1c2U0pT5ifZlTy6Ty6ueXSeXRzC9mVPLo8urfl0eXT5xeyKfl0myrnlUeVRzh7Mp7KQpVzyaTyqfOL2ZU2UmyrflUnl0cwvZlXbSbKsmOub8bxINA86aSRIIpFaUIxVWXp82OoqalXki5diqdHnmovS5Zu9d0awbbd6tZQt6POufyzXPat8Q9LtIf+JYh1GYnAOfJhX3MjDH4DNQ6N4Vk1BFm+zLp9keVbygs0g9hj5R7nn2raubXw94a2sLKOW9YfIGHmTN7lm+6PesI16s48zXKjplh6MJcqbkzlV8bavPCZd9qiD5me3sppUQe7nAI96z73xD4q1l/I0aWYR5+efyhEv4dx+Jz7V19zYTalbtfeI71bCyXmOLeEVPfnv8AXn6Vl3euaHawRw2VjeakGO2IysyRyN6IvV/wX8awkql78500/ZW0gr/11KGlWVtpAZro2j38hy7QhnkY+7HLN+lLcazcSTPDZ6fPIyfeeT90g/E8/pW1baV4h1KMfaGttGtWH/Hvbxjef97H9SfpWjB4P0pFH2hJbwj/AJ+HO3/vkYX9Kx/s+U3dv7zX+0oQ0t9x57c3l40pE2t2VmP+eVtH50n5n/4mmR2N/clWsrXxHqcnq7/Zo/zIWvSY5dB0kslnFaq4/gtIwT+lV7nVtSuTttljs4/+ekn7yT8B90frUvD0aXxz+SKjiq9b+HD5s46SLxDpItDqOnWcMM8yxLEL0y3Bz/EBjBA6mt4RpbpvkYD3JwKS0tWuLxzp1tNqV8flkupGyE9mkPCj/ZX8q2rvS9J0DTf7R8SeXqE+4CK3Ee5S/ZI0P3m9z+lYPDqq+aKtHzOiNd01yzd5eRyN1r2mwTIr30KtIwRQrbixPbitVV2ryfqazp5ElvF1bXHtLaROLWzQqI7RT2AH3nPdvyqFNWTU0E1vdWVpYb9n2y9l2rn/AGYx8x/HaK53STlaGp0Ko1G89C9IwJ+XoO9MgZLnPkyJIFOG2MGwa5+7t7TxFLJY2l5PNaRNi4u5vkkl9ooR9xf9psk9q39PtbbTLNLSwtlhhXoFHX3PqampTjDS92VCblrbQtrAi/e5PpUyxyN90BR60kLFTlwKl85WbGSfpWaRbFWBFPzHcakX/ZGKyrnxDpFpL5L3sRm/55RnzH/75XJqSK71e9H/ABLvDeqzL2eaNbdP/HyD+lawozlsjOVWEd2awAAyajknRB2zVZNA8Z3n34dKsF/6aXDTMPwUAfrVpPAOpzf8fniVk9VtLRV/Vi1bxwVZ9DCWNorqU5b0KpYsMDqewrN/4SCw/wCghaf9/wBf8a6q3+G2hBt1+99qmDnbeXBZP++Fwtav/CF+Fv8AoXdL/wDAZf8ACto5c7e8zF5jHojY2UojqYLTwletzHlKBX8ul8urGyl2VPMP2ZX8ul8urG2jZRzFezK/l0vl1PtpdtLmDkK/l0eXVjb7UbaOYfIV9lJsxVjbRtFHMLkPILxT4L+KKzj5LC+PmHsBHIcSD/gL4b6GvV9lcj8T9F/tDwub+NN0+nMZsDq0R4kX8uf+A1f8B61/bfheBpH33Nr/AKPMe5IHyt+K4P51jB8s3HvqbzjzwUu2h0Gyl2VNto21tcw5SHZS7KlxRii4+UjC0bakxSYouFhu2gLTqWi4WG7aNtOxRii47DdtJtp+KMUrhYZtpNtSYoxTuKxFto21JijFFwsM2UbKkxS4ouHKRbKNlTY9qMUrj5EQbKPLqxtpNtHMHIV9lIY6sbaQrT5hchWKVS1G7sdOs2uNSuILe3Xq07AD9etWdUg1CWxdNMuIbe6P3ZJo94A78ev+cV5JeaRqs2uGJtMv9T1nOFmvM+XGP72/7ir/ALvNZ1KzjolcunQjPVuxp6/8Q52Rzpkf2Sz6Le3C/vJuP+WUZ/8AQm/KsfSLy9ihkv5Figkdtz398d+302g/eb3P4Cuwh+HSLoN/HdXa3Ot3kJT7a6/JCeoWNf4VBAz3PerGgeBINNuE1DV7k6pqa8o7rtht/wDrknb/AHjzWThWm02/+AbKVGCaS/4JkWvhyfVLhbq58+Rj8wvL0bnH+5GeF/ACtq00DSNBaXU5GzcBP3l7dyZZV9ATwo9hitbWdY0/QrP7TqNwIwxxGg+Z5W/uovVjXmd7dap4m1VfPtHuJgd9tpaNiK2Xs8zdN3+VHeqvCh5yZlapX/uxRuX/AIuvbt2h8P2Ubp2vLrIRv91PvN9eKwblmuZseINeku5D/wAucR8uP/v2nJ/4FRqOiXa3sOn6jqjyzFPPuYLMmKCGP+FSfvMzc9SOAeOlWvD2iHX5TDocS2OkRttn1BEH7wjqsX94+rnge5rkqVK9SXJf7jspUsPSjzpfNljSxPfXAstI08Ls++8vypEPVgP5da7WHwzZ4U3Za5I/hb5U/wC+R1/GtTTtLtNKsks7GARQr2HJY9yx6kn1NYPiHxnbaZI9hpsa3+qdDGrfu4feRu3+6OTXRChToxvIwnWqVpWiaOravY+HrBCyDc3yW9tEADI391R/XoK89uLq4udQXUdRzcahKfLtraH5vLz/AARj19W/kKrRzT3V5NdTXC3t+wxNdSuI4YF/u7uiL/sjLH3q/Z6tDpgkl0OJNU1V12PqlwpS3gH92NerD2HXua56lR1d9InRTpqktNZHLeMNM1Hwxr9jfSPEtzdRecY1bKxMDtK578EZPTNZs2v7LsCzsFmsTJGDKDtM4TnC8f3snnrVzVNC1DxL4iVZ757q7ZP3k9y20Pk8KiDoox91fxref4Y300CCTV44lTnyijGPPTgbsL9cVw1lRlK56tDmVNc7KDz6fDEmo6g6yCZmjjlG7LNjLnK8k9B6LwOtYra1dT+J7b7BfziyZfniTMhcqvTB9fU461m63pF54d1E2V8Nu0blIbKFSSdy+xOc+9dF4asmt1RUt5LnVbpdy20Yy6J2z/dHck0Uaag/dVwrqCp8zkdDcXLRWu8eUjBdzvM/yJ6/WotL8HX/AIvImv7y8j0k87/9T5w9I4xzj/ab8BXW6L4JUPHea6Y7m4U7o7ROYIT6n/no3uePQVV8aeO7/Qrn+z9N0e4e4bAF3PH+5Gf7n94/kK76OGVKPPVPKqYiVaXs6R0Vrp+g+ENJ/wBGt7bT7OFcFwuCfqerE1zV38SSJT9k0wGEfx3Euwn04A4rz+9v9U1SZZtXvGuGU/LGZT8reyrhVqgxuJFlmTd5MfcM2CfQAdee5rCtj5Sly0tEdtDK4RjzV9Wej6J8RL+91G0jvbK0W1upBEGhZt0bE4HXqM16LXg/hjSpfEl9DaxF4hG/mOV4EfzZz9fSvea7sFUqTi/aHnZjSpU5pU+wlHFLSV2nnFgU/FZB8Q2fmmNEmdl7hMD8zXOzazcT3VxdQy3Fuhc/IWwRt+XB/I/nWLdjeC5jusYoxXNWt/cQ2iCGHfI3zyvcOQSx6461dXUpuMomfY0Bc2cUYrGOp3KscKjL7cGoL7xNaaeq/aSwdtuI1G5jlgowB7kUDudBijFZZvsfddgf92oXvbj/AJ7f+O4oC5tYorCGoXIO0zcilOozFfvg/QUXFc2WljQZZwB701JopBlJFP41zkjzO2QoI/2jTNkhHzMAf9kUXRN2dNJGksTxSJuR1KsCOCD1FeR+DpH8H/EO70Gd8W07eQpbv/FC35Er9TXZ3V79ls2e7upBDGPmZm/wrzjx0kct5BqdhlRDiCedegYnch+qn/0IVlV0SkuhtRlduD6nuJkjDBS6AnoNw5oeRI/vsB9a4bR9Sj1zRrW+eKMuw+cbR8kg4bHpzmrk9w7dZGJ9zWsWmYybWh0MmrWkYOGZj7DrVG+8U6fp1o9xc7kAHyjrvPpXF3nibS7aQrNeb2HVYlLVxPivVBqt4j2byvbqPunK9v8AGs69RwheOrNsLT9pUSnoj0iy+IUeryPBEn2R+wJ3HH17Vmz+OX/tIWdlLJc4B3SKx25A+6PWvLokkF1AskxKyEox2j5fcVesYHstRnSS4YPbsuE6hueoPavP+uVVaLtc9OWW0W3NXtbQ9pg166H8cUvsecflVmPxBLvHmwpt77etc/HawBAwhjR2TDNGu0+/IqfpXspJnzTnJOyZ2kFxFcRh4nDCpa4iO4eFsxuyn2rUt/EMkakTRmX0I4qWjeFW+50dLWD/AMJICp22xDdstVQa/e78nyyPTbSNOdHU8VXnu7e2H72VVPpnmsF/EFyw+REX9ay3ZpHLuxZjySaQOXY6V9etF+7ub6ClTW7R8clfrXLgUuKBXZ2qXEMib1kUgdeaxL/XJBMUtSNg43+tY3YjJwaTFAXZYfUbyU5NzJ+BxWhZ6/NFhLlfMX+93rIFFAK6O3guYrmISRtlamGDXIWmoS2mfLPB6g1abWLiQY3Bf90UrmikdLijFcmbh3OTI5P+9WhDrbxlEmQMvTcOtFx3NrFIR2qGO/tZmCpMNx6A8VYxRcNGRla8z8efEHV9Cuzp+m6RLbIeH1a+gf7OnrtCg5+p4r05yqIXdgqjqzHAFc9f+NfDFkWhn1q0d+hihbzm+m1c0pPTcIx12ueTW8RIj1X7Y2u61esIbaeR9wd26KoHCKOpx2Brury/s/AGh2tgjJfa7eH93EW2tczH7zt/dQfoBgVzOoeKPCvh/Um1LQNBS31KZSoubpTDGM9WWIHczH2UZ9awrGG98Z6lc3Flb3GoXsg2XmpXAEMcaD/lmp6Rr7Llq5Y+5drWTOuS57J6RRdsWtNbvZ21nUz/AGe0m+7+zqzT6lL3VFXlYV4XPfGB3NdVP8RTAU03QtEjiWNdkMUhLOFHTEMYJA+pFcwtlC3+jQ3X9qeX8jfZSbawix/DuHzzY/2SBT5bOGGzdLy5VLQctBABbW4+oXlv+BE1k63s9G9fxNPY8+ttPwE1PxN4i1NpLa41LaxGDaW7hG+jLFuZf+BOtYq6XdrBHb3l20Sv9yw09MNIfw5PuSfqa0kku7mAW/h+zhih6faZU2Qr/uqOW/lT7fwnHAA+o3V7qt1dHaIEO0TH0CL1Ue52is/aOo/6bNOSNNf1YzXj3bbW3Rbu5i+VbS3lEiW/vLP9xP8AdT5vetXRdMfSbB4ZLhp5ZHMszknbu9Fz/CK7LTvB9wbVI5RBpsK/dghUOV/L5R+tLqugaBpiwpcWFzq1zLkxRXMx8vjqSOFH0wTWk6E5R97RGUcRCLtHVnI2qWurxagtvfxpLFKv72Mq/l7VB/x6YrqLjQJtXs9P8y/2zRRKJyw8zccZGUJxnk8muevbh/7SuYIbTTdPl8iNVW3i2psy2FwfvEkkdK07XVJNGsrQhhFYQMqSiVVV5N3UqB1weevTNcboSd3Dbodrrxsr79TM8X2Gnalq9vpYWWQ2yRqoj/hy2WXdnK5AHPODXp2k6Jp2hW7W+m2qQqxy7Zy8h9WY8sfrXDRw3A8UJqX2NTb3jr9ljZlVnKIGG75S2zcM8HGQM13+n3gv7GO5CFN2QVznBBwee4yOtejgbKNr6nmY6TbXYtYFeJeM77UpPEd02rTxWsUB8uIIrZWPPG3PHzd2H9K9tpsiJLGY5USRD1V13A/ga6cRR9tDlvYxwuI9hPntc8CNhIuhz6w+y30y3UhpHkwXYj5VX+8xP/165fSBc6pO13cyyLBGQI4UYqg9se1eh/HaVbbTdHs4wsVurSS+Wg2rngDgfU/nXMaH4N1SHY82o28G5A7Wrvg8jjtXHGjSw613O+WJq4nXp2Oj8Na1c+HSbqG5kayWUNeWjfMNh6uvoR1/CvZ1ZWUMpBUjII7ivAryCXTGKSnCyDy/MAPltuHTd717R4XuBdeFdKmGfmtYxyc9Bj+ldlGaktDgxEGndmselJig9KStzlMJrWSFfOuYZ0BOAdm7/wBBzWPq1vsaaNAVMyM6AqVzngn8/wCdeg39pFfWrW8oYxvwdjFT+YrCbwLoklxFO/24yxAqjfbZPlB6gfNXIdsYKL0K4VzbxSrbyMHUHI6UjeaoP7iTPoBWzZeHLKwRUgkvmVeiyXkjj8i1TF7G8Z7aK8QzL95YZgXX+oouxezRwM0niW41qzZdFuo9PWQ5aKUZf03jsv50/Wk1Ndf0iU6JczW6uWlWDa5DAHYePQsa7uPT1hcbHmYAH5pJmY5+lPMbx5PnA+pkHT8qV2PlMGSK7aQI1pcIjf8APMrn880v2WaOYKlhLtY53llP9a2I7yF5hEs0cjYzmMEj8+lVr/xDomlY/tDVrO2J5CyyhSfoKSbFyIrS2N1tcRRLu25Us/G6snRdVbV3lgWz8q7gJWe3aUBkI/mPetiDxn4YndUi1/T97fdDTBc/nXO+NrE2bx+KNLlETx4824iIZU7B29VP3W9sHsauKbdmRJWV0dALW7JP+jKg9Xkz/KuZ07U9X1TxBqumxLYp9jl2DczfNgDJ6eproPCfi238TWkkMqrb6nb4Fxb5/J19VP6dK87TUW0n4qaiqOFkmupUIY8KHUEMfb5auNJttPdEynFJSWzLXxBbUjNpWgxNb/ar+YDbEzE/U5HThj+FWNNtbXXrXV/D8PlCxtttr9qkb/WTMNxYe+cGuVbXDqus6v4pkdvlVrSyU9UQjDN9dq4+slRaFdQW8kP2ti4gaS8MXRGmbgF/9lUH48itnQk4pGcZwT5mbHw4vZINUutFvJBG0m4gE8CZPlfH1AB/Cn+KNVe9+0W+m3g8uElZY0HzN759PpXOeMIJLTW476J3aS5iDTsFwIpsfcz/AHtu0kDpyKv6bpV1dKt3YtBcuigvtfa67lyAynvg9jXn+0jSbhJno+x9papFbmLp9utzeIj8p95qlkmWaVkRFWFThABTILgQXkzkbdysoHoagWTbHtTlzW10xNWKFtdB7pFRfNlLFUiXl3kPbHsMV0Ph2ybUNeVLhi7hQ0h/vY/+vWhpYXSbHUrxIY0ujZeUZNo3BpHUdfXarVa+Hdq0viuRT0W3zXmThGNdLuenGpKeGk9raHYiNz0BpfKc9Q1dKbTbSGD2r1vas+d9ijmzCw/hNHlP6GuhNtntR9iOOgo9oP2SOeEbDqDRtroPsTE/dFKbIAfdWj2gezOexS1ufZEH8C0fZ1/uD8qXtB8hh0Vt/ZFP8FJ9jj/550/aIOQxaK2TYxn/AJZ0v9nIf+WVHtEHKzFoxW0NNjP/ACzpp0pf7po9og5WY/40oJrUbTEHQGmHTT2J/KjnQcrKIcilMmauHTX9f0qNtOlHTFHMhWZCJcU2e4unhkWC8kt5mXCyj5ih9cHg1L9hlHpTTaS/3c0+ZBZnmX9n3c+vXlj4ou5dWmiVZ4Z5pmKPExI/1edqkEelRXF5fzJ5PhPRmls1bZJd26ogyOoTPBP+10rrNa8DPresi7mvZorVoVhntohjzVVi23d2Bzziuht7NbK3jt7e2WGGNQqIi4Cj0FczoqU3KT0Ov6y4wSitTyptC1S2tGv5PDJECnddxy3Ze6uV7/OvIUdSowT0Fb761HdaDCt3qFjBou393Y2K+Rb49G/ib6H8q7zZL12GqkmmwSTRzSWETSRksjNGCVPqPSqlRurRdiY4h3vJXPOdS1/U4lhTTNAvJLVgNtwbdtir6qg5P6UWkmlNcLc6pJd3dwv3ftFnIqJ/ux7cD68mvTS5HbBqKW7EUZd5cKPfmspYanFb2LWLqN7XORF9qGrMIdEtiEPD3dwjLHH9FOCx9h+dbLazp/gXS3urkPeX7gK87ndLKeygdEX2GBUdzfXl9J5VvKYIu7L98j69vwrI8Q2MEOg3SAAu0bOWc5+6M5P44rCOIp0nakr+Zq6c6zvUdl2MTUviv4ov3b7K0Gm2/pGgeQ/8CP8AQVo+LNRktNPtZ7+a4vZBaROkc07YMzZ+bAI6Y7V51EfMt1PqK6vWZZNc8K6JdplngBsZ1AziVOY/++gTWkKsql1JnbisLCjCLpo5/Tbm7v8AU3uriaSd1OZHdup9Cew9hXV2ttca6YjeSeTYgN5YPyg8ct9APyA9TUmm+Fv7CstPa/dZEcb5YVHyq3U7j/EQNx9Plq/dXlj57W0IMpbl2CeYxRT97HpkYVeATyeOqniFJWp7HGqbT946i9t/+JY92HeMTotvAN37yQdBub+FQPm2L1xya3fDetPNGmmagsUN9Eu1DGNqXCj+JB2917fSudso57y7JlLCKJtsUZO7Z65PdvU+tcx8TtTa2Wys7WQxTBw6PGcOrD+IHtjj864sNipU6/Itup0VMKqtPz6HtdFcl8P/ABX/AMJPoCfaGH9pWuI7pR/F6OPY/wA810Wp6la6Rp8l9eSCOBOMnuT0A9zX0SknHmPEnTlCTg9zzL4ieHjfeMrO+vFa6s47feqK5zb4ZR933Jzn654FO1ldHt79Zb26SK5kQqEkbKsP93seTyK7ayhTVJJ57po2MybcIQwC9gD3A/rXhPi6zu9H8YXMdwu5/MMqF13fIemcjnjFcFakqsua56FCbpwtY7670W01i1azjTFtfZd3Zi5D44I5429eK6r4aafqWl+C4LPUpRI0c0ggOMHytx259+p/GsH4Taddtpkd1eoUimleS3jK4+QkZbHuw6e3vXZLfw6T4on0S5eONLoG5sWLgZ/56R+xB+Yeob2rXDU/Z6XM8VJzV0jZPSkpTSV2Hnl5XH4U8EBvaoOmQOxrmfFXja38PA21vEt3qRXd5O7CxL/ec9h7dTXnOooq7PRpwlN2iUviJr8lqI9KhuTbxPGZbyZD84jzhUX3Y5/AV5Va65caFr0V5pthbWzW7HKtlmkGASCR3IOKjn1e71bWWu9RfzGdzcOOxI+VFHoODge9YU100jPcE7hIxBYdsnJb8f61ywk6lXm6I9SUFRo8vVn1irbkVh/EN2KJFV12uoIPqM18723ivxPLi4bxHqGWOVUFVUeny7f516d4L8aXWrz/ANlawqLf7N8MqjaLhe/HQMPbrXf0PKaLeseJNa0u6aHTPBV/fQLx58cscan6LnP6Vh3njy+jTbqvgeRYgckTnIH5pXc6prem6NAJNQvY7YP8qbuSx9FXqa8s1S88BW8c0hutSlnlyys91Jw574J5Psaukk91cyqO3Wxp2nirwPrEclne6N9jVh8wWHeg/wC+en5VE/hZLeym1DwLriXCBT5ll5isjKeqlen4MB9a801G72PF9mivbiPqzSpxj224OfqaczfZZhKGmEv8LxswkT23g5/A12xw19Vp6nLLEWa6+hPHq0mm3KXCxnT9Q0+U+VkNtX1icfeHpg9sY6Va8W6jbavr1n4jssCPUbLcU7xyY2uG9wQazdbvrzVjDNI0dzexqEMkqeVJNH/df+F8djwaFMcxiltoW3Ts0UkA4IdhjPPfjn6Zq+TZy6fkYzlq4w+1+ZPChh02KHdgOVmYHucd/birOk6bNLJFZ2xHnPh2d+gduQW/2VGWP+7jvTTFcRafPcvCm2MeUYn+8RwDjHTrUcF3fCN7oKkVqz+RcFA3mR99xHfJ2jH09K2rVqdnyvyNaeErppOPS56C1rpmtaHf6HYkTJpircidz+8ndTlyfZuR/wACqWK6jstP1EQWcMEzCJoDEuBIHG1AT3KkEfSrPw48NR6PoE+pCdbzUpzK3lo+UWQZGwt/EQeM9OuK4jVdXu9KGnaZdWV5FJa2ocrImwu5BXIBP1UfUn+Gvm8XTVWonHbqexhp+zg03qUta0ryriW4sLeaW1GBI6AvtfHJwOcHr+PvWXaXyQSBkSN36LuByPwrWi8cX1r/AKPY6VvWPG8rgncevfn6DpxW5pfxBjtrpJNRsI9in5wRj+eR+eK39ooL3jKzZJ4d0ibxFZX+kXD/AGTUHuIblfMQjdAqlTt9cFj+dbvh3wvfeHfHdyQkjWBRkWVv41IyPyPFSat8QfCOoWsTSPdW9zb/AD280CDzIT3KkZBB7joay7b4r6jFbl7nRpb+3XJNxB+7cr6+W3f2U1i3RnNS6mqqVYwcFsz1HblelN8sjtXK6H8QPD+uPFHb3vk3Ev3ILgeWzfTsfwrsk+ZcjmulHFYrCI4p2yp34H3ajGSelAWG+VkU3yR3qY5ApAMmgCMQrR5K1KAKME0hkRhFJ5K+lTbD60nSkAwRqOwp21elGaUUDAItBRTSUfjRoAeWtJ5aClz70mTQAu1PSk2p/dFGaDk0ANaKM/wCmeTH/cFSbWpCp/vUBYZ5MXpSeTGfSnGNj0IoEbg8gUhDfssLdvyp4sISPu1PGv8As1Hd3sGnWk15dSCOCFdzsewqr2GombqzWOmWbSShQx+6vdq4KeV9RusqgRfbtTtV1KXWNRe4fIDHEaf3V7Vu6LpiQwrNIMseVH9a8nEYh1HZbHdTpKPqUbiJNJ0sSGPdPMwSNO5JNcnrJN7HcIPmjeUW4Hqi5LfmQ1dPr93nVJpjzDpds05HYyMCF/8AZqyZdMNt4SjeQ/vmGV9ztOT+prOHu2Zb1PIbVilsN/VTtNdR4PvLWHWxp2pYOl6pi2uQTjy2P3JAexVu/v7VykrYtpNhHMpxj/eqd8EFD3U5roTcJ8yPbaVWh7N9ketzW94+j6jp12RJqOmyMu7H+sZPmVv+Bp/6FUWlQeXbQwwRCKBPuk/emYfdb/dVdp5749KZp2tvfxafq0xLS3mlI1wSfvTQs0bH6thau6OsUT3MjEeUjhFb/ZRQpP8A47msqjdFTS7q3zPHS53G/wAy5qWow+HdFMwKLIy/Jv6KO7H6fqSB3rxy+v5tZ1OTULgtyNsSsc7V/wAepPuTWt4r8RHxBqCxx5FsoEjD1/uL+CnP1Y+grBLjdsXt19qmnS9lG32nuephYKX7yW3Q6bwDealY+Iry5054lSK1P2jzV3AKWUbsdyCR+tXvEZub3W3XUr24vF2JIiSvhU6g7VGAOlWfBNqNN8JazqsiLLPqSG2tYif9YuPmP0GTk/7NY/iTV4k1q4VMb4YliXeceYwZt2PpXp0+ZWj5Hk4pwnKc7ddDe0O51vRJriXS5POto3H+jy8jaVB49+vStBkfVb691S/f/SrlFiQH/lmg6BR25Oa4qKY6hMsjx4JijRhu+Uvzxj8qnWzhfd+6jG3r8tOVBt6OyMqdaELNx1OhbUfFYVdOst9pAo+eYlUBJOW2ty23PIAA69a5e40CxutZczA3ThhGzsTgt/EfX8yelW3+16ekr2U9whTcFCSHBP8AuniqNvqZgeOZAJIfLY+YepbB/XPaqp05QerInODXuo7bwzqF5osF3NbXhWxDnZDcuXjAX7xyeVH09K0v+Fz6L/z43X5N/wDE1x1zd2d94ftNKUv++PlXEYYK67RubPsxx9Q1N+x2/wDz7x/lXHVzF0HyyM8RGjFpJX0PZPFevt4c8NXF+mDcEiKHIyN7cA14ZFevdC6vbsmb96oRWOfPnbozn+LA5x0xiu9+L99LKNJ0yNisUjNK+O5+6v5ZY15jAZpksbeFCzfvJwqclnOf5ACis9bHoYKFoczJJsIZhvLPsKuT7btx/Hkf8CqO0gBkWP8AhXrXaeH/AABNdeEb7UdTmVvMgkkjjQMHGzdtBPcE88da5CzdVnyTww4NdOGpuCdzDFVo1JLl6GkAAMDgVowajLYW1rqETf6Rp9yskfqV6lfoRkfjWdT4gC/zRl1AywHpXUch7P4m8S6Np9ray3FvHdy3KbraMRCVsEZBx6dK801Dwp4k8Qam2pNYTBW+4CEUIPZdwxXY/Dq1kuNHEt7ZhZ7RhDbyyJ++8gqGQN7Ybj2rU8UW+u3kAjstQg02xXc1zMc79oHYj/8AXV0puOi37nJWhzPXY8g1vRJ9NikS7+1yXOBthQR7F9225IArnrfTf7QvYxCS0YPzTlSR+C9v51ratqHmxww6fbXJtLhj5ctwpQ3GDguQOSueijOT1Paqxtb9L5LT7NMX6SkbVKL3H90f7o/HJ6d3tqdOHNN6eZhGlVqS5YLV7WM+aGa61IWpuluYo32FpNyQr7kDnA9q6DT9DiD7orhYJYwsjPFukjkYMdm0HnnB/KoYLS5gvmSGLMjMShmlXYqZGd+O5GB6fhWvexw6WtpdXSPbSmRgscbg7yBnbwMc4zn0rwcfmjm/ZUHq9j1sJl06f72srcvQjuYIltJbi+ntbFHAkcBfM8xuvU8dR/CM+9S2txdx6Q9zqlre7Jvus8QAcEfXvnvziqei2c+v3FzeTurLaviO2jX73Jwq54UZFd74ba61HTrp7mbbLjy4reNsIgByOOu7I71hCrVpazld/kdtOcm+YueBdQhs/DWrX7ygWUcgnH/TP92Ny/XIH4mvPtXlm8W6tcajLbxWwmK52qC/yjA3Mepx2HArsJIn/wCFa6nZCaVnimW4dHbcViZlc4wB8v3vpgiuY0sgW4PXDc1darJK8epzwSlNtlRvCd7b23m287nHKq6jH6ciqUGpNNIbbUIT5icHfw6/Ru4r0pHWRA68gjivPPEWm3a6w8QZWkfM1s7nbuUAl1z+GMepFThsRKUuWWpVWmkroas9vp028+XcwL8zbEXzE9iO3+909cV0f2kwKHlm02zJHMDBrhx9WUgV5/b3kcNz5pM7K24rCYWySwAIJ98VpR3UFlFEss0fmbMESsAp/PrXX9Xg3doxVWWxY1a3s7W6SeCRHiuG+dFiKKrf3lye/wDOvU/hh40k8SWc9jqG0X9qSqyLwLiMcbv94cZ+oNeVyWV3cxfudMv54pRw5tnIwf7vH61raNY6toMK3H9n6hbfvFKTuoBRyQoJ5zjoOlbaRRLhKWtj3x3BFRq/41yY8T6g8KZsbeObaN5eUsN3sAOlQzaxrFxGVmEVvCeMwBtzfien4VzyxNNdQWGqPoQ+K9W+03KWsk0kNhDOGmMRIMnl/Oylh91eAD+NcfceKvE+tanbXVnqDwWnmh4beKJi13g/dSNfmK+rMQPeuxkit7Oxig+xvdS3P7tLZMZkJBJznjGM5JrM034cBLya7nupLJpz+8EE7yTMOymQnAA9FWsqNSdS76GtWEKat1O00CTWpNISXX4baC+dixig6IvYNyfm9cVqK6+tVLe3jtbWK2heQxxoEUyOWbA9SetTqMV03OMl3gmlOMVGScVGd5pXAfjJo5FNXIpSKLiFyaTn2oC5p2AKBjce9ApcUYamIOnNKH9qTBoxSGOJ9KZyadikJIpgKOKXIVSzEBRySegqGWaO3hee4kWOKNSzu5wFHrXIa5r8zstusIaadd0VrKuRDH2klHdm/hT86HJJXZUYuWiNfVPGmn6esfkmKVXJxJLOsMbY67Wb73/AQRXA6zrd74i1C2e53QW75njsw+dka/dLerMxB9gKzPsR1G7jbe0st9cpAZXO55FzliT6bVbAHAFOtd134s1SQfcBWJPZQzAfooP41x1q/PF8p0wp8rN7Sbb7TfKhziu1dkghLHhEFYXh632XE79cDANT+I79bLT2z2VpWH+yg3fqdo/GvOSu7HRc566U3ulkA/Pq2pbc/wDTKM/ywh/76pniXVEaOWKLJitoW2hP4jjr+dQX119iNhZRgtLZWogA/vTP94/+On865mNppI5ZDdeVLOjJITHv4PpzwRW6jdhCDlex54zBLG3Qn5jg475rVt9G1W8Xf5HkRP1kmbYMfTrWusui6HIkNrEbi9I+VmG9x+XC1eS3vLwLNJaX92W5Ajt32r+ddfLJ7RO32qWlySxsbyz0+3tv7XhhihDBCkAz8z7zyx559qnad/Iktx4i2q6FGASLkEYPaoZI5rZ49+j3SPI21PNgxuPXG5jV5muLeIzXGmkw95ItjY/AHNYVW1K09zB1sNCVnJJnKaj4euQsl1ZXKXSH5n8nr+X+FYtspurm3sR8n2iVYyR1wTya7ttX0W2mZ4ZIGuMbWWIBT681UisLKDVIdenHlxM+cfwoxGN+fTP881d39pG8p8sHyM69NLTTfB2qPZKZLqOwdLdHbcQgHb071wxjeTTfnEchWMO7zEbSep69Sa9R8JTW11eXsP33SNN4PQK2eP0rzViyXDw2AiSGMsivIu9sAkDAPt3q8JV5ebnPNnSlNpRHSW0KxOInkZUSOSPyIMgEN2J47VbhuY0mdWjvSx+800cYH6Vn/ZGm8tLq7uZygCLukwAPouK2F0HTNo8yzjkf+++cn9a1qY6EOhvTy2pPqiXzbVzIDJ1J/h9qx59NtVEk1tJH5zg/Pt5B9a0X0DTNp2QtB3zFKyY/WqU+mXVtte1uFu4zz5UpCyEf7LdD+NFPHU56PQVXLa0FdakGiR2xsVmito4piSspHLFgcHJ6+9adZmmT/wCk3MGCBkShSMFc8Mp/EVp14OKg1WkmzyJJp2PU9U0DT9c1Owvrss7WW7bFgbJM/wB76VmWngXQ7K/F5FaOJVkLoDI21cknAHpzXYJGqM2FxioWkBkwOlfSOC3I9rNRtcim+0rb3Bgjjlk8llijkOEZscA+grwhPCWvJJJD9hibyXZCBcKFU55Uew6V7frGrpoWkzX8gDbBiOPP+skPCr+JrznS/F62rx+dpd1M+S0jJIhLOeWbGfUmqUlHdmtBSadinpfgnXJpds9tb2yH+Iylv0A5/Ou+0rwTpOjolxq10rD7w88hEJ9k7/jmsp/Gt/MGTSbA20jcefdYYr9EH9TVVPs1vcPeXt413fyf6y5nbc30Xsq+wrGpi4x0jqdcKEnubmo+PNA0nxDHdQXpktLhFt7sJbyHyyuSkmduCOSpx/s1uwa/oes2+LfVbKdG6r5yj8wTmvN9Z1vT5rMwfaVy3fcOKwS2m3emtdXMMDxsuWcRhiCchv8Ax4N+Yp0asqm6sRVoJdT0K58GXVxruoa59rjnvWxFYRjlLeMDC/iMsfxPrWB4105LK/0yy055o3gtt877uJVDHap92YuS3+Nc74YhtpLl4JgRLG2EmidkbHVWBFdhLp+n69ONM8RSyC7lj8qz1BTtMgHIVh93zBz1HPaoq1Pap0r2fmXQj9XqKs9UuxxuoRxPZPcB1Etv8+5gQrMCDtI75IxVWeza7urWe5vAkrIdoEbbCp5bd15AwM9elak9np+meJpbcG4163t2YeX5hHzFQNkj8LwRnCg846VmXQe0uHZ7Ce1tGZtiPKZRGD6sRz+PtXBSw8qGt7s9XE4qOJV4x7HV+GY9O0uCK0SXE1yPMBxxIo67G/ixn680y81eC30uTVNTmMoEp+zW0S7WVj91fUtgjn3NM03Ugtmn2P7LeyBi+zzdrLnqq8H+mafcro+qJMbi4ltsssrKBhkbHVTg9QB+K1d7u8jnSskmZsuqX7SSWUVxLbW11Gu9lXdI2Adybuy5LHPX5qo2Z/s24Nqz7ov4STn5f4Tn9K0oHgiv7OOwhn8kybopLjiQhfl3Y7Btx/Sm65bveSXTxQG1uYCjqkg4YMvPT+BiDyO/0q5Pm06CVOKXMtzb0q6wfIc8HlDU+s6TFrGntbSHZIDvil7xv2P+I9K5fw/fwzxqJUbb3BPK/wD6q7ZCpRSpyMcGuV3hK6BWkjmNC8Bxauv2i61KSJEdo57OFAGVx1Xf6d8gdDWjoFlpy6jZW8mm2wlJnjuMruVnjCgNhs4+7+p9alluX0LUzfqf9GuGHnD+6wXr9GUY+oFZ3h+C81DWNP3IyZE93cZ/h8xhtU+/3vyr2qNT2kFII04rZHfQPJFfzwPKzowEsYP8I6FfpxWD421X7BHpVqWAjvLsLKe4RBvJ/QVev7hoPEVqyMMSQPH9GDA/yNcV451jS7nxdDZ3jzyLpsO7ybbl3lf+HP8ACAoHPvWjV1YKsuWLL+h6zqWv+JDY281rptqY2dJJIhLM2COzHHOeg9K7N/C1w9nOZPEN7LeNzFJtVY09AYxww9a8rS4klkiEENhpIjdZY9iefcZByCXPAr03w14lbWAbO9CQ6nEu47P9XOv99P6r2rB0YRWiOCdWpumULvRfEd1arDcrptyEbej29xJBLG3ZkYjg1oeGLjWovtFtq0U3lRkeVJcbfMbrkHacNjj5uOtdAY8nPQ1E0S561CSjsjGdWctyysxJ+UZFSrKuPm4qkAQODxT1DVSkZ3ZbDq1PJXHFVQpqRSRVDuShRS9Kj30uSe1MdyQEdqN3PSkAxS7qBjvwoI4pVPFNLc1QCgYoIo3gCml6TADx3oGSaTqag1G7ax0+WdBmQAKgPdicL+pFCA5vxHqfl3EtxMgktLKQRW1uT/x93fXn/Yj6n3B/u1zN1DLaaFNeTyGTUdRl8rzT1Jb77fgobHpgVNek6n4oeENut7FjZwe7A/vX+rPkf8BqfxGhn17SrBPuRRM+PdiFH6bq8/E1eafKtkdtKFlct6FpEWLW4cbfsz74xj/ZK/yNYfh20tzZRTQx4a5cyO2SSSW967LUJm0zSLme3tJbl40JWGFdzuegwO9Y/hfSnsNCsILkYnjWNGH+0B8361y39016m7aQLDLcBFwC4wB9K4bxBqQ1HW0gQhoPtCxf7yRHe/5soX8K6nxFqbaXp7/ZiPt1z8kAPY45f6KOfyrgZY7bSIluZ5cRQQ7Fz15OWP1OBRDTUdr6Im1C5tbJptRu5dvqx659B7muNPiHTUtTezaHJM8krjMkuAwzwAO4AwPzqpqF3ceIbtrqbdHYQ/6tP8/xGsDUboyDanCL8kajpXbhm6b03L9l3Oni8fXqxstnpdlbJ/CFBO0fhio28eeJjFIUu4YULgKEhB/LOa5x0NrYogGZZCPzqe2tJb68gsrflt2wHtu7t9BXQ8RN630On2MIL3kdx4dl1/xEguJdTLNDKfL86IMnTnpj6VuXun6rdQyW/m2qovysUDDaD3Are8NaPDpthDbRrhEXknqfr9etaBhH2u8bHyMqivDrYvnq8z1sc08FSqe9KJ5D/wAJJbvrH2TxBplvdRRMVW5gTZLHjuPWtNrTRIY2e2t2v+f3E9xuk+U9CS3HXOAOvFcZfKZ9avXUfdu5Nv0ya9K0qySTyJppJGWIlI0/hjGeoHdvevWrV24pSFOkoxTXU6bwZpraXol5dzH55Q0khPqB6+3+NcFfWKW+l6XNIVQNB5cpLbefvjn/AL6r0jxTdx2Xg2WKzzmdRboqDLnd97avdsZrgtSh1jV7FLc6I1uq/vE3XSkjHQHAOD9M1xxqJJuTtcIVadP4mc6L9ImTlpSz7GKZbGOjfTFaQ8SMuUEUjsvU+UajOj3US2xuILi3ZgXePmTgDplc+vtU1toS3IaRb2YA4OYtpBOPcHtiiUqckbxr1Jq1CSuRy60biIMFlkTqFWLbn2NZpnup7u2eRZY/OlEUhVMMRgnCt/CBjtWjd6Dp727rZSAz23zODKfmP+19aSytobXUJI0+RxCjeWGLcMTzz9MUueMIOUUTi6lSNJuT+4uW1pBaRlLeIICct3LH1J71NRRXlyk5O71PB1Z7PHdmZcfxYrm/EXiy10FhbLE9zfOu7ykOAi9izdq0TKLSFp3fCRqWc+gHJryh3m1nULi8k4knYyMT2z0X8BgfhX01WtyoeFpe1fvGlY+IZdevftWpZea2JUWZX93ErdSB3b/aPUHjvUOrW0GnalHJaTRGKT0bdt+vv2/L3rJif+z9VSZ/kCricnps6c/mcfWqM15awu/mSRyyiIRW6IuDJk/fY/TNaRtVhqdv8PRG9NqiWsnlzFmkxnyIf9Yf949FFMOsEqvl6VZo/drgtMf8K5/TEAMhAJ9WPJJ9SfWtLadu7sOKuFGENkQ6kmWpdY1R12xTWtv/ANcrOP8Arms6WeSTTZrTUvnjaRpPtMY2nnn5go45zyAatRrvjkGOQNwpdv8Ao27BBVq0sibsp6a72LpcibfGu2KTK7XT+6xHZT0/n7ejQSQapY7JkV1YfOh/nXnFyBH+/IJVVKyqP44z1H4dRWxo1zdwRxJE+7YoyW615uMp2lzI6qErqzNRrJ/Dbb41D6c2d0rZLQe7+q/7X5+tPj1SZwyG3WVgN7fwAIfu9epNbFjcTXSEyCPZ908dawtY0C5hieTS4/PTaQtuX2vHzk+WemOvyn14PauVe+7OVn+B0c0lsxbez0zUJFlhtjFMfm2Om0nnqrD+hpmtrf8Ah6Zb2DMttMuyXPJBPr/nr+te2vPtVtbgMbOzSRZfObAbfgquR/Cq9NvfPNb8XiHSrywaz1kLaCTKYuOI5h6q39DyKq75rSj/AMMWpKas9CDQI7bypdZvbmDySoityXGFTPX6k9uvAqJraOebXZoSHUXsPSTeGXauVB7fM33exX3q9a+ENGLJcwKkzA5WdWy313L39+tUdZ1SwtNPj0TSnj3K6fMclFAcbvm/ibr+tDs04x66FS0jqc1olxaWWqzwSoBNA/lzox5UjjP0PrXfxXVvLtEUqHd90CuN1DSIJPD5mltRHeafNjzU+STyy2CGI69QT9Kq6dp0soyt/eKM7diSYJ/GrrUeW12c6vHQ3vEGp+ZeWemWm2ST7QrXDdo1X5sfXj8PxrutNgisdLRwBudQzHuTXmt9bf2DqmnLa23nI0EnnQowDhflyyZ+82Tk+orbj1TWdSt0trDTr9i6/u5J4PKjUH+JmPb6ZrvwqSpqxpCW9yPVLu41TSNVv4JDCtn5yxTJ13KyjcPfKtXEWUBDFxE8w3fNklmY+pPc16D4ltIPDfw8XSI33y3DLBvPWRi292/IMa89gmMRIywB7A10HJiHqkarWkUGGZ/kc/uzjlW9DUsM0vyRm4e3u423RTJ96F+x+h9Koi8WCNtqrHG/32Z8n6+1P0q2bV2aUuYNMiXM97J8oYDqE9f96hmC10PSvB/jS519ms9R09be6jQnzYn3JNtbazAdhmusI9q8r8Mao1n4sivPJEWmXiLYQxFcGFR/qm9tzZz/ALy16gVfJ5rllJPYxqx5XYmU89KkyKroj+tO4Xqc0IzJST2NCcdaaGFLvWmBLle1KKiEqil85uoxTugJwfrTwRVcSnucVIsy55NUmUmTZppYUhlU9CKjJLd8U7jbJMrjrTOtNwfrT1U44oJ3HJzWXr5I/suEZ/fahCD9Fy//ALLWogIPSs/XT5cFrcngW91G7E9lJ2E/+PVSRUdzz3wuC81vI/Lv+8Y/7THcf1NbM8XneOFOPuQx/wDsxrH8MHy3hjfh4m8px/tK20/yroUA/wCEwuNw/wCXeMr/AOPf4V4c/ikemtkbdZF5dRwa1Ar4EccTMxPbP/6q164bU7g3epTOOm7aPoKyWpQy+ujfX0l2wx/CgPZR/nNeWeJNYOr6qtskuLZXKpz97HVq6LxP4haFX02zHzSJ882einsPw7+9cw8MNjY7mKGWTazFkBMSjptPUE5rqpR5dZbm9ODsmt3/AFcZqNz5VkIIhtVflXHqe/1rMW13TQjsPmIqRi9xcR5BCfeC1bKtgCNdzt8q8VpdwVlud8KUN+iKTh7m/wBsXVflU/3fU/0Fel+DvC6Wm26ljIcLtUHt/wDXNV/CPhAwbbq8XMmchf7v+Lfyr0m2tVt4wzgIAOAeAK48VibLkgczfPJsmgiEUeD1PJrO1S+i0rQr3UJ921FLYUZLHooH1OKbdeKvD9rK8M+sWayLwyiQMR+Vc/qupXPie2is9Ps2h04TxvJd3I2mRUYN+7TryQOTivPp05c3NNWRnXrwpxepzXh7wezRy3GqRvG8jBlicKT0GScH1zXRWXh61toFSYvPJuLOxdgHyc8rnFaEl3CjOnmp5ijO0mqGmXMRgZZ5QZJXPDHrU1MTWqNyvZHgTr1J7st2rwPsjSZpmtwyru6qCf8A6wGatVk3Wk7V32hK4B3AsefpVa1ubqzmQTK5STAAc/qKxknPW9zN3eptzTpbxNJISEHWsuY6VNMZ/NeOVipYoWGQO2OnTimaxepIBCjZCHczDpXL/b5h2X8q1o05WunYcb9DrRLpN4Q09vCPLBRBKoxtPt+FZ7aHoS3azx3Esf7tgyxytgrnIHsBzgD1rLtXmmJkdsJ2AHWrVae/DRSY7vYnv9JWxiF7a3czQM6Axud4CngnceahwfSrUGpT28IhUIyDs4zUv9sXH/POH/vmp55P4kI67xbceT4XvmBwXQR59mYA/oa4TS8bZR3yK6P4kyf6PaaahU+YTK4YcYXgD8cn8q4m2updLKPeQzGJhgSKM4+vY/54r36ivojtwi5Y3YeIrhoNJ1d0bEkhjgDegIGf0LVzdpM09sruckcVb8SatbXlvPb27OSZ0lOVwMbMVU0pkW3RnTeAT8ua9CirQSFU1kzd0WJ2ZyRiJuCx6VqIII3aIAyMRgk8Csa0lmnnDyMFi+6M8KPYCtaVkhIm256Hc5wK1JQ63uHaZVCqqnjCrSgTPDMsm48ZGaiSY7lJkPXogwKPORGlYrwQckmgDOvmA8mNsjfKq8detbkmm6np8pkjglngblJI13ZHoyjvXOSzibUrd12BUmjxnofmFdvo95qVs2yMyXSo/wC8hd9zKD7HkfVcj2rOpTjUVmdFBrVFbS9fvpphEqbkHy4aLaQa6m2SRIv3rlnbk57e1cgbh9H1x/OTCySs6huC3OePzrffxDZxWrzyHywq5Xd/Eeyj3PSvHq0mp8qR0xfcpNp8N3otyG/dp9tmCsiglvnbg/jkUWmj3FxDePKd1lbRMPmbjeB8xA9eMZ9KsW7SRSabpOVP2aL7Ret6SY3Ff++mH6VoWOpWWk+Djc6mwAvHmdYsgM6sxx16DGOTxXrezjyrm6FJK2py1po9pDp0N0IPIW5l8mVFDRhtzc5VSMHAxWgLiwtm1TRXvIoUgjjjtYiu7yxuY/LsG7oefrWXc6p/a9vHFJaoumRsGijZjFCCOjH+OQ/98io/7TuxItrYXot8/cSCCOBT/wB9ZJrlk4RkmldoagmXbjXIVvNQtBBI9tK7K808bIjKwzu3MOOp/Ksu2mms78pIjxBSDnaQsi/wuAexq5Fq2rlV0nUrp0lvXEStPHsdAfvDIGG46EVv3WhWeqeStzbkpENqfMVwPTI7UqtTnVpI5cTXVKSSMaWQ6tJLq54FlGPII/jw2XYfXO3/AIDXfeFJWl8M2RYklQyc+zsB/KucmSGG/trJ0VY2g27F4GwEDH/j1b2hTx6f4SS4m+RYFleQN2IZs110bcisa0ZqcVM4Hx3qdxqPjIWsIja006ArtkGVkkc/N+QGM/WsHyrYk7rS5UdhFdZ/mKtpDNe6lcM3+tyPNY/3j8zf+PMR+FX/ALBEs8SAFsZZya5auIlGbSM+VT95mTGLCNwY9JuJ5B0NxICP5n+VaUAudWulF6R5UOClsnCKe2fWtyy00zgsgVEHfHWltrJ7fVtrrgsVP1rCeKlJWKjTSLeoaYv9lSpCMTbPlb/a6qfwbB/Cu5s9Rj1DSbS9Tjz4Uk+mVBrlNQZk065deCsbEfgKueEJRL4bSI8/Z5pYMegDnb/46RTwrdmjDGLZnSCZT/FQZPSqpnhjXgioTfqPurmug4opsu+a+fSneafWs/7Zu7YpDP7mlc1UGaQkNOEuOtZYnY/xUeZIT96nzCdE0zMCeDinecjd6zVkZepqZZH9sVXOCol5Zj2FTh8jkVRRmPp+dOLkd6FIr2Jb80rxmpkm45OKzl+Y5qUSKo61SmHsWi8su1/vA1FqkUWoadc2b8LcRNGSO2R1qtvJIxz9KQzASZyR9aaqDVFnl2kapLPqF0LkCO8hmxcJ/df+L/x4N+ldVd3vka7pl2FzHdx+Q7gZ8tlO7n/gJeqXinwxM2sHxBpFuZLsJ5d7aowU3CdmXPG8fqOKzYZtTuE8uLStTV/7ksHlY+rMcVwVqb53KK0Z1Qelmbms+IRHE6ROI0A+aQntWGtiRpdxrGsI0WnQxF47Nvla49DJ6Ln+Hv39K3dM8OLFJHeaq0bzD5o4E+ZEPr/tH3rA+J97JPaWGhWu8z6hJucf7Cn/ABx+VOnSUNWV8TPLSbm/nuNSuBuTzN8r7eMk/Ko/T8MVSnZru82Ekopyx9W710Xix4dOistPQ2xeCPc32e3EW49F3YJLHqefasK0h2RAn7zck03NNc6PSwn7zV7foiSKEtN8qszMQqKoyT7Cu98L+GPLIuLvDT+3RP8AZX39TVXw1ozDZNImJnHyAjlV9T7muyv9QTQtPjMMXnXkx8qzt/8Ano/94/7I6k1x1qr+GO4Vqyd/5UO1y7bSbG3tLJ0TULyQQQk4PlcEs+3/AGVB/HFYTeE9InfzL2Ke+mP3pLqd3LH1IzircFrBpsJurlllu2GZrlh88jHrj29B6Vn5u9VnO35Y19+F/wDr15rqtaU3bz7ngYnEurLTRF8S6ZpcIggihRY+FiiQcVQutWmnysZ8pPbqfxqyuiIIiZZyG9R0/WqepR2lpEiRndIBuds9qzjaT1d2cu5lrdxOSC21s4+bvRNeJCMowZx0welYd5ci2geXGTnCg9yTSTSXVvaPdGCKe3UZ82CYEEfQ13Rw91dFqLZt6fqU8XnMbllJO4nPJNQz6pNPOX3b8HktyTWVZCfVGkAdLVEba2GDSHjPHYdetY99pz6RebLh3ljZvMSTJHmLnBDe4z/KtoYWLk03qUqd211OolvXlTZtCg9cVWpFVUAVRgLwBV2Gx82NXMnB7AVg7RJH2M4CGNyBjkZqzJcRRJvZxjpxzWVqV3pun/u5Gdp8cRRfM34+lRQfvLC2uNwYypubA4B7ih0W1zvYGupqi6aWUJAuRnlz6Va4rJ02C5F085dfJb5SOfwrWrOrFRdkRCXNqRatqs+q6y8rM0kb5Kjuq9sDvWklxAsPySowUcgNz+VVLO2hnt5EmQP8wP09we1WrLTbc6vYmWWdwJ1ba77g235sHIz2r1rqcrHrO1OF+xxfjfRNR0jVUa+5FwvmLjoM9vw6VmaPIhBjcj5W3YPevYPHunN4i8PzNFGTcWoM0eBywH3l/Ln8K8SsrO4vLtILdSZW5GOw9a9Wm1bQ4oVFUVzo3u2LZQAEdCe309Ku2tpqeuRIlvDvjQndcSHbGPq3f8M1b0bwtDZASXrfaZTz5Z5QH3H8X8qTWPGNtp7m0tlNzMnG0HCJ/n2qy0u5uW2i2NrbhL26kvJu4g/doPbPU1KbPTNmw6ezLjHz3Eh/rXnsniK+vFLXV+0ak/LFb/KB+XJ/OrdlozaiPMLhUyAXlkYn8s0Dv2R1U3h7Qbg/Np06f9cbuRf61LBZvLdPHpt09gLaLyxO7GQ9mO5j14/9Cqvp3gK3ngjvHlK2rJktI5X69Dx+dWNMn0vTZLvT7TUluNkp+Zn3nDAd/Tt+FCNqK97UfqltGz273mvWuoInFxbTwhiq4++GUfzpLNdG0vWI7qW1jaJ4Ge3KQ+Z8+VwVxnHA4PvXTaeLS2UlJQrY+YfdH5VDc+G0uit5psq2piJk2E4jJPXH93PfsevXmix1uNjnzqSWdrfMVH2m4LLtzzn7zHPb5mPPtWRH5moh9Y1XDxQIqQwgfIqjhEUUXTomrXVpdgIzFhEhIJKkk54ODye1LdW9+bHH2mLy4T5kcaIW3Njv0rirVG3ylKz1GR3LmRi7Hzm5bYMlB/dT0/3q1tO0ea6BlmZNOs+rPFjzH+sjf0qhBdojRyzQqwiVVW3j/wCWsmM4+g6k+4qxBZapr175l5Ct3Gn3keUxwRH+6AAdxrmZpH7zSbTfC80iC21FVvY23xzLc+a6sO+GJBrTi8S2c1nJHPqNo0sD+XJJEDh+ODgdD6imWtheWzbI7XTIhjKoGLH/ANBFZ9/rGpafDOlsmnB4SN0UIYBdxHzM2MADPNKMm9NyMThoVFeWgahfWrRxy21/A08Lb4pJMqvupz2NWtS8UaRqum2+mpdpbzTuv26KV+YI1+Zx/tbuFGOuTVSbXdUs7KG8vI45LOVVPmxfvFXd0DDqK0bT+yNYUGWxtWk68xLn8D1rSnXdJWa0MqWE5U4Rl95i2Y3LPcFCjXE0k2CMHDMccfTFWAuWz/EeK15PDtkR+4e4tj28qUkD/gLZFZV3BcaSwe7PmW+7i5RcAf74/h+vT6VzyfO20aSw8qaOkgjEUCIOiih41aaN+65xRDMk8KyIcqwqTvWBJm+IJfJ8O6g4OD9nZR9SMD+dXPCyvBHeDAKSmOUD3KBT/wCg1j+L5AugmLODNPFGPf5gT+imt3Q7uGwvYIpWVjJa4KDk8EDP0+Y12YXSSXcxq6o0xb/L868/SgwKv3QT71Ze6e5+TZGNpO4oOPY+tR7pEUxtvbaPXG6u9wXcxSXYrKu9/lqQAnIPQd6kjNxJC2zhmOPu8imsrK6q38QwxFQ4FIaAvPyAj604xliMhUHrTDCxaTEbbFbHrTYg3JKMOcgMKlwshpj/ACl3febipBzjYx2k4GTUbXDqgJ4znIHekjlK4AWM59TU2sBbjjdl+/twcHJqQyeUCPMywxxVPyHkf5jj/dHWq1wbWzBluJWBI+7mlewWubBmGcK4GRnngGnjaYw3Ac9Aa4y88U2MA2wJJI391+KxbnxbeOG2Hy8t8qjnaKhzSLUGz0eWfYrbpAEH4ZqhLrNhZqA86s5zjHO72rzWTVNQu+ZbiUpuHHoKY8s4iwp2nqW74qPaotUzvrzxrYQSBGMjsPvqF6fjVeXxzYLkiznZQvJ4Fee7nOcqX2/MDn+dOdpSyll2dMBe9T7SQ/Zo7c+OYfPjIsGVWHyMX5HrmuC1HxZBd+IL/VZHV7iP/RLWAHO3H3mPoOv/AH1TtRj8u4W3tpuZkw0hyArY+6T/AHia5SysLnUrxIoVDBBiWXsuOmT3/nW1KlKs/ZpXbMpzoxi5TlaK3IpHl1C+eedy7M2WY9zW3odr9s1NF27o4/nk9Mdh+J/rU72+l6TFsaIXdwnJDfdU+p7D9TUela0tzqgUxRR3KyoiLEu0sCcMhXqRgk5PTFdtfLJU4XnJJpbGNLPIT/d0ab5XZX/4B6bo9tkeYR8znaKy7TdqPiTVNUlOUt5WsLVP7iJ98/Vmz+QrqdNhCBR2Raybzwrcrf3F3pOr/YEuW82aCS3Eyb+7LyCpPevlHUTco3s2dmJozqUrQKF5Jp9jEs2qXUagk7fOfj6KKTTtX0e6l+y2F3A0uN/lDKsR64PWp4dK07RfN1TULkXFyB897d7RtHoo6IPYVi6VcxHTzr0kYkvtQZmDv1RMnag9FAxUyoQVNu7f5XPLrYb2UVzPVljXLhvOEXOxFzgdzXJ6hezJGcoApYAKzbevHWt6ed7iZpXwGb0rG1kxrEzSY2iNt2fSqw8Umk0YIhm0cSQFr+7WKUcxlG2rGfx+9XNzqIrtokkiugo3PJEfk/H39ua0rfwtJcW0MrzwAsgb54S7D8zWlbeGLSLaZ5prjHO0nYn/AHyK9NVqdJO8r/I6IVFDrcwrO0vNXDzQW8BWM7S0hK7j7H2p0mg6ooO6yWUYxlJ8nHtmu0jjSGNY40VEUYVVGAKkjRpZFRPvMcCud49p+6tBPESbucOmqanpt0I7mKRy3RLtRlvXDitK58SMbQRWlpLDdMcfOuVT3yODXV6n4QbVbExS3CRTKd0Thd21v8D3rnrTwJrT30MV9JDHZKSXlglyzD0GR3rSNfDVVzysmv6+YRlSkrz0ZzUdui3LvcwSXSFuT5+wu3ctWxb6nplvE0f9nXNsjnOYxvXPqMGupk+HelOOLzUVPr5wP81rG1LwILHb5GsXHzE7Q8anaPwqvrWHq6OX5lSnRn3K8GraZuH/ABM9ijs6Mp/Wr39v6T/0EIfzrFbwtqScx6jC4HTfER/Wnf2LrH/PfTv/AB6pdHDy15v6+4nkpP7X4G8V1K3u1FsVIYcq3f8AP/61bnh+0uZNUN/qFwFW1Q7YlICgsOrfhn86ignQ2quzL8o5p9xo99rPg4R26fvbmXz3T/noueB+QXiuyh70jbFu0LX3MuLxF4h1+5aHSbqbzJNzQ2VnEjFUB6szdT/jWDZpfeEtSktLuzHnOMyJMNk0Y69s/LVYeH/EOkXqXNsl9p0kcqiOfa0aRsx253EcDnmtl7vRC95DcXCxsQEDwTbRjGGLMAdxJ5OT3r1IpDw2HjJb2SNG8t9YkHlNqFlYvJFveJ42PlIemXzy/sB6+lVrH4YW6SLcX2oPPFjdcR24xt4yuG7jHtT49asY7C2mguoTqLK0NxdGTG5mOQzZ5GenTvV621qWziE8OqWKxrGqR/O0n2ptuF2Lx9OTxVWR3rD0mn6GRP4m8LeH5Ht9E8PC4uEO3zrjpn6tk1RbxPreuTB/smn2wZQoYQ78bSeRn64rO1bz4PETvrPlX7THerRzqw2k4HK966m1gjht3it4VCJ80ZPPyn61NjzpXTsVIbG5kt/LvLue56splOVXPPC9KXwvqkGkahJod0I3tJ+EkKAYJ6qx7jn8M1bklxEjs+54z2rBvreObTfM2YuJXaVD3UA8fnz+la0aihNX2Mpwc46HoFrDcWs0loVM3lnMTsR/qz03E+nTP0oS8ErER28F7Irf6+5BaBW9I4/4/wDebj0rE07VE1fwxFeXCLJNp7BZwRnKdz+XP/Aa6vT7e8jsjdvNp1qij/WgtIwH+ypAGfrmqxFPknodeGqOrC0nsUNRTUNX0+4thN5XkkK3l2yIB8uQCFX7pBrm9IjngM9vOzfI+FRzuK/j3Hp7V1+j77eWG7jaQLqN8j5lOWkiVduT/vY/Iiq3jqyTTNfs7yFdsNzEwZR03If6hv0rhxEOaFzqjZPaxxdtblfECzSTO6rdLHxwMM3zD9QPwr0x57exWKBVwPupGnYV5rbsyWEFyRlzMkhz6lg39a7mwkxFd6lcYcopPuMDNebV1Omg7XSIIwIL46gzh57qAmMH72WZVVR7cD9avSWFu94bZH8qSS1NvLcKcFUHMkh/RQfXPpVjS9Kh+z6Q14YxcW7KsBxljlSXU/keak1yK50/Tbh/sovY5I/L2RKFbl92GbosYXOSfeuaMnNqzJn2ZyNlGui2lhHcbH07UGeBkMewbT/q8jtlR+Zp+u6TJo8o1PTWdYOBOg+bZ6P9PX86dfRXuq+C7q5v3+fctxBhNu0Kc5A6gdcZ5x161v6LeDUdFt5nALMmyQH+8OGrplJrU0hFNcvloQ6FrI1OFo5QEuox8yg5DDsy+orWIDAqwBUjBB6GuG1rTJfD95BeWDmOHzMRMeRGx/gb/Zbt/wDqrqtI1WPVbbcF8udP9bEx5U/1HvUTj9qOxrTm/gluYmoXaeEJS7FhpszfugEZxG/dOO3cfiPSse7+JbuNumaPIx/563T7F/75HJrsPEB00aLOmrNttZMISAS24/d2gc7s9K8VkuokkuYkkeRYclJWjKb19cHofatIR5o81rnHXgoztc9F8JvH4vm1O+8TXzLbaTGs6x2+I44/vbmxyWOOPxrorHxPoWnaLd6lp2myC7aWNJBqc6ozI33G3Dd8o54A69fWuX+EEdpea3f6NqUQeHVLF1eMnGSGBx+Wfyrl/Euj3vh6++w33lKYWPkzRz7kOeSC2M5xxivSoQg43ZjTp05ykpu21jrdW1y11nxRdLrK31rB5QWKG3nZfJbHzH5fvE9QfQis2w+Lc+kw3Fja2DTIsrGCe9naVlTspx19eT3rn5vEV1OLSaWxdPJjKJLHhHkHbcx6gfSsW2iFxcTSQvIlzvZ0SP7nzdvzrqlGLskXiY0pqMKDu/zO2u/i34igEciXtgHfkQx24bA9Tz1rptF+LOm3FnaHWFe1vsYlkjhYxrycdM9sV5LrGmSWfki3ikNv5OWlaIMCy/f5PoSB9adpKMq+VY2Mk0pOTM+VRT6kkdPYVhOEbanA1OEuU+lbe+S6eGaGVJYJFDIyNlWHYg1Yf5i5z8mc5zzXD+Ez/YXhtbPZcXTQq1zPN5ZSNFPPy5/hFQa98R7HSLUlgDO/3Ygfmriu27LU2S0uzrbq5t7cbriVY8joe9Ys/i6zh3rb2zSyfw7jwTXllx41vdXn3vbR+TnvKQfzxXTadqcM9uk1jCoYZWQykF1YdRUzU4K7Kg4y0Rq3niPWCw3yfZ0PZEwB9TWO13dzRGaabc/qO3tSvezyoZH/AHnPzZH8qjdHdyU4Utj6Cubmb3N+VLYiaU3TZGd+AMkYqwbRIkDEiR88gUyKAtMyx/OVw24dBTdyJ5gXl+wHygUwHzMLc7TtORyo7CoAzA4L/uwPvY6Uu9QVkdM/N83GaVv3kg3ERqfmJY8AetMQsV15MZUBSzc5FZ15rDQzRC6sxDEcqtyJsh/Yrj5cVHqGpWun7EhElw/3i23CAf8A1+lYjzNf3r3F1LHbZ+6vZR6CuijRlJamU6kY6G7uvJtHZ59lpYkbXlB3yTdGwhHPzFc9OATUM2qGz01IY7M2Ue3AjQ5c/Q9h79aZDJJPFBHbyB0t5FdFlQtvwOmM9MfyrPbUrm0vLjcFcDdhQNoXPKsh5Ptj6iuuhWr4Xm5LWZ588FSxUlzdNbdzS8PWkmp3qyzBBbQYfy1Hyhuq/U9yf8a7/TbSOW7MvlrkfMzBeT+NY2jWj2elxJLjz5P3kpAx8x7fh0/Cus02DyrVT/E/NeNjMROcm5M9WjShFWirI27RdsWfWmXkuMRj8ara3qQ0XQprsbN6KFjDtgFjwM/jXPRW2qyKHvdcnaU8sLaNI1/DIJryVFfHJ2NK+KhRtFkestHeeJtK09tjxwxyXkkZ55GFTI+rE/hVLU5ZnnEMiKoQ/LsHWtSDTxa58iRtztvklk+eSQ/7TGrMcWxV3sZHXOHfG6irWi7W2R4Ver7WbkcdLcLC+2RWX3I4rIu4o9SuY/tEhS3U5ZB/HjoCa7nUdFhv0b52SYnIfr+lQReGLGONQ++RxjJJ4P4VpTxEY+91M7mPGVcARkMOgC10dppcEUQMqCSQ8nd0FFvo1lazmaGMqcggbuBV5mCqWYgAdSa5qlTmfuibIo7W3iYskKKT3xUZ062NyJ9hDA7sA8Zqu2s26zOm1mQdHXvSNrduD8scjfkKnlmLU064a61q9XULiW2uXUMxC7sMAO3FX9Q12e9DWlrGYgflkYnPH9KzpbVVsyqjLLzn1rpo01D4upSQ5fiEI7NYZLR5dTTKzRxL8mR0bJ6A9awr7xHqd+3mTSxWiN08v52/76PA/AViz3xjubuRFkKmXAIjJXgAZz+FS6bpsmpss13Kbe2bldv3n/8Aia9mOGo0vftb+uh2QjRhHmlqyrPdRk7ppJZfeaZiDUf2+z/55wf99V1trpuj2lwBHZxt/wBNZfnP61pf6D/dt/8Avgf4VMsXTWyYfWUtom6fBOrw6gYpLmx+zq3Mo3Fsf7vr+Nd3ZwxRRxoFwiKFUegFMvbiGzge6vJkhhX7zucVg3fjrSYYHa2F4GRSd72x2f416sKX8qPPnUnUa5jkPipb3Rv1ku/Me1kYQ2uW+VV27nwM/ePTPpisjS9P1XXLLytLt4ktLc7M8Lk46U/UNT1/xvpKX9/c2ptrWaQxQrGEfO35tvHO0epyea7rwLDFYeC4riaSONX3TsznaoH+0e3A5rnxeJlThak/evY9fDUea3tNkjz258HeJIoGthoAZZZAFmtgrYz6+n1q0vgbVNMuJIb1vsrOouN9rGs2wbucnAbgjPy16fpniO9u7K4v1sIX0uKLfFcxOy+ec87FYZ2j+8cVz99q0XiSfS7iO9SwvEjYxEqWR9zMrLgkf3eAeQRSo4mq5Wmtt7GyjTg+ZdTz7xRqFvcawqRNZXc0citLfJHs8z5fu7RwB9cnIrQg1VHghDSqSVZMDp+VbF9pWlRTfZ9cRIpANqXeCvmD1DdM+xrKn0/w3ZKzQ3ks56LEswy59PlAruU1JXRy1LuTbK1zcn7TDDHbrdDzPnhL7dxxnH4DmriabDqWpW9lpu8Wc5BIbl4F6upPfA6H3FVbOCKx0w3AQLLNujiA7KfvN+PSsfUtRmsrYQ20rwzXSZd1OCIc8LntuI3H2x71zTpuU+aL1Be6tTpQlpoPivU7A3Hk6fcIOICCw3fw+2OfwxW7oBsBe/2JqVwbi3tz+7cPxJH2DepXowrzD+xrmeCO5giYhgDnnr65qZriW2ki893eZnwsGGH4+pr0XWpypRje7RFPmpTcktGe3+K7lIZtNlgKmGO4iClegG9Qf51J8RrcSeH7a6xzb3SEn2YFP5stcnbx382hLY3sckdxG6kCU/NtyGUn8MV0viPXtPuvCE2mzF5L26iMaQx/eDD7rn0UEA5rmm4uLu9D0Xqrnn8lxFDbZnZVjVg+TxzU1tPrWrQSQ2Vt5NvKNpnucoMeydT+OKu6Voo3JcXgWa5HIJHyx/7o7fXrWtNq2mWDeXNewo/90tlvyFeJUr20grs1Sb1bsSouqF0klv4PMjJKbLbhcj3arP2/Vb6aLS7x4BasGkkliBDTAY+Qj+Ec8+o4qtBqNncwPNDcK0UYyzcgKPxqlpupyXE010cQo/yxO4yVT2Hqev5Vz0VK+1reRr7rauzpNQh+06bdQf8APSJ1/MVxOlaze2UMkFhHZPaq5ZpLl2Uljjhdo6ZzWl4ov7l/DUr2JDRRsq3Dy5Ush44x74z7Vyn2fVFtorj7LZXI2Z2JuR8H0zkZr6DLcDGtTlOep5uZ46VGpGMNPM7ZtS+3afJDrGnBbOZSkksT70A9/wCJfr2qtCINDsYhezvJKshFncW6GR5kIz91evv271Ho/i3TofDbxGGQzxHaEZt0hY/wepPpVLRbp5Da3iJcw+VDI1rE0YWNpGYs6A9eMADp0NVicBCDSjomGExs6l3LVrqW21a88Q6laTabppm0yzn837S7FWmYIQwRCMnG78xXM+P9OX7fBe2eGs9QQZdem5ev4lf5V21rJJJc/wDEumRPtA+1QRycJIp5Zc/wspPB9GGelRX2hvrcN/pZxaXcwF1bwTEKVuF6lexVu+31J70vYqNPlibyk5O7PM7a9m027hvreR45YG3gocHGMEfipNb174c1bxQZJbS5VnG5obN8qZlUDcyt0Zvm6fSuanSRUlhkQxTLmN0fgo3TB9Oa9j+wr4K8PS6ze3EdxDaQpPBHGx/4+G3Buem1t6rx2UVy4aOt30FVSfoeGzzXkyPHL5gSFtjRkYOR94e2K7W017TNU06HRbCF9Nt2Kqz7QZJG+o5//XWX4dEHiTX7yXWvMEbl5VjiUqJp3Ybhkem7P+TVycX3hmexBhNk6x7oXkVZA0JYkPnscNg5/pXpQeth5ffmaVja0mFZtO0qK9ttPsiIG8iSUqWmlIwm70xzx79M1n6Xpc2pXkOk23mrAr75nhlAMEO4jgnvkdqiudZjvNKv7BdNnu5ZZMxB4sbMj5W9ssSawNUh1DQdQms4LqVZNiJOqOVVxgNs4/h5IqKjpuShLfc6MTKFNK+voehDTLW00DT/ALLc6qZNQnW3kX7Swe7iL/NuQHB+TOBxgGvH9fEUOu3bLO8ybyYpH6le3B9sV6Za3d94r0661W5gsUsrVTGlv5jbLdVUMWZcgsWGVU8YrmdX1bw99mvfKie+N4m0LJFsNqU2hHVv4sjdkDHaqaRwV+Vq6VkZmn6tqsEARpIBFKnyo8AXKnjg8VraFcQRLLbt5yXEpX5SRtbAPT3/AMKy9A8TTabapZXR+06YXJWOQb/JPcj09x+NauoPYtcT3NhPF5KQGVxE2VWQEbMehJz+Vcs1duFrX6mUHZKV9jpYphFZqFbkHBBqBleUoZHwC3B6cUqwTXNosgGwsASAe9FxqQtpTaRxNcXKAbYYxnH+83Ra8vl103O++mpPChjVQhILc56AVBcTQRSjzWGNxHy/xH6VQubfVNVw09yIAR/qLXKgf7znk/hipbTSLPTAJVXdO/3mZizfmelaKMVuyW2+hYY3czbo4hBEf7/zEj1xVdrWJ2LyGSVz91WJYsfZf/rU3UNWhsyH6uU/1arlttb3hy3mPikSyeSIksBOyMNzLu4256DuT+VawpNtX0TMp1Yx06knh6OwNlNaXqFZZFElyJk4CEZXkfwjkfXNFv4E8J39+7W19cPJ95kSXt7Ern8jT/BOl2tpb6nIBNLNeyAGIr/q4+Pwxlifpitbw54bvtH1C7uLrUxcRyuTHGm4KoPba2cY46GvLb9lObhN3/M7bc8YqUTh9ZjsdC8USm0hEMNgg2AsSWbhjkn6j8qh0bT5PF81ibS3Z3tkLS7F3b41YEkDvy2PxrT8Y6fDeeOXWUK0SWsUskZ/5aHftC/U12PgzSLU+KJdUtgoWSULb7FCrFBFw78dmIP6V7OGqe0pxpvtqzz6sXTm5ruc9JqljHN5Ulyok/55hWZh9VAyPxrbbxBbRQIba3urljhY9kLBGbsNxGB9amu7rTtZv9UudNcCC4uGzJHgF8AKW+jYJ/GpOFAHQdK8HF1YwqOFtjnljprRIy7mbVdY1qymvNMtra0tVc/NN5rMzDsMYGMDn61qVl6lqTQt5MBG4jJcc4rPbVLxlK+d19FFcc+apbpY5Kk5VHzS3OkqOeeO3j3yNgVgpq12iBd6tjuy5NZk1zPPqR8yQuNvQ9vpSjRb3IsdoCGAIOQe4pazJ9YtrPTUl3qX24SMdd2Kg0C7tjpnmNcRmR5GZ+ejZ6VPsny8wjarC1md2uBCH+RRkgetJqevpG4gtSWYnBdf6Vl3FyI0eeZ/qxNXSpSvdjSHUjKGXB6VnajfNBpe8Hy5ZjsTHbPf8BzXOwa7JCzRRaizFB924AbP07/rXoUsJOpHmRtClKaujs1VVGFAA9qiu9/2WQJ1K4yO3vWNo+uS32ptbTPAcRFl8rPJB9/rW/17VlUpSpTtIiUXF2Zl2Wmxx2EaRllIGBz1qta28VtNIjIQrvuI6bSeuP51ugY6cVRuUh8475Np+8eKpVZSbT6iuTfYoNuNp+ueaT7DB6N/31TF1CMsdysB2NSfbIP7/wClZ++B1t1ezSP9q1S3trktkRsJVa2ibHCY7E+p61iW1l5nh+a3ubWWG8WLE0cqFXVtucYPsazvD4uUurmOaEzOyyRSgPvMrBC6HaO6lVxgDHuTWnfaiLeR7yO0km2LE0lxG2zarO2/zgRl5CduB/CCB2r7WhUUX5MK9LnjePQ5+x0fVtP066isII7mwuon8t5AWMbMuNy46NjivStAS1h8M2sKmN7UW67vMGVZduTuB/GqOjyvYEQw27XFhM26Ke3IcJnsw9PQiq1wWstUksLJEu7WZjJJDv2/ZmzuIJ7ox529evrXFmuA5oKpS0aeprl2Ycs3CrtbQ311CwXyrC1uLKFWglJ09mAZsrleOo7nHvWK1haXN/a2j20YhNjFujC4w3J/PvTYfDWkwTfa9Wgjnur2dm8x053NlsL/AHV4NJdxS+Gr8SxCW8hu/wB3aiRmZlmxhYy3Xaex7YNZYCMadVOTKx2JVWDhTRPBcW9jdS6Rc3scxRDLGZmBbyx1DZ67cjn0IriL/UJNW1+Wa1jtBY28WUWWLgD+9x0LH26Vq6jbRzadJda5qMUd1iZ4Qj586UhQoWLG4BcFSR94YzXNlL6HSlc2UttZgh7iaX75Pdyo5wPTsKqrSpOpJx2ZrRnJ01GWrQl/NdaxfW9ppVj5t1ONq2qScRBfvZPZcdD71g+J47xdble9NuXZVCm1DeTgKBtUnqB0z7V6x4X0620zxGkDMHe7sm2T/wDPQ5UnH/ATx9DXP+KvD7XmhxJasklzbzrF5W4Kdu4xhsZ4P3c1n7WNBRT2el2axpOd0uh0Pge5SPwdYO6byEIJPRVB711dnY6ZEra1HpsS3RjOCnzMVHPy5xjP4ViWmjXWmeGINOsJIg0cXzeZH5m846bTwcms2zbxhf2TT6jaW+nDTGM9u4TyxccMCpXqmQeuO9eTRUZOU4dX+Z6E7pKMuxY8aX5026huUgLXF/EogjJ4aQdQSPQFSfYVg2Ft5XmXN1KHkPzSzPwCf6AelVojqeo6xPPqt1JLJA7RRowAWE/8tAuO2flz/s1MyxSSNNqDCO0jbbBC38WP4iO59K6qlSTiqfYiLvqR6lf3d7bCHSUkdS/7yQAqGX0Df4VFYWurRSqLfStPiBPzF92fxIrVXWYAQlvFGx7GWZV/SrsV5fAqZLJTG3eGTJ/KudylGNlEpRTd7lDxFPtht7BQqtN88oX+4uOPxbH5GuHvbn7BdOdOurgyF8uDJ8qnv9fyrqdUEt74lniikSMpFt3um4KqpvPH1YVwsADNGXORtLH3/wA5r0MBBWs/X7zmxU2tjRGoX9/EEu7qTyJXUsc7UX+6CBxjPf2r0tY3svDP2i3tIruZ2WKBXOE3N0LH0GPxJFeZRQXdjkKu+I8geme3oR7GtW11zUIleKx021gmcY+0JAFK8YJHzEA+4XNfRRrQjS5YaHhOE5VL1NToBp0NncWviBE82Rox9okkX5owf4wBwNvQj+7VtT5N5dwKoEcy/bbcD+CVT+8Uex+VvxNc54fGvtfWujoZ5bdJFRkWPdEY2PzbiRkcZ71tW0Muk6wmlXhCpa3ISCZzxtYEBGPupIB9Vx6VxzXnc9ejNSjorGlBZB3fTXd4Fk/0vTrhOseeoX/dY9P7rCtWwuYdbhfRNft0W9t/mIUlT7SxN1wfboaNN0ttZ8NpZibyb+ydhBNj/VyISvPsR1Hoaz9WW41LRo7e+sX0/WobuGFLzDbYS7hfNjcfeX/Z+mak6NjG8beDbuAyXclxJO7IFgvwoPnHoI7hfXHSQdhzWxpmgXvi/wCFtpol1dRW5t7hYXeJP+WcR6f739aXxjaazY2mn2dzq73sB8yV2e3WMBo14LFf4TnmuS8M6tf29oVs7+6ghPz/ACS8SNnG5gehOBn3zWFWSh71iPtWOyGk2ujeJfKmmkstEtY44YLYb1Fy2OOejlmY57/JzxSeL7GHXNVZvLBuorqKwsQz7I9yr500kuOqIv8AnmsuGSy1Pw1qfiHVk+2yLL9gsoJmLK8nd25+YA546fIazjqUEtjp9g07kNCy3EjNlwjPvl59WAiT6BqulGUkpFQp1J29n1di5jVTJZ69dtayrLMwQhmSMINxRvXDYzntxUHjPQhdwJ4ihjk8iaJGm2ctCy/xfhyD9K3rS8bxBMtud9jbxoWgVB80mRtDjthcn8TWj4ogn0r4aX1rbsSYbRYUY/eI4Uk++K8yvUgsXeG6smdNen7ri3dfqeH6nb3BhM8PmraTcPKilUkx6kcGorO2ifTYnxm5LKsfuxbgflj869HvmtzZ3PhjR4XuLiS3EHlocphWVmduykEMPcmua0jwP4jvtaaxtNPuBcRYLSSjaiA5G7cfxruoV/afErPseZVpclraoy7LQ7W/1XVoUuBAqMzQ4TcG+YDA/XH0rRTR/KhjhutQhFvCeUji2GQerHP61padpqaZHcW86Ml9FM0VwM8hlYjA9uOPWpGQC5824GVyCARwPQ+5rkq4p+0cFodNOguRNiRLd3q7E3QW7E4bGGf6f3R71csLE2Uc3lrtHXPdqga8DyKUbO0YAHT86kMztIjQkuzZXG7GeK5dZaJWRvotWNkeSbcMqBt6Ad6rT29+bZ5LG0muygDSvHEzCIH+9irLwskBuJXMES7QW2btoyNzY77RzV238X3/AIel8nRLpLzToXJVZolU3I/ibcoBBPUH6V24TDczu1ojixmLjSSTe5wm4SLI4k3s2dzdya6w3/2Dxr5jPtt7iIWsrE9FZQFb8Gx+tbfjDRtN8R+HF8aaDFtcpuu41GC69GLD++vf1Ga4zUiLpYbg8rLDGD+KD/69exLlrVoJK2jX5HArxTfodXY2N7ZzXaXGqPFetgjbJ+7XGQF/2RgDkitvw3r7f2e9tq8irfW3zSsSPmj2lg5/4COfpXkOo69f3d7M/nEN5UcUnyjJZAAGB7dM12ngrwne6npM9/czrDaXD757iVufLUjj/gTfouP4q8Oplzbab6nqQxaVmXdJ046pp3iHxDf3l0WdlhtlL7OWcqkZPXA3A8Y61Hr+v3dxDe6F4ehePToYN17eoNvmQqPlVD/DF2z1cniuni0WTXTbaRptsIPDlixnaa4P/HxNz8z/AOyvJx3OOlZXiG+sr6AaJohaWx84NNct96+mzgMT3Vf4R06Y4Ar1cPSUXotv0OGrNy3Zx9tqd7oa2ZtlHlxxFpIyOu9s4+uFBroZ9RbUkjlBHlFQVC9PrWPrNkh1SVInPlbiM+ygKP5VtT6GmgaFoszSuZNSR5jEekYzlPzB/OvPzTARnQjiIr3nq/zOZvV+RXozzRWa+oLDeyRBS7Nzx0AHGfzr52EHLYC5NOImQHjPJ+lYkdzM+pXbByF2qv48n/Cm3+oCI5b57h+I4l6sf8PeooythYtLcyDdzJK3q3t/KuunStHXqUkQ3erQZMMEvm3DcfIN231J+npWlNFb6XpltJZ3v22y24eWIHKH3Hvk/Q1zEj3lxpkcbWsqiJmlV1tyGTJJ+8e3NOjkCSbGeRScNIq8K7DpuHr713PDx5UkdEKCktzVOuxRufKIQfxSyqRj1CjqTTb+7F/biztJY5ZP9YyluFUHJyf0qKO/nFlDDHbR4TO95DwWY9sVSjFrbwiK4ezZkHt/KiFCKd0tvmOOHbeugXWrXN/Ebu4MaqkZWGOMEDnqefyrWs9Pgi0+KCSJJDjc25c5Y9ayrG1k1O5Z5XP2JG3KirgM3pXRVniZqNoQIqyWkY9ClLp0aqr2SpbXEbb45FXv6H2robGeW4tEeeNUl6MFORn2rMUZIHrWnD+5hdyMKPu/SuKrNzjZmLLDusalnOBWPPKZpS56dqY7lyXc+/Paqp1CzBwbmP654/Opp0n01CxZoqCS9togN06ZPICncT9AKT7daf8APf8A8hv/APE1qqcn0A1Z4dVtJ42VpDa24eRZ438keYR95tuDnn1ydoArUXxFcRzwRaldzXMULBYbu7QvImVXO84+eJju3KeVBUjmrt9qlva6e8tjHHeXES7Vd13wwsxxn/ac8ACsY2MOySG6nuLi6VVmnmLnaxz8yBenTt2zXuxqtLUcaj6mxFNf3Oq3UdvfQw2lwdywWKhYguAMx/KGVePxzXVaRpMVpCNqYXqB6+9UvDmlmKDzZlHnSYeX2PZfoK6SsKtWU92YSte6OG8dak1prGiKpGIXaZgTxllKrn9at6nKum+Ad13eeXLD5ZW5kPKy7wwb3Oe1Ynihv7RvNQkxmFUkUMenyqVH/jxc0SQjWri3edi9vaIBEh5AfHzP7nt9PrVJaI2px5mkV9B1C21O7aeWxvIrmdv+Pu6wXlP8x7DpXWHS0nsZmxuQ/Kye1c7eafthLxO3HPuPcV13hy7W/wBJ87GHYfOPRujD8wazqq2qPSpNbHN6fYSy+GbNY5THeabO0UM3XayE7M+oKEAj0NbdvBL4zmilhjtrK4t4jFfoTteOQMHVwMfODjj/APXUmkwJ52pWnTzNk49iQVP/AKAKozvc6TqEer2aE3VsNssQ/wCXiL+JPr3X3+tCcZ+5PZlNSj70d0T2WpX+q2MItPs8aupWSZmJKkEqwUfUHrRruvG00i+tpbKe6tPJESTxyKfn+7hsnP3sDgetSavaPKYtf8OzLJa6iFfySQIzJ69PlZvu9vm256muEv7dLrxSJI7x5kXM8sDoyGGQk4Vg3Rup4HYV58cJKhWd/h6HX7eNWn5mlpkPlW4jk+ZguZHJ6t1J/PJrA1m9+3SPNawu9tGQm4AsZff2T2HWr+p3Bmk/sq3OFAzdOP8A0D/H/wCvUkUQjVY419gBXXQp6+0kctap9hGGJLlFLHTby7ft8kcafl1/Otfw/rT2MLR32n3sAZyyqkfmJGvpwc9cnp3rYj03y4TPdEqqjOwdaZb6fLdEvt8qLtmtqkITjytGMKkoO6OdvNVE+sXT6dNtnZmCmZdiMrIFIO7H6elVLHwrqThFdrUADGdzf4V2lzo1t5DGeQsgHIdQRWDYaVfSs99pVxPZ2/SII25ZMdW2NxjtSSlCP7t2LdSMn76Jv7OuNPjWO6JMQBO/t9M1JbT2iiWZ3jCIu52J4RfSp49ekjBstft1jV/k+1RD93n/AGlPKfyrOs9LnkurlLtLeZLedUC5wkWSNrmP+PggjJx144rbD1qjvGotfzFOjFu8HobGlTX0G/UFhMVyZBcW6Z+8qqDsPuyMeP8Aa9q6PxMlm+oWOoyQrcafqEPlToRkOjLuX8iB9M1Fo9sJZrazmc/6REWWQ8lZ1Jy34/Nn2qzZSzQWVxpt5bbL3S3aaGM8iSI5wV9VzkV2bI2UbKxV8OTwaTqkcFu0/wBlvkEtstw+5/MUbZYy38RwFYeozVvxDcX+qtNa/ao4NGJBmKoGmba2Fij/ANp2H3v4dtNeC1n8OCF7eK4tfKjkicMVMLKvDrjnPTGDVS8t5bVy4k2TqhSzE5/dxlRjznPX+M/ifevLlmKduU29k7WZo6rOmv6PateRNDBJMbW68uTmNJPlDqfZwg5965bxF4e1LSb62nlNuy3WIN0MeweaMgEgcfMPnPvupguI7Bb1UmEklxZn7RNdRFzLGQTkLxy235R/CFz1NdFqNrM8Gh6fqV60l5a2hkdmX70pUqC3uBu/I12X54JyOeTWpyl/YSWuieFdDtFZmcTXGwclmOME/wDfb810eh+CLRLtJr/DysFTyFO4D1+vr6VXmu4tQ8R2cmiCS6fTrVrdnRSIizNnbvPGMAZIz6CvQNB02aGNLm9KtPt6hdo/AVdSo0uVAsRJUVTWiV395V8Uab9n0lL+xDrNYL8kaKGVkJXfuHXgDPHPFPD291p48/y5IJE5Dcqy10Mi743TcV3KVyOorCsvCdrDDDFezPfLCoVI3XbHx0JUfeP1rza1BzkpR0ClWUYtM5qNdGh1q4vLHy/tN1hGSD/ls+eOnG41tatfjwfoPlCaMatfHfLMTxCvdvoo4HqfxrQfW7Kxtb/UZkAtdOm+zW8SDHmS4Gdo9cttHphq8e1rUbvxH4gle7bfhgWjH3c/wp/ujk//AK6HCOGTle8n+CNqKliJJNe6vxLQit/EN3d6hDHcRTynf9okHyyN6464PH5ZrEvUcX8lu6FTEVVh9eh+nvXZ2CNHbgbcD17t71FqemrfIssZWO7iB8qQjI/3W9Qa86Fdc/vbHrVcNeHu7nLfZSk+znY3bvmrGnrFHI/mIrA/Iyd/Y/WpZLoNKE+zMtxDhZY5GyVPbHqPeoSQofyskt82emDXcmrnlNPZk+o6g0cU0ZjdXVSnPTd0rAulFtbxAfwxuf8Ax01t6zcwOtna26j95+9dh7cfz/lVG4txPd28T5COjLkflXuYKnam5dz5PN8QnXjDokdh8KtQtk1mfw/M6PHd23nLERkb1wrj/gS/+g1y2v6F/YGoahpP/LO0lxAT/wA8id8Y/wC+XYf8AqK1mHh3xZY39vuY2RWWRj1cFsP/AOO7q7X4pWsf/CU2kgb93q9gYUbt50ZLRn8Q23/gVFZulNVOzv8ALqdOBqKrR5b/ANdDyGy0ua41qaJIfNUOZ5OcDywM9TXs3iHULfwz4Uti0Msc7jZFASMxdiwAyN5yqqecbs9q830q4WDUIYpz5ccuInc9lYY/9mr03VZbaaLRtSurZbi4tXMbRyf6uK4RG2M3+yCWfPoK0xKjB899HqdVN3VjnvGGo6nLpSaUwWzsyiQizhON74y3md8KCPl9WG7mqmlkW8zXB+YWUJm57t91B/30R+VZd5qyaheS37OzQQZSBn6tzlnPuxJY/WpZrr+z7CG1PE9xtvLz1Vcfuo/rg7j/AL1ZKE1QVJ/FUf3L/hvzJck5c3RfmH2OS6mjtozumuGSBfqxC/1rqPHMkN74huLJG22thbLbIR/CVGc/gSP++azPC80cWrNq1wCbbTImvH9yBtjX6sx4+lZhv5kV3mxJe3TMzD+87cn8Mmu+qoyny9Ejy8fUlCkox3b/ACKV9qyWVikshzK4wFUZJb2rknlmkvZJLuORJ+HEYYjdH6DHXv8AjXZXsv2W5a0MfBiVlf8AQ/y/Ws6eyh1GJYpH8udP9RIB932+lfJtRw1WUGvmehhK0ZwU3syGyt7XaJbSNT5g++OS349almsdPjmS41OcZU5SF5MjP+6OtY8+kalA7GSwWQf89I5QAffGRUElvc28ZH2Mxk8mSMb+PQkcimqScrqe51KlBv4jd1XXI7mwntre3uWaRdodlCqPzNZCTyRRainkRyCcIis5G1QM8/XnioLXTTfyF3EqxZ5YllH0UHk/U1q/2PY42+SSPTe3+NO9KiuRFc1OC5Spp9il1ArzB2t14jRj973b2rTW0tk+5bQr9EFSRxpFGscahUUYUDsKB5k13BZW4Rrqdtsas2AO5J9hXPKpKpLR6GMpuTuxw4GBwKK2m8GakIty6tC0v9w22Ez6ZzmsGKRmeWKWMxXELmOWI9Ub/D3rFWkrxdyLl+F7aFQ5y8npjpUdzcmcjA2oO1QVXlvYIX8sszy/8841Lt+QpRpuT01As2VtNqevW1hHFFJCg8+581iAUBxjjrk/yr0kQxKmxYownTaEGMfSua8IaLc2QudSvkMVzd7QsJ6xRr0B9z1NdRXJjKvvqEdl+fUiTKlrpen2MjSWljbwO5yWjjAJq5uPrSUVyOcpatsVzAk1G3fQE8mISfMHQHu+cKPzNNktEh1CG0Db3ZYIT/tHdI7t+PNUtMWKKV7dwSsMolRR6Hkf+PA10ljbJNrlrcyLkSRfKw/hkXJ/VWb8q+thNSjzLqVJcraOngiEMITv3qtql4bGwkkTmZvkiHq54FWZZ44Vy7c+neua1i93XUBYbnGfKi6DPTcT7f1qUm2ZpNsydWMem+G7jcu8unlID/ET8o/U5rV8PaTHFYRCRcqihQD3rlrq6m1nWtNsfN82FmNw67AoXacLt74JPf0r0eGMQwpGP4RitrWR20ocq1MbVbdIpVKKArryBVXwQ5ivtYsSflWRJkHswwf1X9av60yr5ZJwACSaxfCs2PFVy/T7RaFtp/2XGP8A0KlLWLOin8SNy7K6NrQ1CTP2aSPyZD/d+bKn88j8a0ry2S7h86IgvjII/iFE7QXsMttNGkiEbXU9MVxEt9qvhG6jitC9/pMj7EV2HmQHsuT94HtnntWCXN6nQ3Yv2OoR+Gr2ez1Dnw3qBLS5/wCXSU9WHorfo2DXJJqFx9kn1i6cy3l7J5oL9TniNfwUL+tbPiDW4NW0G5+z/LLK627oQVKsx2kFTyDgmuevWE+px2icR26jgf3j/gv860k3NKLM0lG8kWtPgMUG9zukkO5mPUk966bS7NUjE7jLt93PYVj28XmzRxDoSBXUgBQAOAKtmO+ovWiioXuoEjlczRkRrufDg7R71IGXrLG+u7bSI2I87LzEdVjHX88gfjWyiJHGqIoVFG1VHQCsvRbZz52pXAIuLvBVT/BGPur/AF/GtWm+wFW9sYb2FkkQEkYyR+lcfAkmh6rOZjLJp01v5DlVLNAQflJ7lRk13VU7i0LTrPFjd0dT0YVUJ8ruNO2qLVjqumLZJqIvIpYrWXzi8bBs7v4R7knp71m3HxC168us2Nvo9snREnk82Qj32n+VZ3iDRdCW1a5u4djMwCiIfvHfsF9TVUeHZIdAkllgt7m5UGRYniXJXrsLDq2O/rRXxVkrO1zpg5T6F6yu9etIYYJba0eKNw2yMsjFQ2do3cf/AKq3TfwXGmS390n2hlRt1o68KzcbW9W6KP0rB8NXMVxbmKGV3tSoKxStmSBv7vPO3uK2dMtJZPEWxxm2SNZ2H96RSVX/ANCz/wABFebSpwde0lbr6nRKbULmR4V0f+0/HV9pus7pY/s/lNGrFQhCqdqEdAu4gVqeJtGt9J11hpzTBSY/tDzStI8h2t95mPYSD8q3NGsoo/EWoyhQlyLn5JPYqpH86f4ytzPf6XvTyxdmSB8f3mjYD9QK9jm1secafgySO40uzkYAH7MgCnswGG/lXVV514fmkGmwsg2MMl19Gyd2P+BZrZfxZDZqBc3tvHnp5rAGoerG0jrKoX10NyWsTZklYLwelZJ12W6tVktpEkjcfK8RGG/GsPVNbGh2Ml4R5ty3yRgdNx6KP6n0pP3dxqLOW17VmT+y9H35VFnu5Wz1leRuT7hSP++jWfoESzh7tv8Al4kLZ/2a5uR7udp7iZladJZUOOm3Hb8hWnY3dzMbfTrUJEgIjaU9j6Ad687Ep1Zvl6ntYVeyguY7YXMO4KHFTdayovDl0B8upyOfQwjH/oVMme50q4jiu02CRtqSocox/un+6awqZdWhHmsdUcXBuzDXrRXh+2RqDcwKTgdXTuv9R/8AXrmxMGi81NrlsNgHtXUahMFjinXoSAfzrmtQSHS7xXDIltO3zbhxE3+B/Q0YaV/cOfGU0v3i+ZCpW41qd0UBU2xjHTIHP6n9K1Lm3K3toygkIpH8qydCTCxkjDN8xHuTmt+/nNtavMiF5FU7QPWvsqEOWkkflOYVnUxTa6mTeRxW8s9xcsf3+E2hckD0q34m8QWmueDtGi+0mLV7B1RopAVfAXAdc9RlVPFZcJmuLgSSRvNIfuRk5PuT/nFSapFHqOnTtcQFZbN8ZQglRxkg+2aHFSd2dWExDw8rPW/9Iyr65S7SJ2jC+ZGScfU5H/AW3D6bamu9ev8AULOGzmdSREI5ZQMF0H3d3+0RjJ9AP7xqlEs8b/YrmGNx5u6OcOQDkdCMdGGP++fWtfSNEtLuWZdS1FbPZgkKm95Af4h2xWMIppQmvdi/v7I9v28OktWZ3nrHErsm+GFhiM9JX7L/AFPsDTt7vIHupi8srebPIf4j/ntXa6x4Es7nQ1vdB1GW7exiJ+zSKAWXqxGP4/r1xXH2UN1aP/ab2Ms0MKLJGdmY2c/d3N6L94j6CtqVRXlWn8WyXZFSVkl0Og1CVtL0WDTFUCeZxdXpY4Ctj91Gf90fMR6kVn6S1s+oYS5W4uyMu3cD29BVG7trnUrk3En7zeS5PmMd2fft+FaOl3kFky2gt47dm6Ko+/8Aj3P1pQvfU8LG1FUu46/5D/EeEnsJMgZZ4+e+Rn+lZvI571qavFb6he2NvPCs0A3O6scDJ4HPb+L8qpXehXVjazXNvqCPboQBFcoWcE/w7gefxrws0pKeI0ep6uU0JywcZLzLAeO7gVJJNjL+tS20MMTMUfe/c1gGz1a4woubeMHtEvzH2BbvTrJ9Vs2YXNrO6p/y1RNxA/2gP5ivNlgaii3F/I75UZpbGhc27Qv6qehot7dpZRuRtnc00eJdM4Dzqrdwxx/OnvqM98rR6Vay3b8AmEZAz0y3QVh7Ops1Yz16i6do02v3tykdw1tp9vJ5byp9+Ru6qewHrXXWHhnRtNaOS2sIvOTkTP8AO+fXcak0HTP7J0eG1Ygy8yTMO7tyf8PwrSrjxGJk24Qdo/mQ2Fcx4j8Ly6jdjUtMljhvguyRJP8AVzKOgPoR6109MlkWKMu3Qdawo1Z0pc0RJ2PPU8P+J5nEZsbS3B4MzXAcL74HJrttG0qDRdPjtYACw5klIw0jHqxq/SZGcZGfStauKnUXLay8ht3FwaMe1QfY4fM8zac+m44/KoNRS3js3kkfyQvIdTz9PeudK7sIuSSJEpaRwqjuaz/7btv7kn5Vz7zYtxcSFthXfycnH+RWd/btl/01/wC+a6Y4aUugpSjHRsi1LU7i01SJrWBZGjG11DcyKf4fb1Hv7ZrqtM8TWbaYLlJswrwSD8yn+6R61wd3ci4v5EilhAk++UIOV929K6LwzoUV3epeNDgH5Yy33mH95vf09BX0GHjy01Fo7qtNTdzeE1/qaSXk88mnadCC7FCPMYD+83b6CsO61GUaekt9I6zXTFFVm3OsfXb7tjC/Vq7HxHaTHRYoLO2knRZ0aWKIDcyDngHGfm215wwe3vvNvo/n061lCITuxJuBP4/MF/A11xSBQUdjpfCNv52ty3LqPkURqB0GOSPz4/4DXf1y/g+xa1tVD8uq7WPq3f8AXNbuqX0enabPdzNtSNCc1L1ZZy/irUs3BtImBlKEqg6sB/8AXo8NLnXJ7o8Lb2wjJ/2mI/8Aif1riL+/uYvFVncTKRNFiaRAedrg5T/vmvQLC60/7IDZtEIXO8+Wep9T7/WnVi4RXmaU463NiOfYssnG5zgCs2/tYr2xntphmORCpqtPrVnATvmjGO27J/IVz+oeMEjbFvbSSuTtXzG8tT/X9Kwp0pyfuo2cl1EvStzpOm3kuDdrOkE0g/j2vt59eR+tY+lHz7qS5PJlkeT8M4H6AVRgv9SubSOxhuLSQCXfsjXJLbt/zMf6VNo8wjWJCCrw/upVPVWHWt5U3B2e5hKaeh2ekR77wsf4VzV3V9Wj0q3U7POuJDthgU4Ln+gHc1n2V5Fp9rd3k3+rij3HHU+gH1qvoVlNqdzJq+ocyPwqdkH90ew/U1FurIuZ8q6prMmyYtO7dUUmO3i/Ll6n0/QLe01JrCABi22S/mAwHPVYwOw7n8K6XUb2LStNmuimdgwiD+NjwF/E1Ho1m9pYgzHdczHzJX9WPJp82gWND8KKKKgYU13WONndgqKNzMewp1c94quwbaDS0b97eyBHx2jHzP8AoMfjQNaspWLPrOpf2pcA7ORaxn+CP+99W/lXWxDEa/SsbT41Vc9B0+grWhl87O0fKOBXk4ibnK56lGKirHLWcdtp2p4e2EklvefZ4pAcFFc5X6jDgYrstNfGveWf4rVj+Tr/AI1x5/f6oZBytzqSeX7iMDJ/8cNbtlcufGwwf9Ht7UQyn+7JK25f/Rf6iuuir1ovyMZu0GdlrM9jpelLqkz7HYqhCLl5W/hVR3bisDWPEmo6rpccl34WvbWyhlSVdQNxG5i2sDueNTuA9fQU/wASpdyx2N5DCtwun+azxGQIdrKPmBPGRg/gxrzTUPHiy6bd2lhFewNeDy5HmkBUIfvAL2z0ratUrxqJU43Xd/8ADnNTouq7I6241TT01bU4NROo7o5Qtnb2ExQuGXcX+U85PrwK5ex1PWINQ+ynT5jqciK0ks5jkO3PDAn5fbFQeFdQ0zRZLi4MkjXNzF5DbYSQgyCefoBzWhbWn9veI/tlxcm0sFUIAr4Mqq38RHQHJwBzxUzvScqkr2eut/wReMwlKEOVzTlcfHe3dj4jK6pdXOk2l0/2kQQyKkeGHUYz3HP16VfdNW177FLMk8ul2yyo97DFvJYOy7tvf5VXkA9TXU+DNN0i5udXuNRaO/0yzCR/aNVtljMLclkG/wCbaAV5brVHSNc8mXUI9DjiGjLeyCyRuVZMAHZ6Jv3EfWu6lBVI3l16HHhKc41G3IxbnweyaS91pl4t8smZCNm0nj+HBwenTis7wyAt2jzWV06Q5OUQctn3Yev512ATXSLo2elwx+eS7Mlzjax6sBt4NZcOnzafEP7S0e2lgT/nmf3oHqrLg5rRYWmpqSR6rqztY6vSdX0fU7k2ULyxXSru8qQDJHqMEipNZ0qO6tJLWYbo5F4P+e9Zlq0+lRQ6npTnU9JlA8yNlUzxr/eVsZbH908110irPBxyGGVNdG5Kfc8YfVmaK6s7nHn27FJGzwSDw34j9c1ueHvD/wDwkEV6+ov5az27RQIVyV3jHmFfp90fU1lajosMnju/WZpo4o1Ex8tRhmJBUcj1LflXa6TbEr8k/wBnWM5YL8zknuzHjP51wUMHGFR1PuNqlaU4cjODt7d7HUpbaZSrwvsYH1BxV3UpnYLbQjc7jJGe1bXjfSJLQ2+sR+Y6NtiuS+N27ornHr0P/AaxrKPzWN0zZLfpXu0pc0bH5tmmFeFxDb26E9naLaRYHMh+83r/APWpksSgTgKAhjOQB61bqveK7Wsqx/fcbRWzWh5MZuUrtnLGHzLO0dx8siGFj6EfMp/nU6SES21wxUTxPtkH95SwR/w5B/AVptYImlSRtz5b7lP0GKbFpkct6ks8SuoCyoT2fAB/kKx5GeksTCzb8zf8N3z6b4jt4A2EkYrg9++P0NdBotsix6n4flUG2hup7ZFP8IzuT/x1l/KuSgOPFGj4/iuoxXfLbMPE+vMnJFzazgf70Sqf/Qa5a65Z6Hu5VUdXDe96HlOm5stTltD9xZGVQe3PT881Le2DXupqqRlI0Ul5P9rBxj8cH8KTXojYeL7tTlQL5uv+0d39RW371101zRszwMY3Qrtx8zFkH+gWspGHeQFv++TUkqTahZiOLlVbcw67cA44qTVFCQWyqOBLwP8AgLVCsHksnluWmYj7vTnsa8TMUo10/I+ryCTlhH6sito57SZvOmigKgcOuCef4fercutzTS22n6dIPtlw+wSkAhFxlnx3OB0+lVJoNQ1e/wDJ06JHW3+Se4nbCB/7g7sRWnofg6HTLxb+6uDPeKxZBHlI48jHA7/jXm1sTTpJ8z97sehWxEYpxW5fi8L6QgDT2aXc3ea5G92P8h9BWnb20FpF5VtBHDHnO2NQo/Spaz9Yv1sbCRlkCzsMRjvn1xXgOpUquzdzzG2zQorJj16yh0uO4ublDJsyyqfmLfSszTfE1q63V1PK7Oz4SELyqjp/OmsPNpu2wr62OprP1D7XNE8MNudh6tuHI+lR6Pf3WpLLPLEscGcRgDk/jVu9ultYM7gJX+WJT/E1RyuMuXqMx4NUubYlJB5irxtbgj8ao6nraPewzQwSw3MP3WYhlde4rT1CAXKx3VsUmDDa7xnILVnNaSucNbOT6FK6IOKd2h76l5PFdr9mVnhk87ui9PzrAvNYXVr5PtEnlwIfuIC20f4mluNDhMpeRJot38IOBWdc6LJFMjWjOVJ+bnla6aVOhfR6mUpTWyJ9Y1b7XbMixCCPaESPPO0dK56r8thJ5hy//ffWk/s9v+eo/wC+a7qUqVONkzlrU6s3ew60spdS16SW5AWNcMY1GA3ZR9M549vevU9BtxGx4+6v61xWhA3FxJduObiYsB/sr8o/kfzrv9GH7uUjruFd8PgR7wuvaqNH0mW5UBp2/d28Z/jkP3R/U+wNeS3MEy6pG8jM0NvKkUpP/LQ4858/jt/Ou/jT/hJ/FEk7HOn6eTFD6O/8bfn8v0B9aTRdEi1DS76e6jVvtlzLPCenysu3+WRWsdBbm9o8Xl2ZP952P61g+IJ/7W8QW2jKc21sBdXeO/8AcT8Tz+FdFYQnT9LSOadpfJQlpHGCQPWvM21trDRr/U2XN7flrg5/gDfLCv5YOPYmlFXegzl9ZvX1HxBf3IEah5mCSdBtHygMfT5eD7mkt7y2YA3tmrleshTd/wCPDg1c0ewzbKz529z/AHqsXVvZWrNPG8ltKoyWt22n8a9ZU3GNl+JqlYgk1y1jgZLNBvxwEXpWbbwak83nta3Q3D/XeQxwPReOvvWkuqa62mNdjU50QsPL+VQxHrnbnFV1nS6Mc+oNPcsygjfIzkt/dXP4/lWbdbqkkN2LFtIIZJAY5YHHlohdCpG5ueT6461s6jpRmn+2WuEuQNrg8CVfQ+/oazdKiglv7uC4ihh86JVW3X+Nf727uRnt0qdLx7C4+wajO4Uf6i8Hcdg/v79DXgYqUnXcoPVfijhm/fuh91dyy6f9n2EOskbSIeDgH/J/Cu603yV02AROpRUHINcPfsyIDqFu0sI+7d2o+ZP95ev5ZFNgS4mhL2F7DeQHqFbYx+uOP5Vca6lG8tPyLjUXU3ri5XXfFNtYRHdaWA+0zEdGfog/ma6WSRIkLuwVB1LV51olzfeH4J2njxPO/mTOYiy+wBGeAKS58Sx3B3SzieQn5Yt2Bn6f41tpL4XdGikmdo+s2/lvLv2Qp/EeN3+ArOXXr/U5MaXZO0Ped/kT8Cev4Cuch1fTDcKbwNqN2D8lnAu6OM+4/iPua301C8vI990iWkA6RBwX/EDgfnVcth3Oitpi1qrzNH5ir+82HIBriDdrqPjK6kaVf9Fh8uOPPOW5YgfTAqW910qq6bpiLJczchc8KP77n0/nUmm6bHp0LAMZZ5Dummb7zt/h7VjVkoRfdm1GLcrmnD5kjLEjEDPat+KIRwBBkcdayrXZaASSFQzdAazbm8k1tmtbWRlsmO2WZeDL/sp7erflXmODm/I71JRXmTaSYbvUZtQRlGnWCNDbt2dv+Wkn042j6GtDQZgfBeoXsyyC81y6Elsq/fLAgQKoPU/KD/wI1m6uIk0+38O2kiRXN+ywLGnWOL+NvYBQa6bWY7VJ7RrKzE0drCLZYlmMLxAFdskT8hXG3uMV6GFsnzPS+ny/4Jy17/CU/Eaa5Fd22kXV3bJdT25luAiZggXO3GD/AKwnDfeOOOleYa1oFnpN4tvDqJu0WISMzQ/xZxtIB6E9K7jxCmpaxNHdfbdV+1QReXl7W3aRk+9tYrIAxHODtz+dR2vg+51a3jd7a0k+TDXEs6q0nuwjDcjPqMV200/b80muRdDkhKrGTs9GcCsH9nRTsz+TcBVikUsGX5v9rtx6V2PhvS98V0lzi1s5Uj8u9IMR3Kc/u8fMxyBggUzxX4WbQLS1kg/s2WMRuvlEbCrt/F8zFn4H3ieKPBlvFqcd1feTIJ4bVvJn8x/Mjk2/3icnOM+ld2JjGtSTSHKj7WSvudHpulalb6JPf6p5sz7jdyjUpPNZnC4DFO5woA3dB2zWnoNmI4o1xzGoH/Aj1NcnEBcW91dpJJE3lZYo5+dTxtbOcjC5/GvQ9DjUrFxyWLGuWjTlBtyd7nfBKK0NmCzSIA5bf3INMvbVZoy+0Fu49RVyiugo43RANI1qfTR/x7THzI1PQBjz+TZ/Ourt9yK8bfwHj6Vzmv2/k3MF0vDRPjP+y3/19tdNC3mRJJ/eUGgRwfjBZbTXUmjlihinh3SSSZwvl9cY7kMPyqbSrT7RJbT6ncF5pBut7WQ7FVf73lj+ucVV+I8S311plojusiStcNtOAEVR949lyRn6VP4ZtF0+Ga6utjS3B3ec6t5so9TknC+gpEL4rHYX9imp6Rc2MhDrcRMmfqOD+deQ2FxJaFY5u/DZ7MOGH55r2CyuRcLlSdo9gK831+0jsvF17ayIDDcbbmP/AIH97/x5WP41vQdpWPC4hoKdBVLbD1YOu5TkUtRRW6Qn5CwHoTUtdyPg3voMlQPEyY4PWq8Ew3jeeXbYg+gz/Sn3kwihPPLcVQ0rN3cvd/8ALCIGGH/aOfnb8wB+BqG9bG1OF4OUtkaVjGZfGWirjj7Ruz/uqzf0r0q0YN8SNWslABfTrSU59Uds/oy1w/hiEXfjjT8ciCKWRvboo/8AQq3TqPkfFN7xGAWWWSwzj0iUgf8AfSGuHEazPrMnjbCp9zi/iknleMNS2jBXypR/3wp/9lNKt5H9jM7MAqrkk9OlaPxRgQ+N4ZGT93dWEZP+0Qzg/oVrlo9HmaJEnvlayQ5CKuGbHQNXRRb5dDycyhB1XGTtrf7yyLqO6kRJiTtV3UD+LAx/7NUFxqa26s5KxoDiMDO53xwFUVDcF1mX7DCLq6lLQQ26Nhlxhmdj2XkDPtW9oPhy4s7sajqk0M955exEiT5IcnJIJ6sfWvn80xEYVXKT26dz6LLJxw+DS6vUs+EbWa08MWi3CstxJumkD9dzMW5rboor5SrUdSbm+pDd3cp6pqEel6fNdyqxSMZOBnHufb1rz+7l1HXb+9vYbm3zY2u90kzjaSThcfT9a6Hxbe20lgUWTfmNlbHTBrzDTJ7uKzuZ4XLSyRmN1z96Mjbj8ODXr5dh06bn1NaVNzuka+m2uoa5qNraNPFbi4BPmAFyoC7ulaUOjG1urrTlvtj28uGDp88gPO/8ah8LSNFrlk+ceVAzH8wv8s11PjGPTrnTnvo5WW9tkJjmi67fRvUVtWrNVVS2T8utxV6MIz5YmH/aOsaUphR5Qi/xKSQR6+1R2huNeug1zfLDB1eV2/MCsNtU1d7JFea3ZZTtxtOf50+wWytyf7RtGuQzbjIhPHtsB5Fa/V7Rbsr+Rz1KTpz5Jy3PQNOms7mZLSwnKadp+GaRekkme5q5q+uxQ2jLaTB5WyodDwvrXJzeL7RLRLSytJDEn3YoYfLT8SaxF1aSESvcwARvI0g8o58vPUc9fWuL6lOb5mvvLvFWVz0zS7DZo+24PmNN+9O7qpIrEDKWKhgWHUVlTeNbm6tIo4Ypo4igHmBMbuOuT/SqVtrJgfLQAqfvEHms44Srq5IUqsYO0mdEQD1AP1owPSqH9tWO3d5jfTYc0z+3bT0l/wC+an2NTsHtYdzYslC3aBRgZ6Ctm61CTTtDv5IT+/ZVjh/66Mdq/wA8/hWLbOBeqM8g81avlM+qaXbfwNM0rD12qcfq1e7Qd4RfkemzpfDunJpmiW0CDnaCT3NSWOj6dozXM9pAYjKS75dm75wMngZJ4FaCrtUKOgGKp6lMFh8lfvycfhV3EF3PHJpjkg7ZkKAd+RivFtYZbm9XTtPVvsNkxzLI27zpfulie+0fKPxrqPG3iiWGNdNsQ6MwKGf+6o4bb79s9q4YFGgFtCshVfvFG2/ma7sLRfxspLqbNihRNr3h3fd2KO30qyunWzqrSxu564lP8xWCiKFClblh/dt/kH4sa07S9aCPyxZTCMcjMm8/mTXcpX3KTvuSanK0q/ZYOXI5x0Uep+lVbG3CqspHG3bEP7q/4nrVia6iuLQpAjRvNL5Uisu1h3bP4fzrSsLYMfNcfKPuiuPGVPsomTuU5tLe6hG6Nhg7lZThlPqDVaaWfy/surxvLEv3byIYeMerr/kV0U8vkxM/ftXMo0mp3BlLn7OGwiD/AJaH+8fb0Fee4KW5nKKZPa2t9aQh7S6MkJ+5LbASRsP9qM9P+A/lVaedVuPMmsYjN/z3sZvJkP1Vsf1rVTSJInM1vObaZuW8vo3+8vQ1Jcak9hGg1RIpFkbahi5Lf8BNc84Ti7pX/BmLptFOy8SWiqRPeTgA4xcQEN/30vFX/wC09EuiSbqykPffj+tJFc6ROqt5UMZZQ+JItpweh6VIL7SIiQJ7RSOo4rhqRXNpBp/15ENPsC2ekXQ/dw2bg/8APPb/AErH1aO706WC2tEDR3DiOOSRifLJPQj+KrurXtvJo1w1hNEZGXbvTjAJ5OfpmrPg1NI8Qwk3Ml5/aSKyKI5NvkRY+Vo/Xp8xPNdWDp1L87enZmlJO4+xsLTRLVi8o3ucyzynBdv89qnW9kkBeCMJEBkzzjAA9QvU/jgVftfAl+LiPydSs2Zj8kl9D5kh9fmVscfhV0+Cb+9guor7VUNuP3brbQBC57jLEkDHetZUJN3ep6KqJKyOPieTW2eeWVotLBw0srbWufx/hT2HWuggFzKnl6eFtYQMG8lTBA9I4z/M8VpHw/punxofJeSVRmOSRi7DHTHZfyrnvEms3dvPDY20qqxUs0mdxUH0z396UoK5tRhOrJQjuzl47e9i12byrW4munkkj/fRGQvnKglsenOR0r1C3cpp6pLMWkVVWUOO3HPvzXB3dreaOIdQt9TWdyWZLi3ujIpZcblP5jI967mC1uL2PzT5jo2GcKc4B7fhWr1OnHUJUlG9rNboo6497fambCxkxHCmZShCPM5Gdu7+EAY6c1fg0fTLDS7cvFFbX20zTS28rKynHPzE5bHXmqM2i6paTG5tvKkaT5zGZNjqw44PTt0rOkivJ2lN+wiRcKYg24yZ7MfTHYVxzhiKlS0XZHhyp1JzMrVbp/EviO0b7NcMhCpdpLIqIzBOMc8Dn9TXc2Ph2Hwz/Zkts80lvcxGCUySbxuUZG30HMlZ+hXa3epeWsMci7xLLK0QydoPX+X412vi6YP4e025Hy7ZI5dvYLwrfkHr21VbSj0R1xXLJNnnrQPp2kanbBDLcqxtwg4zwFQ/984b867fwrcC4toJARhlDD8VzXL6vard6tBvJCXUBD+7JwfxKtj6ZrU8JubNVtm48l2iA9lb5f8Ax3FanTs7HeUUdaKAMbxHFv0yU99hP5c/0rTiKxWiHd8qoOT9Kh1BVkiETdGzn6YrE8XTTR6StlA20TYR8dWHTaPr3PpmgDk2mk1/WLrUWnigsWcIkkwzuRT8u1f4vmy3p064rXKeG4wz6i97eIo3PNLHJ5Q/IAYrR0TQYbSCONYl3heuOlWPEcKxabFbg7nubiOP/gOdzfoppC5bIkhtNG0mKa/0+xihaEAN5XyhtwBGfXqK5b4hOq+JNJKkBjaSbvpuXb/7NWve3DSnUoR/y21C3t0A/wBmNGb9K4nxhfnUPE+oTQtvjt4xbQle+wEt/wCPE/lV0/iPMzacVhZRfXQ0ba4WaMcjd/OpJZUiUsx/CudtL6KS2iYBuV4I5zUNxfNNcraW6mS4fpEDz9W9BXb7TQ+D+qScrFm5lm1O7W2hO0v1YfwJ3b+g963Ejis7RY4lCxxLhRUOn2KafbncweV+ZZOmT7ew7CqmoXvyNt6D7o9aa0XMxT/eSVOnsjsPhxEqalqurXBxDbxrFuPsDI//ALLWTbzTFLC9uQRM2qLO/qDJJlh/4+RXQ6Rpos/CNno7Ptn1GTZKc8nPzS/+OgrWHq90kFqJhEZnkvlaKIEAyHzdwAz7CvNqSu3Jn2mHp+ypRh2NT4mW6ySaVdcL5YljJP8AwE/0NcDJqlhChMl/bqg5P7wH9K668sJdduRd+IHF0wOYrNSfs8HsF/iP+01WBp1gF2ixtcdMeQv+FeXPP6dJ8kI38zgxODhWq+0kzmvAlnvsrnWJBmS8kKxEjkRKePzOTXXU1I0ijVI0VEUYVVGAKSaZIIjJIcIO+K+YxNaVeq6j6nX6EN3eR2ke5+WP3VHeue1XxbHa2j7jFG5+UYk+YVurbWN8PPEYbd3GRWZqcWmWhEEdnaGaUHcWjDNj8aqgqfN7ybA80vdVfUWO3d5TttaT+EfT1NXdU0yOxtV1Gx2fZ9o3Qnv9D/SqF5ZDTr6401z/AKM43wsf4VPT8jUct+w0t7WVmV2XJXB5bHavo1Be77Pb80auEqHLUp63/M1vD8sf9sOzSYL2y7Ax9W6V0d/EJtPuYicBo2GT24rgbdlgdGceWDGoyc8MD3/OtJ9WkeLY99lMdN9Y1sM51FOL2M8VWlGq00Zscvm6YkikeZC+7b3PqP51cjkWWNZEOVYZBqjAhW+d4lc28vr8oLe3tVhLW6twVilhaMchXByv5V1PlTtc1xWGniqcakFqTSyLFE0jn5VGTVd7USxCe7Uv6RA8J/iacIWZllllSUrllUD5AR/Wop7sMzJGjMzqCwVeaV3tEvB4KOHi51t/yJdOvo7dvsN1xA5/dOein0rQNnPv2hOP73asZbKS4GJ8JH3Qck/U9quLboq7VknVfRZmA/nSnHW6Zw4ueHnPRmhLAlvF8x3SNwPaqlWopLcQJHIjHbwCSSfzpfNs/wDnk351jGUldNNnJUhFv3WrHTKxj1OU/wB5EcfgSP8ACtSaOe4uLO/szEZYdymOVioYNjPIBwRgdqy7nEd3bynjdmI/jyP1H61ZieVFZ0EqAHGVUsD+XSrwU+ajE+hludpY6hK1qXvjbpKOdkTEjH1PWue1rV/I3zu+0+3Uew96x7vVprdAF82RmUsDt2KAOpLHtWNZZ1SXdeSiSV93CfdjX+6PfuT+Fa1KkaesgWrOZu7uXU7uSeZyHY7FH/PNeyj6Zq9bWq20aruLlR1P+FZrQss8qAZkRirY/ixWhaXImQKT8w/WvoIqLimjSxt2tuixh2G5m557VaxVKzucgRPwR901dq1YZmz/AL3Vto6RRD/vpj/gtb0aCONUHYVh6evnancue85H4KoFb6qXYKvJPArxcRK9RmT3MrV90pitl48zr9O/+H41HpcavIhUYAGQK0UgR/Etwp+ZLKMbz/tbdx/mtVvCq+etux/iVcg/Ss+hJ1drpUIjV5ssxGcdhWTquk2+oeILaFocIkZBwOMZBNdRWPq2vWWl48yRPMPCjqSfQAcn8KhXvoUNGi2zmaeTAMtwsjbh0VOij271k6x/Y1krOUVnPdmwKlCa9rOGSEWMDdJLoZfHqIx0/wCBflWrp3h2xsZBO4a6u/8An4n+Yj/dHRfwp7biOLuNKmu9OmuLlWtNOx1cbXm9lXsvuaf/AGa2laBYa3AnlXcczS+Xj70LfwEf7orqvEl7bQQpFOvnux3Jbjq2O7HstcdfX1xf3sFtNeIJZ8qFTpGv+z2H+8fyq4tsWx6jbRJFLa3SnzTJHuGxsLtYDbx7Cp31SFLe6icZllTayxNjft7buuPb3rz231LVfDtxHZ/av7RtVwi2xbdKvYKjAfMR6H866q8VvJjMeAd/JI6n0NcdWpKlLV6M7acY1FpuUmvbu6mi37VRxt6dPaq2peC31gwtDcfZpY1ILyrlSPQj+taxvbeBYi77mTgA/wAVVJvEc005RZTsUE4Ix8prONbXQ2ipRacdCHTfh3b6ZbrPqOorOobdDBGmxCc/ePJJren1CG3h8q2RXTbukxnAI6fjXLTajNKuxHdwQP4vu5/hNEQNxFNDNKYEUfOO/wBBWvM5PREzcpazdzQu9a3KgjmVd4I+Q8hqxpszMZXYhWBfDf561WuLS0eNntrjAU7VDnhvx7GhJbmGLJPmDa2xCOD/AIc1ai7kbHW+G7BYPD+pXuMhbeTn1+XJ/wDZR+BrsNVt0u9LsLR/uyrLDn0BQ8/yqKz01LLwVf2v3jHZMrH+820lj+Jp00olXR8H7yzSY/4Cv/xVdcdDHqczaQf2lbpHKdlwp3q39yQcMP5g0rmW01toSAC0KzrjuQSrfoFqeVfsniKSIfKJsXEf48P+vP8AwKqOvalBB4g05zIN+5oVA/utjk+24KPxrpT0udiacLneWFwLi1Vs5IFWqzdOEIjBjO1jzg9DU91dKqFEOWPUjtVCI2dbi+Rc8DoPWsm5mTUtbbZhoLIlM/3pO/8A3z0+u6sDUPEKWd1LcpKVkkT7NalRu8tM/PMR9Rgf7taugrElmUhwUGCpBzuHrnvUqabsmFmzp7OPbDu7tzWHqs63PiK3t8jZaR+Y59Gbp+gP51r3F9Dp+nG4lJIRMhF5Zj2UD1J4rh9UuDpfh+9u72TF5eP/AKQU52bv4V+ijaKpJt6EydtTN1nW/stiLmFws0jSSw/9dJejf8BjCfi1clYz7oYnIw68OP8Aa7/4/jWfNeTX0rSynHzELGDxGM52impcNbyhxzu+Uof4v/r13Qocsb9T5zML4lWXQ6GXSrG4yzQkbuT5cjJn8jVvT4LXSomjsrRIt3LNklm+pNZllqcUg2K2SP4Dwy/hVtrzj5UOfehJLU+bqRr/AMOV7Fu4umKlpG49Kg0gx3WqmW6kVLW0Xz7mRvuqv8K/if0B9axdR1PylITE1wfuxA9Pc+grKt/tK25juJy+5/NZBwpb1Prjt6UnGVTRHoZfg+R+0mj0Pw34pn1r4nWE0gZLMRyQWkDN/qxtzvYf3mx+ArU8X6VbR6loulvcyL51y11joVVOVXI9ScZ9q8rt557bURNbTNDPEyzRSL1Vq3dJ1m91bxrZy6rfNfzSnaVZVATarFGCr0xlvzrix9FwoSlHome4p3Wp6XQTgZpCQoLMQFHc1kahqiMjQ253buGf/Cvz2MXJmQyTW38/KIPKHZup/GsvVNRd2MgJXcRhC2RWPqmpwQOI5J1jU9c9zWZNriXLlbZJLuUDA2LhR9SeBXpUsJJ2kkUkb7eIWto1t42dTM2FTP5msPUruQMGZzmRsbs8k+grEkvprS6d7iORrqT5AVGFA9FJ/wAmmM199tieZ0jBB8rjeFbv/wACr0qWCjBpkyjKUXZaLqbFzp8upzRzyXUcEv3EWUZ3Z6AflVe8tdR09wC9tIXJPyMf6imo0VuftUjSSXSjiWV+B/hVKXVJ5Y3uXtwy54bfgH3GR0raEJ3t0HSr1VDloa2HS3s6KPtUCrHkZYHIpwntpHzGY8k/LwPTirttZTywebctGiuMqoGcD3rKtbaGW8a4EI2BsJsXrjvVe407dDswmJq1Jcs18zXZ1UgNx744qrcyGA5wC2chunFSySAqSM4I79OOoxVOR/tNytup3JFy7fyFZU43Z316ypU3J9CJpmuHK2sfBzk9h+NWra3FuhwdztyzetWIoZJA3lRswXk7R0qSGzuZ32pC5PqRgCtXOMVY+ZxOLq4jS2hBRWxPpUCW+xJD9pXk7uA3sKyCCpwwIPvWcKkZ7HJOlKG4lFaem6Yl9FI8jOgBwpHQ1c/4R6P/AJ+X/wC+RWc8TTi7Nlxw85K6RZ1hmxCiruyxJA6/h7+lQ3F9f2UG2V4C4UF32nPbtnBrVn062GNQvpGi2IUiCtg7v9nH3mrNvdLmWJZr9zJHJGmMpsbIbJ+Xqw6c4FLDUalOKS+Z9A60Gxmu6Pfw3L2MqJeXAEYKFx8zsoOz/eAIC44BJ9KZNcR2Yhu44QkSQDZGOPmIbC10t1avFa29/LcXQ+1IyRbpP3kaBAFYt97PU4zwDjtXLeLXRYLdI1VRcFbgIvRcr8wH/As11Oh7WcY9L/gFOopSsjjpJ5Y3NwTufcckcd61obeO/UvEwguf4gfusf6H3rMljaNtsikI/rWnptslwHiWTyryH5c9nHuK+hUeXRG44yT2h2XabD2Zuh+jdK3bO5W4hGOo96zo76a2lFrexAZ6Z5Vx7H+lX4bKzVhNDCiMecp8tNXAZog/ezf9dZf/AEM11WkQiS83nogz+NcvpA23dyvpLJ/PP9a7TRUxbu/95sV4lX42ZdTn9FBuf7UuGPN1dSqP90MR/wCgrVXww/k3IjP8EjIfwYir/hSH5Y8n5VSQhfUsx5/L+dZ0KfZNfv4CNp3iVD65ADfrj86T6oR1WuS362qQ2GxJZm2GZ+RGPUDuabpHh6y0pvPAa4vW+/dTfM5+n90ewq7bul3bRyMASOfoas1ne2hRFcQfaI9vmyRnqGjbBrk7iPxdHMYjAl0it8k0cyoGHuDyDXY0UJ2Cxxg8Oa1qUwmv3trYkAFtxlfH6CsXxBp1tbXFvp1nuee5kCSTOcsyryx9h7Cu/wBTvVtLdvmAYjqf4R61w0e6ZrzXJVIjSNktww/hxkn8f8K0i3uJmvo2gWWq6Pb3j+YlzghZo3Ksv0IqaPU9R0ucafdTGVmyILgjDN/st798961PDFu1r4csom+8IwTTtd0xdR09wvyzJ88bjqrDpWNWEamkjSnNwd0Y17fvJgypG8y4DEr09wariV7gsjrGsh4AYZxxmmwRPeLC7Lt3MFK+p7/lW8unW6yRwySIm4EznBZcn7o6fWueFKdzsdSNtDAuIpG0/wAyOPZGvzuiDacY4rIbV7qGKVGxLC2Bkkfz613F7LDaQzQyxwpCw4VdwYewP9a4bULG1keW7S4AdfuonTHp9a7aaS0ZhNvoUxJPMQqNtRQOTxu/xxW3o0iS6jbW7yrK0lzEvPO0bweKx1nDQBbgSITwoPFWtHkjt/EGmmEYiN1F/rOoywrZWZndnv8AFGJdI1JD/HCy/wDjprm7KQv/AMI/k8/YJWYf9+a2by9+w+GtYm5DJbOy/XaQP1IrLig+zalpkJx+701l/wDH0H9KBsxfHNwYbaz+znZerLvSXGdifxAjuG6Y/wAK88naa+mvpbic7o0DGUjGDxjH0PQV13iN5r3xNc2mf3Ufl9unyZ/9mNc5qFvH/axijyIoVVnX+8/b8h/OvNrYh+0cb6I9WhRtTT6s7nwx4gTUNOi87CSqNsiHrG3cH+n1qr4g1+6ufM0/SBhxxLP/AHB6D/arnrDSvtEv2hjJGWG3MTlC49DjtXQJaW2nWw3BERRkIOAPrRUzNuForU1hhNdXoYMWizldzyguepbk1d0zU5vC8zGdGnspAflQjMbewPY1HNqc13MIbUlFPQqu5m/3V7D3NZl4yzTSQ2bJJJH8sl1cNu2n+6o6ZrloVKkJ89zWpGMo8qRv6p41S8s90EE1vbZ+aVsB2/2U56+9cHqWu3eq3cjXLbYoVykKn5Ih6e7epptzHsunUs8jLgF3OSciso5NhcSd5mP5Z2ivr8LFOnGp3Vz5jF1Zc7p9i1agm2i4+ZhuP1PNRzkm9tY/Tc5/AY/rWjZxjeW/hjXNULVPtXiAqfuxxc/ic12y0SRwLqSvGkg+dA2P0qKWMJHndKRxkea2MfnXShVHRR+VZd/bhGJUYV+1XKCJRXtoY0lVCgVG4wBj8adNC8ME8zqQkKlifXFWJz5lnbzD733TVuUmbT5Nqby0R+Q/xcdKGrRdhmloHgaO7tob/WZmlMyB1tojsRVPIDEctXY2Wkadpv8Ax5WNvbnpmOMA/n1rI8FX9nN4bsrWO/W4uIYgskbHEiH+6V68dK6IjKkdK/M8ficROtKNSTLfY5LU9RAupBJI5Tcdo7Vj3Wq5UpCOfQcmrmqWhvLVo1Pzq25c9zWBDa3NtKryQuiE7STW1ClTcb31RlOpKMlFL5lWaZ52y3TsKlNwtgsMWN00xyV9FHU0y6juLaQPaW/nMfug9F+tZNrPb3wJvGLXMhyzN8uPZfTFenGKnG/QeFw0pybk9S5dxLeI6vwWOQfQ9jVa1kF3b/ZJVIkTgsD0Yd6mNtcxtiG5WQYztmXn/voVGltdrfCc+QhZcEKxO6tbx5bJnbg8PXoTcZq8WRTNaxTAfPcyDjEh3c/SrGn6edSv4Y7zIiP/ACxXqwHr6Cod9xBPMEt1k3OWyGxW54WLzaheSTRCN440VRnPDEn+gqas+Sm5rcVaVZScVHliR66skGlzJa/Ls4AHPyjtWdAv2S0hEbjYUBy3TpW3rDrHHOCSAc/l3rk7eaS6S1tZsxRbQMtwJPQZrPDRc6WvceHrxpuTZea9F26wx7kYjK7h96ug0PSbGbRYpNj+a+TI+7nfnBrE1O0lhszLs/1Xzqy9BinW329i39lvcl9olZEmwBuPZTweRTnFSp+5KwvavFU25qzR2ltbR2kIjiGAO/c/WpsmuW0zxRNHdCy1mLyZDwspXZ/30P6jiuprya9KdOXv9TDk5dCpfw7o/NHVev0qtbTkOsThXQnHzDOKtXsqpCU6s3asa3lD3rj+EYqqcW4MmUkrJ9TogABgAAegpaKK5yjR1K5NvPHOYRJeY2RJtysefRe7H0/Os2ezlvbe7SZzJKkZmupc52kfdTI9D6cZz6VtamyWrJa2kO/UJQVT1Ve7E/wirU2lJovgu8QHdPOqh3xjczEL/kV9GnYlOxX1f9/HpEHTdbztx9FH9a4DXJvtM+kx4H7u3b/0Y1egyjfrunxH/lnZD/x5m/8Aia85ugG1Gwb1jb/0Mn+tdWD/AIiN8P8AGhNT0xnsMx/NIvzYNULS2Mvk3YUrcwcN749a6g81kKPserBeiTfz/wD1fyr1mjuZalSPUrUwyRnnoQfun1FUdGupFmeznOXTOD644rW+zx5bjhuorOlsEtry2e2TbtPQfXmmMs2Z8vWrhOzMr/muP/Za7vSv+PFPqa4ST93qyP8A3ox/463/ANlXb6O+62ZP7rV42KVqjMnuZ3hqyu7Vp/tMLR7JHRM/xKG+U/lUeqWLy6tcvAu65iiS5iQf8tB8yun4gD8cV01ZWof6NrWm3nRH32sh/wB7lf8Ax5cfjWKd2IraNeKWUK2YZhuUnsf88VvVjahpbpM11ZjO47pYh3P95ff1Hf61pWUry2qNIuG6fWpYyeobu6isrZ55nVUQZJY4FTVlX+hw6pfJLfM01vHyluT8mfUjv+NC8wMKCG58VTNclSmmBvlLjH2k+w/uD/x6ptbhE9xbaVbj5XcKQP7o5Y101xNFZ2jyuVSONfoAKx9At2uJZdWnUhpvliU9VT1/Gqv1EbkaCONUX7qjApxGQRRRUDOY0o20Ws3lvcuI1hmDgscfKw6D05B5q7e6zaRxxKlwJtj7wCOhPGPX8TWBr9vJ/wAJA5jYqJYeQP4trZ/9mqpJZy3YikeH58bMqcH8afMkzWKfLoTX8/2gF4lI54JbsPX+VLFpY/dsSCWQsvopHPIpLzRJPs6uokZN+Sv4Zzn+tP09ZVkUNbMxjG45k6c9fpRKaiaR13GTaQblnZpo1VFDncR1x2/wqte6K/2cSeZ5yHBQI21o8Hg+tdb9utkAlaKEyjqAO/1py6xbWdtEI7dX+Y8N83JNEa6QOncwl1rXhZJa3t9K1kHiE3mIpOzepOWxnA9a9Fn1KxfxJF/pduESySNHMgw7SOzBQe5wlcBqUmn3MxJhZDJyxj4B9j+NZE1lpyCQ28MQbGHBT730rWNaEtCPZyR13imaHTfF0DO6/wCnQAEf3WU4GfqP/Qa5y9jaLWZlYZE4WRD68BSPwwPzrNaC3m3LsaNGIG4dcjp19KuQXzX+nfvB/pdm24Y/ix1/Na48Zh+V862Z6eEqvl5H0Ow09FDqMfdXisvXLTUNR1GOCJ0jtFGXY8nd9O9WrC7EkUc6HcCK2UKOA6gc968hScJXPT5VONjnNWSLRNBnjt3CXEibVduXdz0HqTWdo+jSLZxveoYFVciBWy31Zq2NY0lb/UbeV2lHlE4CNjdmrd/an+zWiDMHk+UsOoH/AOqtPaLkS6sz9m+ZvojkY9GfU7C9v4CQ6uSijpIi8fzziuZnVVgRFGF3qB+deu6dbJa2qIiBUAAUegry/wATWn9n6hPB0VbhWX/dJyP519Dk2N5uai+mx4ebYTlUaq67lmFdmnSP3aqGgJu1HUZv9pUH4CtmFP8AQUX1XNUNEi8sXZP8UxP6V9K1eUTwE9GbESb5VXtTNXhX7NlRjbU9qMzfhUmoJvtWrXoQYFv+90l/9lj+hq1p7brRfYkfrVbSMPaXaY5E7D8wD/WoUmlgsmjj4kmuBFGcZxuxk/hzWLqKEed7F21sXbVLaTxvpK5jWTc5crwS2OA3616nXN+HtDitI4ZEiTyhlgWGWLf3j71Z1W/8wm3hOUH32Hc+lfnWa4qOMxPNBaF+Rn3TBrqZh0Lms293TOsCKSc7iau0VzwfKMyrq38gqVJIP865u30+O5N5GwU+XOwUHtnn+tdTeymdhDCMuD1I71HpeipYwnzXM0zsXkJ6FjXbRrezpt31FJJqzOUksJrZ/wB1O8fcK/zCmF9RUjKxSY6EHB/Wug1pEikCL65A9Kya76VT2kVKSOeWNr0ZcqldFEzX+/cIH3eu5a6PwiGaC+llGJ2nAbJzgBRj+ZrKp1rfTaTdtcxxGWGQATRg8nHRh70Voe0puMVqXDHzqvkmbmsWKXJZZM7HGcioIdOhmiFqIlaPuGGRWpp2qWmr27S2rFlU7WVhgg+9XFVE4UKp9BXlurUprkeljayTuU76BF0W6hUZHkN+PFcv4WuFhupZHKhVtBks2P4sgfzrrpVivIXgZnAPDBW2msCDRrTR7yUywLcQvGTG0gyYiD93ntg/pW+GqR9lKnLdlqSUGi5qGn2vibSkxIqSDlJFO7Ye4NWdMU2Gnx2d1cK8sWV3DPIzx+mKo6ddJaacI40jjJYksMCoI4tQ1m/e20u3e4dE3vhwg646n1pqlOpekvhTMVUbiktWT3szEOwbLtwvvUVrAYUy33261UvLW+0q6t/7Usp7dJWIEkhBG4dsgmryzxMMiRfxqqlKVKPKQrud6is+hsw3SSsqDO4jn2qxWXBduIyUjQ4XJfGMD1NO+0yf8/sH/fX/ANauP6vOXwo3tc9F0rTQrl3+Y/xMe/tTfFLmSOwsVGTPcBm/3UG7+e2t8KFXAAAHYVWjSO4neaSNS8bmJCew4z+ZFexfqZHOrAW8S3L87IIETPphC3/s1eeatam2l0yQ/wDLSIn/ANBr2kWkAeVvLG6Y/OfXIx/ICuC+IdlDBFpQiXaIldFHsNtdWEl+9RvQl+8RgVS1K386FXXh0OQfSro6UEZyDXubnojI23xK5GCRkih0DFT/AHTmnKoQFR060tMZUvI8y27jsxU/Qj/HFdNoc/7xAeki/rWGwBHPbkfgau2TGJxt/gk4/OvKx0feTMpbnX1DdWyXdu0MnQ4II/hIOQfzqUHIzS1wIQUUUUAFFFFAGdqVidTeKB3xbxtukX++ewrQRQihVGAOBQMdh3paL6AFFFFAHOa66WmpWlxIoKu3lZPYsOP1ApjiRgZAqxp1y/UfhWj4i0qLV9HuLd3MbBd6SL1UjkH9K5HS9TudZ0tJp3xKuVZh/GQcZrOpTWkzejL7J0scjrZfuJpXZRtwo47/AC9ay9VnnSKJ8HLfM5IyVXNNtt0TkB2KryBx1qeRftJEsn35VBYjjj0pwhzGxkvqATL7ygDBsE+3Sq11qAE4CyllGTkP0qW7tUnEhHyKgKoo5A96oWdvtaRC2cSIOF9a29guoaoY1xcyzF3LgbgoJPCiryzyKAGCgtyeAeaznXybr7MDuV3wGbqOf1q1Evnecp4ZRncO/NDpKOwXI3eSOVldtw9h1qRLgQX0Ei4Af9249D1XP6j8ar3tsYoVZZWyc8+nT/GmI5NvPG/zfIXznHIGQfzrqdNVKTiwVTlkmjp9Eudrm2/uMUx7dV/Q4/CuospCHKdjXE6WC2ths43RRsfrlhXZ2w/fr9a+Zrq0j3KLujSqOSJZcbs4HapKK5jpCuE+JFmv2O3vFHz7gjH1wcj+td3XPeMoUm0BiwztkTj6nH9a78sk1ioW66HDmMVLDSOegXNvF/1zBqnZjZNcJ6HNX7Al7a1J67Sv4VBOgivY2X+Lch/Cv0TofDFu0OJvwqzcDdA/0qpb8TKferso/dP9KoXU5nS18m/1GHn76P8A+O1bn095rGI27BLlJfNjLdNwPGf5VNBAizXUv8TFR/46KuR/6qL/AH6x9mpQcZbO5TetyvB4rt4EMd289hMP9ZG6tjPsRwRTovEeky5/01I8f89QUz7jPWoPEpP9lSLng4X82AqtYRJLCd6K3PG5c4rwJ8O0XJqMmjTnVrl29u5LmxS9066BtxnJT+LnFQ2uu7I1S4R3IH3wck1WgLWWvJZqd1rqMbM0RGBGwHUfWql3CLa6khDFgpxk15NXBxpVHQlrbb0OWu5QanF6M0/7dQB2W1Cyno27P51ltcyyXBlkkclj8xBxUNFONGEdkckq05bslnlM0m7nGMAE0tnaXOpXYtbNA8nV2bhYx6sf6Vo+C9CXxfq1zay3L2sNsqu/lruaQE4wCfu/XBr0S4sbHRxLZ2FpHBBAAQByWOerE9T7mtWlTiejhcA6r56j0PNp/DuswuwSC2lUH76z4B98EZq1ZaIlmzzaisF3KRhYmXdGnuAep9zXXzrhAFJGTke1ZN3DsiaQN0bGCOtSqkj1qeCoUnzRWpXvbVL+0VbaJLOaNCIpLb5NvsQOCuexrmf7RuZJUeQtHdQfI4zyprpo8pkBjUs2gWOrh5JxIk8a4E0TbW6d/X8a0VOM1qYYuh7Ve67MxzqUVzGrOFjmHU561SurvzfkjJOep9a0b3wbJbgtDq820HGHhVj09eKfa+DI3VJLzUbiZWONiARj8cc1nHBxi+a5xvDV5LlbRS0rQZ9Z89oLu3hihIVpJFLBn7quOuOM132k2ll4d0oQWzhpnffPM4yWIHBb29B2qhbW8Nqi2kESRxouVCjGMHFWYWE/yuCS+SSTmulwSPSw+Fp0vhWpFdyx3lsYLvbcRtwVdQUxXPz+FdGaPdEl1AeWIhmYLj6HNdVdWUQiR4xsHl7to6ZFYWJZldmmb5m2gAdBW9NRZrOmnui9oeiaX9njlZ7ifZz5d1NuRW/3ehP+9muu3j/nm/8A38rl7VxChj2Kyl8tnvn/ADmtXCesv/ff/wBarVlsjmlBX0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Box 1"/>
          <p:cNvSpPr txBox="1">
            <a:spLocks noChangeArrowheads="1"/>
          </p:cNvSpPr>
          <p:nvPr/>
        </p:nvSpPr>
        <p:spPr bwMode="auto">
          <a:xfrm>
            <a:off x="3622040" y="664210"/>
            <a:ext cx="4917440" cy="3538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b="1" u="sng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西门豹</a:t>
            </a:r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endParaRPr lang="en-US" altLang="zh-CN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ct val="0"/>
              </a:spcBef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西门豹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复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姓“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西门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”，叫“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豹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”，是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战国时期魏国人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。他是历史上著名的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政治家、军事家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，曾立下赫赫战功。他到邺这个地方后，经过细致调查，发现了此地人烟稀少，田地荒芜的根本原因，于是他兴利除弊，很快使此地民富兵强，深受百姓爱戴。</a:t>
            </a:r>
            <a:endParaRPr lang="zh-CN" altLang="en-US" sz="1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60338" y="536575"/>
            <a:ext cx="1628775" cy="37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  <p:sp>
        <p:nvSpPr>
          <p:cNvPr id="61443" name="文本框 11"/>
          <p:cNvSpPr txBox="1">
            <a:spLocks noChangeArrowheads="1"/>
          </p:cNvSpPr>
          <p:nvPr/>
        </p:nvSpPr>
        <p:spPr bwMode="auto">
          <a:xfrm>
            <a:off x="171450" y="525463"/>
            <a:ext cx="123190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kumimoji="1" lang="zh-CN" altLang="en-US" sz="2000" dirty="0">
                <a:solidFill>
                  <a:schemeClr val="bg1"/>
                </a:solidFill>
                <a:latin typeface="Times New Roman" panose="02020503050405090304" pitchFamily="18" charset="0"/>
                <a:ea typeface="微软雅黑" panose="020B0503020204020204" charset="-122"/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  <a:latin typeface="Times New Roman" panose="02020503050405090304" pitchFamily="18" charset="0"/>
              <a:ea typeface="微软雅黑" panose="020B0503020204020204" charset="-122"/>
            </a:endParaRPr>
          </a:p>
        </p:txBody>
      </p:sp>
      <p:pic>
        <p:nvPicPr>
          <p:cNvPr id="7" name="图片 6" descr="u=2856514469,3991691103&amp;fm=26&amp;gp=0.jpg"/>
          <p:cNvPicPr>
            <a:picLocks noChangeAspect="1"/>
          </p:cNvPicPr>
          <p:nvPr/>
        </p:nvPicPr>
        <p:blipFill>
          <a:blip r:embed="rId2" cstate="print"/>
          <a:srcRect l="27500" t="30857" r="30500" b="6000"/>
          <a:stretch>
            <a:fillRect/>
          </a:stretch>
        </p:blipFill>
        <p:spPr>
          <a:xfrm>
            <a:off x="785786" y="1214428"/>
            <a:ext cx="2643206" cy="2857520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4643438" y="1785932"/>
            <a:ext cx="504378" cy="5626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4500"/>
              </a:lnSpc>
              <a:buFont typeface="Arial" panose="020B0604020202090204" pitchFamily="34" charset="0"/>
              <a:buNone/>
            </a:pPr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娶</a:t>
            </a:r>
            <a:endParaRPr kumimoji="1"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339752" y="1851670"/>
            <a:ext cx="432048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buFont typeface="Arial" panose="020B0604020202090204" pitchFamily="34" charset="0"/>
              <a:buNone/>
            </a:pPr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豹</a:t>
            </a:r>
            <a:endParaRPr kumimoji="1"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707904" y="1851670"/>
            <a:ext cx="432048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buFont typeface="Arial" panose="020B0604020202090204" pitchFamily="34" charset="0"/>
              <a:buNone/>
            </a:pPr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芜</a:t>
            </a:r>
            <a:endParaRPr kumimoji="1"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7668344" y="1851670"/>
            <a:ext cx="432048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buFont typeface="Arial" panose="020B0604020202090204" pitchFamily="34" charset="0"/>
              <a:buNone/>
            </a:pPr>
            <a:r>
              <a:rPr kumimoji="1"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绅</a:t>
            </a:r>
            <a:endParaRPr kumimoji="1"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2285984" y="1500180"/>
            <a:ext cx="857250" cy="3770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bào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4643438" y="1500180"/>
            <a:ext cx="500066" cy="3770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qǔ</a:t>
            </a:r>
            <a:endParaRPr lang="en-US" altLang="zh-CN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3643306" y="1500180"/>
            <a:ext cx="714380" cy="3770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wú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467544" y="1347614"/>
            <a:ext cx="1122363" cy="438582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475656" y="1419622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sz="2000" b="1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88382" y="1418938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文本框 14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654050" y="422275"/>
            <a:ext cx="4033838" cy="561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b="1" dirty="0">
                <a:solidFill>
                  <a:srgbClr val="875000"/>
                </a:solidFill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63504" name="图片 3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13325" y="603250"/>
            <a:ext cx="35083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505" name="图片 3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2542292">
            <a:off x="4408488" y="549275"/>
            <a:ext cx="33496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506" name="图片 39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9550" y="488950"/>
            <a:ext cx="366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Box 11"/>
          <p:cNvSpPr txBox="1">
            <a:spLocks noChangeArrowheads="1"/>
          </p:cNvSpPr>
          <p:nvPr/>
        </p:nvSpPr>
        <p:spPr bwMode="auto">
          <a:xfrm>
            <a:off x="6155036" y="1851670"/>
            <a:ext cx="360040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巫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6143636" y="1500180"/>
            <a:ext cx="642942" cy="3770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wū</a:t>
            </a:r>
            <a:endParaRPr lang="en-US" altLang="zh-CN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1571604" y="1857370"/>
            <a:ext cx="107157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西门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5000628" y="1785932"/>
            <a:ext cx="571504" cy="5857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ts val="4500"/>
              </a:lnSpc>
              <a:spcBef>
                <a:spcPct val="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媳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3286116" y="1857370"/>
            <a:ext cx="545342" cy="5184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lnSpc>
                <a:spcPts val="3800"/>
              </a:lnSpc>
              <a:spcBef>
                <a:spcPct val="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荒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7572396" y="1500180"/>
            <a:ext cx="904184" cy="3770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shēn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3517" name="Text Box 33"/>
          <p:cNvSpPr txBox="1">
            <a:spLocks noChangeArrowheads="1"/>
          </p:cNvSpPr>
          <p:nvPr/>
        </p:nvSpPr>
        <p:spPr bwMode="auto">
          <a:xfrm>
            <a:off x="7215206" y="1714494"/>
            <a:ext cx="504205" cy="6338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lnSpc>
                <a:spcPts val="5000"/>
              </a:lnSpc>
              <a:spcBef>
                <a:spcPct val="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官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518" name="Text Box 34"/>
          <p:cNvSpPr txBox="1">
            <a:spLocks noChangeArrowheads="1"/>
          </p:cNvSpPr>
          <p:nvPr/>
        </p:nvSpPr>
        <p:spPr bwMode="auto">
          <a:xfrm>
            <a:off x="1714480" y="3214692"/>
            <a:ext cx="452437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灾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519" name="Text Box 35"/>
          <p:cNvSpPr txBox="1">
            <a:spLocks noChangeArrowheads="1"/>
          </p:cNvSpPr>
          <p:nvPr/>
        </p:nvSpPr>
        <p:spPr bwMode="auto">
          <a:xfrm>
            <a:off x="1357290" y="3214692"/>
            <a:ext cx="545342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旱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520" name="Text Box 36"/>
          <p:cNvSpPr txBox="1">
            <a:spLocks noChangeArrowheads="1"/>
          </p:cNvSpPr>
          <p:nvPr/>
        </p:nvSpPr>
        <p:spPr bwMode="auto">
          <a:xfrm>
            <a:off x="1357290" y="2857502"/>
            <a:ext cx="65755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hàn</a:t>
            </a:r>
            <a:endParaRPr lang="en-US" altLang="zh-CN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3521" name="Text Box 37"/>
          <p:cNvSpPr txBox="1">
            <a:spLocks noChangeArrowheads="1"/>
          </p:cNvSpPr>
          <p:nvPr/>
        </p:nvSpPr>
        <p:spPr bwMode="auto">
          <a:xfrm>
            <a:off x="2428860" y="2841368"/>
            <a:ext cx="936104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tú</a:t>
            </a:r>
            <a:endParaRPr lang="en-US" altLang="zh-CN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3522" name="Text Box 38"/>
          <p:cNvSpPr txBox="1">
            <a:spLocks noChangeArrowheads="1"/>
          </p:cNvSpPr>
          <p:nvPr/>
        </p:nvSpPr>
        <p:spPr bwMode="auto">
          <a:xfrm>
            <a:off x="2428860" y="3198558"/>
            <a:ext cx="481341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徒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523" name="Text Box 39"/>
          <p:cNvSpPr txBox="1">
            <a:spLocks noChangeArrowheads="1"/>
          </p:cNvSpPr>
          <p:nvPr/>
        </p:nvSpPr>
        <p:spPr bwMode="auto">
          <a:xfrm>
            <a:off x="2786050" y="3198558"/>
            <a:ext cx="50405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/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525" name="Text Box 41"/>
          <p:cNvSpPr txBox="1">
            <a:spLocks noChangeArrowheads="1"/>
          </p:cNvSpPr>
          <p:nvPr/>
        </p:nvSpPr>
        <p:spPr bwMode="auto">
          <a:xfrm>
            <a:off x="3593324" y="3160514"/>
            <a:ext cx="482600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磕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527" name="Text Box 44"/>
          <p:cNvSpPr txBox="1">
            <a:spLocks noChangeArrowheads="1"/>
          </p:cNvSpPr>
          <p:nvPr/>
        </p:nvSpPr>
        <p:spPr bwMode="auto">
          <a:xfrm>
            <a:off x="4000496" y="3071816"/>
            <a:ext cx="576064" cy="6338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lnSpc>
                <a:spcPts val="5000"/>
              </a:lnSpc>
              <a:spcBef>
                <a:spcPct val="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头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528" name="Text Box 45"/>
          <p:cNvSpPr txBox="1">
            <a:spLocks noChangeArrowheads="1"/>
          </p:cNvSpPr>
          <p:nvPr/>
        </p:nvSpPr>
        <p:spPr bwMode="auto">
          <a:xfrm>
            <a:off x="3643306" y="2857502"/>
            <a:ext cx="44755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kē</a:t>
            </a:r>
            <a:endParaRPr lang="en-US" altLang="zh-CN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3529" name="Text Box 46"/>
          <p:cNvSpPr txBox="1">
            <a:spLocks noChangeArrowheads="1"/>
          </p:cNvSpPr>
          <p:nvPr/>
        </p:nvSpPr>
        <p:spPr bwMode="auto">
          <a:xfrm>
            <a:off x="4714876" y="2857502"/>
            <a:ext cx="1057890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tǎng</a:t>
            </a:r>
            <a:endParaRPr lang="en-US" altLang="zh-CN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3530" name="Text Box 47"/>
          <p:cNvSpPr txBox="1">
            <a:spLocks noChangeArrowheads="1"/>
          </p:cNvSpPr>
          <p:nvPr/>
        </p:nvSpPr>
        <p:spPr bwMode="auto">
          <a:xfrm>
            <a:off x="4786314" y="3143254"/>
            <a:ext cx="431800" cy="5857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lnSpc>
                <a:spcPts val="4500"/>
              </a:lnSpc>
              <a:spcBef>
                <a:spcPct val="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淌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531" name="Text Box 49"/>
          <p:cNvSpPr txBox="1">
            <a:spLocks noChangeArrowheads="1"/>
          </p:cNvSpPr>
          <p:nvPr/>
        </p:nvSpPr>
        <p:spPr bwMode="auto">
          <a:xfrm>
            <a:off x="5214942" y="3143254"/>
            <a:ext cx="431800" cy="5857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defTabSz="914400">
              <a:lnSpc>
                <a:spcPts val="4500"/>
              </a:lnSpc>
              <a:spcBef>
                <a:spcPct val="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血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534" name="Text Box 53"/>
          <p:cNvSpPr txBox="1">
            <a:spLocks noChangeArrowheads="1"/>
          </p:cNvSpPr>
          <p:nvPr/>
        </p:nvSpPr>
        <p:spPr bwMode="auto">
          <a:xfrm rot="10800000" flipV="1">
            <a:off x="6525906" y="3162458"/>
            <a:ext cx="504056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凿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536" name="Text Box 56"/>
          <p:cNvSpPr txBox="1">
            <a:spLocks noChangeArrowheads="1"/>
          </p:cNvSpPr>
          <p:nvPr/>
        </p:nvSpPr>
        <p:spPr bwMode="auto">
          <a:xfrm>
            <a:off x="6429388" y="2841368"/>
            <a:ext cx="64152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záo</a:t>
            </a:r>
            <a:endParaRPr lang="en-US" altLang="zh-CN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500826" y="1857370"/>
            <a:ext cx="785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婆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 Box 53"/>
          <p:cNvSpPr txBox="1">
            <a:spLocks noChangeArrowheads="1"/>
          </p:cNvSpPr>
          <p:nvPr/>
        </p:nvSpPr>
        <p:spPr bwMode="auto">
          <a:xfrm rot="10800000" flipV="1">
            <a:off x="6143636" y="3095861"/>
            <a:ext cx="504056" cy="5857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defTabSz="914400">
              <a:lnSpc>
                <a:spcPts val="4500"/>
              </a:lnSpc>
              <a:spcBef>
                <a:spcPct val="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开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072066" y="1500180"/>
            <a:ext cx="42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xí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358082" y="3143254"/>
            <a:ext cx="642942" cy="58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灌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786710" y="3143254"/>
            <a:ext cx="785818" cy="58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5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溉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715272" y="2857502"/>
            <a:ext cx="785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gài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357818" y="1857370"/>
            <a:ext cx="5453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妇</a:t>
            </a:r>
            <a:endParaRPr lang="zh-CN" altLang="en-US" dirty="0"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3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3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3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3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3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000"/>
                                        <p:tgtEl>
                                          <p:spTgt spid="63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63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63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63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63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63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63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000"/>
                                        <p:tgtEl>
                                          <p:spTgt spid="63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63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63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9" grpId="1"/>
      <p:bldP spid="11" grpId="1"/>
      <p:bldP spid="19" grpId="1"/>
      <p:bldP spid="20" grpId="0"/>
      <p:bldP spid="20" grpId="1"/>
      <p:bldP spid="23" grpId="0"/>
      <p:bldP spid="23" grpId="1"/>
      <p:bldP spid="25" grpId="0"/>
      <p:bldP spid="25" grpId="1"/>
      <p:bldP spid="42" grpId="1"/>
      <p:bldP spid="44" grpId="0"/>
      <p:bldP spid="44" grpId="1"/>
      <p:bldP spid="47" grpId="0"/>
      <p:bldP spid="48" grpId="1"/>
      <p:bldP spid="53" grpId="0"/>
      <p:bldP spid="37" grpId="0"/>
      <p:bldP spid="37" grpId="1"/>
      <p:bldP spid="63517" grpId="0"/>
      <p:bldP spid="63518" grpId="0"/>
      <p:bldP spid="63519" grpId="1"/>
      <p:bldP spid="63520" grpId="0"/>
      <p:bldP spid="63520" grpId="1"/>
      <p:bldP spid="63521" grpId="0"/>
      <p:bldP spid="63521" grpId="1"/>
      <p:bldP spid="63522" grpId="1"/>
      <p:bldP spid="63523" grpId="0"/>
      <p:bldP spid="63525" grpId="1"/>
      <p:bldP spid="63527" grpId="0"/>
      <p:bldP spid="63528" grpId="0"/>
      <p:bldP spid="63528" grpId="1"/>
      <p:bldP spid="63529" grpId="0"/>
      <p:bldP spid="63529" grpId="1"/>
      <p:bldP spid="63530" grpId="1"/>
      <p:bldP spid="63531" grpId="0"/>
      <p:bldP spid="63534" grpId="1"/>
      <p:bldP spid="63536" grpId="0"/>
      <p:bldP spid="63536" grpId="1"/>
      <p:bldP spid="46" grpId="0"/>
      <p:bldP spid="49" grpId="0"/>
      <p:bldP spid="41" grpId="0"/>
      <p:bldP spid="41" grpId="1"/>
      <p:bldP spid="43" grpId="0"/>
      <p:bldP spid="45" grpId="0"/>
      <p:bldP spid="54" grpId="0"/>
      <p:bldP spid="54" grpId="1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文本框 64"/>
          <p:cNvSpPr txBox="1">
            <a:spLocks noChangeArrowheads="1"/>
          </p:cNvSpPr>
          <p:nvPr/>
        </p:nvSpPr>
        <p:spPr bwMode="auto">
          <a:xfrm>
            <a:off x="2259194" y="1632227"/>
            <a:ext cx="832121" cy="9002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魏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64"/>
          <p:cNvSpPr txBox="1">
            <a:spLocks noChangeArrowheads="1"/>
          </p:cNvSpPr>
          <p:nvPr/>
        </p:nvSpPr>
        <p:spPr bwMode="auto">
          <a:xfrm>
            <a:off x="3232918" y="1643056"/>
            <a:ext cx="787141" cy="9002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派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>
            <a:spLocks noChangeArrowheads="1"/>
          </p:cNvSpPr>
          <p:nvPr/>
        </p:nvSpPr>
        <p:spPr bwMode="auto">
          <a:xfrm>
            <a:off x="4278392" y="1620941"/>
            <a:ext cx="787141" cy="9002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娶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0" name="文本框 64"/>
          <p:cNvSpPr txBox="1">
            <a:spLocks noChangeArrowheads="1"/>
          </p:cNvSpPr>
          <p:nvPr/>
        </p:nvSpPr>
        <p:spPr bwMode="auto">
          <a:xfrm>
            <a:off x="5286230" y="1614591"/>
            <a:ext cx="779203" cy="9002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媳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2" name="文本框 64"/>
          <p:cNvSpPr txBox="1">
            <a:spLocks noChangeArrowheads="1"/>
          </p:cNvSpPr>
          <p:nvPr/>
        </p:nvSpPr>
        <p:spPr bwMode="auto">
          <a:xfrm>
            <a:off x="6295656" y="1614591"/>
            <a:ext cx="694537" cy="9002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妇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6" name="文本框 64"/>
          <p:cNvSpPr txBox="1">
            <a:spLocks noChangeArrowheads="1"/>
          </p:cNvSpPr>
          <p:nvPr/>
        </p:nvSpPr>
        <p:spPr bwMode="auto">
          <a:xfrm flipH="1">
            <a:off x="7287834" y="1643305"/>
            <a:ext cx="840058" cy="9002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淹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8" name="文本框 64"/>
          <p:cNvSpPr txBox="1">
            <a:spLocks noChangeArrowheads="1"/>
          </p:cNvSpPr>
          <p:nvPr/>
        </p:nvSpPr>
        <p:spPr bwMode="auto">
          <a:xfrm>
            <a:off x="3304356" y="3143254"/>
            <a:ext cx="660078" cy="9002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浮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12" name="文本框 64"/>
          <p:cNvSpPr txBox="1">
            <a:spLocks noChangeArrowheads="1"/>
          </p:cNvSpPr>
          <p:nvPr/>
        </p:nvSpPr>
        <p:spPr bwMode="auto">
          <a:xfrm>
            <a:off x="5286380" y="3144843"/>
            <a:ext cx="711734" cy="90024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徒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9" name="组合 7"/>
          <p:cNvGrpSpPr/>
          <p:nvPr/>
        </p:nvGrpSpPr>
        <p:grpSpPr bwMode="auto">
          <a:xfrm>
            <a:off x="6224194" y="1632226"/>
            <a:ext cx="857256" cy="927337"/>
            <a:chOff x="2437" y="2032"/>
            <a:chExt cx="1244" cy="1264"/>
          </a:xfrm>
        </p:grpSpPr>
        <p:sp>
          <p:nvSpPr>
            <p:cNvPr id="66622" name="矩形 1"/>
            <p:cNvSpPr>
              <a:spLocks noChangeArrowheads="1"/>
            </p:cNvSpPr>
            <p:nvPr/>
          </p:nvSpPr>
          <p:spPr bwMode="auto">
            <a:xfrm>
              <a:off x="2437" y="2032"/>
              <a:ext cx="1245" cy="1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zh-CN" altLang="en-US" sz="6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623" name="直接连接符 4"/>
            <p:cNvCxnSpPr>
              <a:cxnSpLocks noChangeShapeType="1"/>
            </p:cNvCxnSpPr>
            <p:nvPr/>
          </p:nvCxnSpPr>
          <p:spPr bwMode="auto">
            <a:xfrm>
              <a:off x="2437" y="2645"/>
              <a:ext cx="12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  <p:cxnSp>
          <p:nvCxnSpPr>
            <p:cNvPr id="66624" name="直接连接符 6"/>
            <p:cNvCxnSpPr>
              <a:cxnSpLocks noChangeShapeType="1"/>
            </p:cNvCxnSpPr>
            <p:nvPr/>
          </p:nvCxnSpPr>
          <p:spPr bwMode="auto">
            <a:xfrm>
              <a:off x="3060" y="2052"/>
              <a:ext cx="0" cy="1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</p:grpSp>
      <p:grpSp>
        <p:nvGrpSpPr>
          <p:cNvPr id="71" name="组合 7"/>
          <p:cNvGrpSpPr/>
          <p:nvPr/>
        </p:nvGrpSpPr>
        <p:grpSpPr bwMode="auto">
          <a:xfrm>
            <a:off x="2214546" y="3143254"/>
            <a:ext cx="857256" cy="928694"/>
            <a:chOff x="2437" y="2032"/>
            <a:chExt cx="1244" cy="1264"/>
          </a:xfrm>
        </p:grpSpPr>
        <p:sp>
          <p:nvSpPr>
            <p:cNvPr id="66619" name="矩形 1"/>
            <p:cNvSpPr>
              <a:spLocks noChangeArrowheads="1"/>
            </p:cNvSpPr>
            <p:nvPr/>
          </p:nvSpPr>
          <p:spPr bwMode="auto">
            <a:xfrm>
              <a:off x="2437" y="2032"/>
              <a:ext cx="1245" cy="1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zh-CN" altLang="en-US" sz="5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620" name="直接连接符 4"/>
            <p:cNvCxnSpPr>
              <a:cxnSpLocks noChangeShapeType="1"/>
            </p:cNvCxnSpPr>
            <p:nvPr/>
          </p:nvCxnSpPr>
          <p:spPr bwMode="auto">
            <a:xfrm>
              <a:off x="2437" y="2645"/>
              <a:ext cx="12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  <p:cxnSp>
          <p:nvCxnSpPr>
            <p:cNvPr id="66621" name="直接连接符 6"/>
            <p:cNvCxnSpPr>
              <a:cxnSpLocks noChangeShapeType="1"/>
            </p:cNvCxnSpPr>
            <p:nvPr/>
          </p:nvCxnSpPr>
          <p:spPr bwMode="auto">
            <a:xfrm>
              <a:off x="3060" y="2052"/>
              <a:ext cx="0" cy="1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</p:grpSp>
      <p:grpSp>
        <p:nvGrpSpPr>
          <p:cNvPr id="75" name="组合 7"/>
          <p:cNvGrpSpPr/>
          <p:nvPr/>
        </p:nvGrpSpPr>
        <p:grpSpPr bwMode="auto">
          <a:xfrm>
            <a:off x="7215206" y="1643056"/>
            <a:ext cx="857256" cy="928694"/>
            <a:chOff x="2437" y="2032"/>
            <a:chExt cx="1244" cy="1264"/>
          </a:xfrm>
        </p:grpSpPr>
        <p:sp>
          <p:nvSpPr>
            <p:cNvPr id="66616" name="矩形 1"/>
            <p:cNvSpPr>
              <a:spLocks noChangeArrowheads="1"/>
            </p:cNvSpPr>
            <p:nvPr/>
          </p:nvSpPr>
          <p:spPr bwMode="auto">
            <a:xfrm>
              <a:off x="2437" y="2032"/>
              <a:ext cx="1245" cy="1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zh-CN" altLang="en-US" sz="6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617" name="直接连接符 4"/>
            <p:cNvCxnSpPr>
              <a:cxnSpLocks noChangeShapeType="1"/>
            </p:cNvCxnSpPr>
            <p:nvPr/>
          </p:nvCxnSpPr>
          <p:spPr bwMode="auto">
            <a:xfrm>
              <a:off x="2437" y="2645"/>
              <a:ext cx="12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  <p:cxnSp>
          <p:nvCxnSpPr>
            <p:cNvPr id="66618" name="直接连接符 6"/>
            <p:cNvCxnSpPr>
              <a:cxnSpLocks noChangeShapeType="1"/>
            </p:cNvCxnSpPr>
            <p:nvPr/>
          </p:nvCxnSpPr>
          <p:spPr bwMode="auto">
            <a:xfrm>
              <a:off x="3060" y="2052"/>
              <a:ext cx="0" cy="1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</p:grpSp>
      <p:grpSp>
        <p:nvGrpSpPr>
          <p:cNvPr id="79" name="组合 7"/>
          <p:cNvGrpSpPr/>
          <p:nvPr/>
        </p:nvGrpSpPr>
        <p:grpSpPr bwMode="auto">
          <a:xfrm>
            <a:off x="3214678" y="3143254"/>
            <a:ext cx="858579" cy="928694"/>
            <a:chOff x="2437" y="2032"/>
            <a:chExt cx="1244" cy="1264"/>
          </a:xfrm>
        </p:grpSpPr>
        <p:sp>
          <p:nvSpPr>
            <p:cNvPr id="66613" name="矩形 1"/>
            <p:cNvSpPr>
              <a:spLocks noChangeArrowheads="1"/>
            </p:cNvSpPr>
            <p:nvPr/>
          </p:nvSpPr>
          <p:spPr bwMode="auto">
            <a:xfrm>
              <a:off x="2437" y="2032"/>
              <a:ext cx="1245" cy="1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zh-CN" altLang="en-US" sz="5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614" name="直接连接符 4"/>
            <p:cNvCxnSpPr>
              <a:cxnSpLocks noChangeShapeType="1"/>
            </p:cNvCxnSpPr>
            <p:nvPr/>
          </p:nvCxnSpPr>
          <p:spPr bwMode="auto">
            <a:xfrm>
              <a:off x="2437" y="2645"/>
              <a:ext cx="12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  <p:cxnSp>
          <p:nvCxnSpPr>
            <p:cNvPr id="66615" name="直接连接符 6"/>
            <p:cNvCxnSpPr>
              <a:cxnSpLocks noChangeShapeType="1"/>
            </p:cNvCxnSpPr>
            <p:nvPr/>
          </p:nvCxnSpPr>
          <p:spPr bwMode="auto">
            <a:xfrm>
              <a:off x="3060" y="2052"/>
              <a:ext cx="0" cy="1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</p:grpSp>
      <p:grpSp>
        <p:nvGrpSpPr>
          <p:cNvPr id="83" name="组合 7"/>
          <p:cNvGrpSpPr/>
          <p:nvPr/>
        </p:nvGrpSpPr>
        <p:grpSpPr bwMode="auto">
          <a:xfrm>
            <a:off x="4205690" y="3143254"/>
            <a:ext cx="857256" cy="928694"/>
            <a:chOff x="2437" y="2032"/>
            <a:chExt cx="1244" cy="1264"/>
          </a:xfrm>
        </p:grpSpPr>
        <p:sp>
          <p:nvSpPr>
            <p:cNvPr id="66610" name="矩形 1"/>
            <p:cNvSpPr>
              <a:spLocks noChangeArrowheads="1"/>
            </p:cNvSpPr>
            <p:nvPr/>
          </p:nvSpPr>
          <p:spPr bwMode="auto">
            <a:xfrm>
              <a:off x="2437" y="2032"/>
              <a:ext cx="1245" cy="1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zh-CN" altLang="en-US" sz="6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611" name="直接连接符 4"/>
            <p:cNvCxnSpPr>
              <a:cxnSpLocks noChangeShapeType="1"/>
            </p:cNvCxnSpPr>
            <p:nvPr/>
          </p:nvCxnSpPr>
          <p:spPr bwMode="auto">
            <a:xfrm>
              <a:off x="2437" y="2645"/>
              <a:ext cx="12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  <p:cxnSp>
          <p:nvCxnSpPr>
            <p:cNvPr id="66612" name="直接连接符 6"/>
            <p:cNvCxnSpPr>
              <a:cxnSpLocks noChangeShapeType="1"/>
            </p:cNvCxnSpPr>
            <p:nvPr/>
          </p:nvCxnSpPr>
          <p:spPr bwMode="auto">
            <a:xfrm>
              <a:off x="3060" y="2052"/>
              <a:ext cx="0" cy="1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</p:grpSp>
      <p:grpSp>
        <p:nvGrpSpPr>
          <p:cNvPr id="87" name="组合 7"/>
          <p:cNvGrpSpPr/>
          <p:nvPr/>
        </p:nvGrpSpPr>
        <p:grpSpPr bwMode="auto">
          <a:xfrm>
            <a:off x="5214942" y="3143254"/>
            <a:ext cx="857256" cy="928694"/>
            <a:chOff x="2437" y="2032"/>
            <a:chExt cx="1244" cy="1264"/>
          </a:xfrm>
        </p:grpSpPr>
        <p:sp>
          <p:nvSpPr>
            <p:cNvPr id="66607" name="矩形 1"/>
            <p:cNvSpPr>
              <a:spLocks noChangeArrowheads="1"/>
            </p:cNvSpPr>
            <p:nvPr/>
          </p:nvSpPr>
          <p:spPr bwMode="auto">
            <a:xfrm>
              <a:off x="2437" y="2032"/>
              <a:ext cx="1245" cy="1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zh-CN" altLang="en-US" sz="6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608" name="直接连接符 4"/>
            <p:cNvCxnSpPr>
              <a:cxnSpLocks noChangeShapeType="1"/>
            </p:cNvCxnSpPr>
            <p:nvPr/>
          </p:nvCxnSpPr>
          <p:spPr bwMode="auto">
            <a:xfrm>
              <a:off x="2437" y="2645"/>
              <a:ext cx="12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  <p:cxnSp>
          <p:nvCxnSpPr>
            <p:cNvPr id="66609" name="直接连接符 6"/>
            <p:cNvCxnSpPr>
              <a:cxnSpLocks noChangeShapeType="1"/>
            </p:cNvCxnSpPr>
            <p:nvPr/>
          </p:nvCxnSpPr>
          <p:spPr bwMode="auto">
            <a:xfrm>
              <a:off x="3060" y="2052"/>
              <a:ext cx="0" cy="1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</p:grpSp>
      <p:grpSp>
        <p:nvGrpSpPr>
          <p:cNvPr id="91" name="组合 7"/>
          <p:cNvGrpSpPr/>
          <p:nvPr/>
        </p:nvGrpSpPr>
        <p:grpSpPr bwMode="auto">
          <a:xfrm>
            <a:off x="5205376" y="1630630"/>
            <a:ext cx="857256" cy="927337"/>
            <a:chOff x="2437" y="2032"/>
            <a:chExt cx="1244" cy="1264"/>
          </a:xfrm>
        </p:grpSpPr>
        <p:sp>
          <p:nvSpPr>
            <p:cNvPr id="66604" name="矩形 1"/>
            <p:cNvSpPr>
              <a:spLocks noChangeArrowheads="1"/>
            </p:cNvSpPr>
            <p:nvPr/>
          </p:nvSpPr>
          <p:spPr bwMode="auto">
            <a:xfrm>
              <a:off x="2437" y="2032"/>
              <a:ext cx="1245" cy="1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zh-CN" altLang="en-US" sz="6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605" name="直接连接符 4"/>
            <p:cNvCxnSpPr>
              <a:cxnSpLocks noChangeShapeType="1"/>
            </p:cNvCxnSpPr>
            <p:nvPr/>
          </p:nvCxnSpPr>
          <p:spPr bwMode="auto">
            <a:xfrm>
              <a:off x="2437" y="2645"/>
              <a:ext cx="12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  <p:cxnSp>
          <p:nvCxnSpPr>
            <p:cNvPr id="66606" name="直接连接符 6"/>
            <p:cNvCxnSpPr>
              <a:cxnSpLocks noChangeShapeType="1"/>
            </p:cNvCxnSpPr>
            <p:nvPr/>
          </p:nvCxnSpPr>
          <p:spPr bwMode="auto">
            <a:xfrm>
              <a:off x="3060" y="2052"/>
              <a:ext cx="0" cy="1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</p:grpSp>
      <p:grpSp>
        <p:nvGrpSpPr>
          <p:cNvPr id="95" name="组合 7"/>
          <p:cNvGrpSpPr/>
          <p:nvPr/>
        </p:nvGrpSpPr>
        <p:grpSpPr bwMode="auto">
          <a:xfrm>
            <a:off x="4205690" y="1632226"/>
            <a:ext cx="858579" cy="928694"/>
            <a:chOff x="2437" y="2032"/>
            <a:chExt cx="1244" cy="1264"/>
          </a:xfrm>
        </p:grpSpPr>
        <p:sp>
          <p:nvSpPr>
            <p:cNvPr id="66601" name="矩形 1"/>
            <p:cNvSpPr>
              <a:spLocks noChangeArrowheads="1"/>
            </p:cNvSpPr>
            <p:nvPr/>
          </p:nvSpPr>
          <p:spPr bwMode="auto">
            <a:xfrm>
              <a:off x="2437" y="2032"/>
              <a:ext cx="1245" cy="1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zh-CN" altLang="en-US" sz="6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602" name="直接连接符 4"/>
            <p:cNvCxnSpPr>
              <a:cxnSpLocks noChangeShapeType="1"/>
            </p:cNvCxnSpPr>
            <p:nvPr/>
          </p:nvCxnSpPr>
          <p:spPr bwMode="auto">
            <a:xfrm>
              <a:off x="2437" y="2645"/>
              <a:ext cx="12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  <p:cxnSp>
          <p:nvCxnSpPr>
            <p:cNvPr id="66603" name="直接连接符 6"/>
            <p:cNvCxnSpPr>
              <a:cxnSpLocks noChangeShapeType="1"/>
            </p:cNvCxnSpPr>
            <p:nvPr/>
          </p:nvCxnSpPr>
          <p:spPr bwMode="auto">
            <a:xfrm>
              <a:off x="3060" y="2052"/>
              <a:ext cx="0" cy="1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</p:grpSp>
      <p:grpSp>
        <p:nvGrpSpPr>
          <p:cNvPr id="99" name="组合 7"/>
          <p:cNvGrpSpPr/>
          <p:nvPr/>
        </p:nvGrpSpPr>
        <p:grpSpPr bwMode="auto">
          <a:xfrm>
            <a:off x="3214728" y="1643512"/>
            <a:ext cx="857256" cy="928694"/>
            <a:chOff x="2437" y="2032"/>
            <a:chExt cx="1244" cy="1264"/>
          </a:xfrm>
        </p:grpSpPr>
        <p:sp>
          <p:nvSpPr>
            <p:cNvPr id="66598" name="矩形 1"/>
            <p:cNvSpPr>
              <a:spLocks noChangeArrowheads="1"/>
            </p:cNvSpPr>
            <p:nvPr/>
          </p:nvSpPr>
          <p:spPr bwMode="auto">
            <a:xfrm>
              <a:off x="2437" y="2032"/>
              <a:ext cx="1245" cy="1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zh-CN" altLang="en-US" sz="6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599" name="直接连接符 4"/>
            <p:cNvCxnSpPr>
              <a:cxnSpLocks noChangeShapeType="1"/>
            </p:cNvCxnSpPr>
            <p:nvPr/>
          </p:nvCxnSpPr>
          <p:spPr bwMode="auto">
            <a:xfrm>
              <a:off x="2437" y="2645"/>
              <a:ext cx="12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  <p:cxnSp>
          <p:nvCxnSpPr>
            <p:cNvPr id="66600" name="直接连接符 6"/>
            <p:cNvCxnSpPr>
              <a:cxnSpLocks noChangeShapeType="1"/>
            </p:cNvCxnSpPr>
            <p:nvPr/>
          </p:nvCxnSpPr>
          <p:spPr bwMode="auto">
            <a:xfrm>
              <a:off x="3060" y="2052"/>
              <a:ext cx="0" cy="1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</p:grpSp>
      <p:grpSp>
        <p:nvGrpSpPr>
          <p:cNvPr id="103" name="组合 7"/>
          <p:cNvGrpSpPr/>
          <p:nvPr/>
        </p:nvGrpSpPr>
        <p:grpSpPr bwMode="auto">
          <a:xfrm>
            <a:off x="2187186" y="1632226"/>
            <a:ext cx="917898" cy="929429"/>
            <a:chOff x="2437" y="2032"/>
            <a:chExt cx="1332" cy="1265"/>
          </a:xfrm>
        </p:grpSpPr>
        <p:sp>
          <p:nvSpPr>
            <p:cNvPr id="66595" name="矩形 1"/>
            <p:cNvSpPr>
              <a:spLocks noChangeArrowheads="1"/>
            </p:cNvSpPr>
            <p:nvPr/>
          </p:nvSpPr>
          <p:spPr bwMode="auto">
            <a:xfrm>
              <a:off x="2437" y="2032"/>
              <a:ext cx="1245" cy="1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zh-CN" altLang="en-US" sz="6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596" name="直接连接符 4"/>
            <p:cNvCxnSpPr>
              <a:cxnSpLocks noChangeShapeType="1"/>
            </p:cNvCxnSpPr>
            <p:nvPr/>
          </p:nvCxnSpPr>
          <p:spPr bwMode="auto">
            <a:xfrm>
              <a:off x="2524" y="2702"/>
              <a:ext cx="12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  <p:cxnSp>
          <p:nvCxnSpPr>
            <p:cNvPr id="66597" name="直接连接符 6"/>
            <p:cNvCxnSpPr>
              <a:cxnSpLocks noChangeShapeType="1"/>
            </p:cNvCxnSpPr>
            <p:nvPr/>
          </p:nvCxnSpPr>
          <p:spPr bwMode="auto">
            <a:xfrm>
              <a:off x="3060" y="2052"/>
              <a:ext cx="0" cy="1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</p:grpSp>
      <p:grpSp>
        <p:nvGrpSpPr>
          <p:cNvPr id="107" name="组合 7"/>
          <p:cNvGrpSpPr/>
          <p:nvPr/>
        </p:nvGrpSpPr>
        <p:grpSpPr bwMode="auto">
          <a:xfrm>
            <a:off x="1177934" y="1632226"/>
            <a:ext cx="858579" cy="928694"/>
            <a:chOff x="2437" y="2032"/>
            <a:chExt cx="1244" cy="1264"/>
          </a:xfrm>
        </p:grpSpPr>
        <p:sp>
          <p:nvSpPr>
            <p:cNvPr id="66592" name="矩形 1"/>
            <p:cNvSpPr>
              <a:spLocks noChangeArrowheads="1"/>
            </p:cNvSpPr>
            <p:nvPr/>
          </p:nvSpPr>
          <p:spPr bwMode="auto">
            <a:xfrm>
              <a:off x="2437" y="2032"/>
              <a:ext cx="1245" cy="1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zh-CN" altLang="en-US" sz="6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593" name="直接连接符 4"/>
            <p:cNvCxnSpPr>
              <a:cxnSpLocks noChangeShapeType="1"/>
            </p:cNvCxnSpPr>
            <p:nvPr/>
          </p:nvCxnSpPr>
          <p:spPr bwMode="auto">
            <a:xfrm>
              <a:off x="2437" y="2645"/>
              <a:ext cx="12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  <p:cxnSp>
          <p:nvCxnSpPr>
            <p:cNvPr id="66594" name="直接连接符 6"/>
            <p:cNvCxnSpPr>
              <a:cxnSpLocks noChangeShapeType="1"/>
            </p:cNvCxnSpPr>
            <p:nvPr/>
          </p:nvCxnSpPr>
          <p:spPr bwMode="auto">
            <a:xfrm>
              <a:off x="3060" y="2052"/>
              <a:ext cx="0" cy="1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68313" y="523875"/>
            <a:ext cx="1120775" cy="438150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6585" name="图片 6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2542292">
            <a:off x="1677988" y="555625"/>
            <a:ext cx="33496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矩形 68"/>
          <p:cNvSpPr/>
          <p:nvPr/>
        </p:nvSpPr>
        <p:spPr>
          <a:xfrm>
            <a:off x="1504535" y="591566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sz="1400"/>
          </a:p>
        </p:txBody>
      </p:sp>
      <p:sp>
        <p:nvSpPr>
          <p:cNvPr id="70" name="矩形 69"/>
          <p:cNvSpPr/>
          <p:nvPr/>
        </p:nvSpPr>
        <p:spPr>
          <a:xfrm>
            <a:off x="487913" y="6170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sz="1400"/>
          </a:p>
        </p:txBody>
      </p:sp>
      <p:sp>
        <p:nvSpPr>
          <p:cNvPr id="66637" name="Rectangle 77"/>
          <p:cNvSpPr>
            <a:spLocks noChangeArrowheads="1"/>
          </p:cNvSpPr>
          <p:nvPr/>
        </p:nvSpPr>
        <p:spPr bwMode="auto">
          <a:xfrm>
            <a:off x="1214414" y="3071816"/>
            <a:ext cx="797766" cy="9233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硬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7"/>
          <p:cNvGrpSpPr/>
          <p:nvPr/>
        </p:nvGrpSpPr>
        <p:grpSpPr bwMode="auto">
          <a:xfrm>
            <a:off x="1214414" y="3143254"/>
            <a:ext cx="857256" cy="928694"/>
            <a:chOff x="2437" y="2032"/>
            <a:chExt cx="1244" cy="1264"/>
          </a:xfrm>
        </p:grpSpPr>
        <p:sp>
          <p:nvSpPr>
            <p:cNvPr id="66640" name="矩形 1"/>
            <p:cNvSpPr>
              <a:spLocks noChangeArrowheads="1"/>
            </p:cNvSpPr>
            <p:nvPr/>
          </p:nvSpPr>
          <p:spPr bwMode="auto">
            <a:xfrm>
              <a:off x="2437" y="2032"/>
              <a:ext cx="1245" cy="1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zh-CN" altLang="en-US" sz="5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6641" name="直接连接符 4"/>
            <p:cNvCxnSpPr>
              <a:cxnSpLocks noChangeShapeType="1"/>
            </p:cNvCxnSpPr>
            <p:nvPr/>
          </p:nvCxnSpPr>
          <p:spPr bwMode="auto">
            <a:xfrm>
              <a:off x="2437" y="2645"/>
              <a:ext cx="12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  <p:cxnSp>
          <p:nvCxnSpPr>
            <p:cNvPr id="66642" name="直接连接符 6"/>
            <p:cNvCxnSpPr>
              <a:cxnSpLocks noChangeShapeType="1"/>
            </p:cNvCxnSpPr>
            <p:nvPr/>
          </p:nvCxnSpPr>
          <p:spPr bwMode="auto">
            <a:xfrm>
              <a:off x="3060" y="2052"/>
              <a:ext cx="0" cy="1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</p:grpSp>
      <p:sp>
        <p:nvSpPr>
          <p:cNvPr id="66643" name="Text Box 83"/>
          <p:cNvSpPr txBox="1">
            <a:spLocks noChangeArrowheads="1"/>
          </p:cNvSpPr>
          <p:nvPr/>
        </p:nvSpPr>
        <p:spPr bwMode="auto">
          <a:xfrm>
            <a:off x="2214546" y="3143254"/>
            <a:ext cx="513295" cy="9233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逼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250563" y="1632052"/>
            <a:ext cx="7977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spcBef>
                <a:spcPct val="0"/>
              </a:spcBef>
            </a:pPr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豹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6" name="Text Box 66"/>
          <p:cNvSpPr txBox="1">
            <a:spLocks noChangeArrowheads="1"/>
          </p:cNvSpPr>
          <p:nvPr/>
        </p:nvSpPr>
        <p:spPr bwMode="auto">
          <a:xfrm>
            <a:off x="4276979" y="3142931"/>
            <a:ext cx="900560" cy="9233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defTabSz="914400"/>
            <a:r>
              <a:rPr lang="zh-CN" altLang="en-US" sz="5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旱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236671" y="3143254"/>
            <a:ext cx="4167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rgbClr val="FF0000"/>
                </a:solidFill>
                <a:ea typeface="楷体" panose="02010609060101010101" pitchFamily="49" charset="-122"/>
              </a:rPr>
              <a:t>饶</a:t>
            </a:r>
            <a:endParaRPr lang="zh-CN" altLang="en-US" sz="5400" b="1" dirty="0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grpSp>
        <p:nvGrpSpPr>
          <p:cNvPr id="85" name="组合 7"/>
          <p:cNvGrpSpPr/>
          <p:nvPr/>
        </p:nvGrpSpPr>
        <p:grpSpPr bwMode="auto">
          <a:xfrm>
            <a:off x="6236970" y="3143250"/>
            <a:ext cx="857250" cy="929005"/>
            <a:chOff x="2437" y="2032"/>
            <a:chExt cx="1244" cy="1264"/>
          </a:xfrm>
        </p:grpSpPr>
        <p:sp>
          <p:nvSpPr>
            <p:cNvPr id="86" name="矩形 1"/>
            <p:cNvSpPr>
              <a:spLocks noChangeArrowheads="1"/>
            </p:cNvSpPr>
            <p:nvPr/>
          </p:nvSpPr>
          <p:spPr bwMode="auto">
            <a:xfrm>
              <a:off x="2437" y="2032"/>
              <a:ext cx="1245" cy="124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zh-CN" altLang="en-US" sz="6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8" name="直接连接符 4"/>
            <p:cNvCxnSpPr>
              <a:cxnSpLocks noChangeShapeType="1"/>
            </p:cNvCxnSpPr>
            <p:nvPr/>
          </p:nvCxnSpPr>
          <p:spPr bwMode="auto">
            <a:xfrm>
              <a:off x="2437" y="2645"/>
              <a:ext cx="12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  <p:cxnSp>
          <p:nvCxnSpPr>
            <p:cNvPr id="89" name="直接连接符 6"/>
            <p:cNvCxnSpPr>
              <a:cxnSpLocks noChangeShapeType="1"/>
            </p:cNvCxnSpPr>
            <p:nvPr/>
          </p:nvCxnSpPr>
          <p:spPr bwMode="auto">
            <a:xfrm>
              <a:off x="3060" y="2052"/>
              <a:ext cx="0" cy="124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</a:ln>
          </p:spPr>
        </p:cxnSp>
      </p:grpSp>
      <p:sp>
        <p:nvSpPr>
          <p:cNvPr id="92" name="矩形 91"/>
          <p:cNvSpPr>
            <a:spLocks noChangeArrowheads="1"/>
          </p:cNvSpPr>
          <p:nvPr/>
        </p:nvSpPr>
        <p:spPr bwMode="auto">
          <a:xfrm>
            <a:off x="1357290" y="1214428"/>
            <a:ext cx="857250" cy="3770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bào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4" name="矩形 93"/>
          <p:cNvSpPr>
            <a:spLocks noChangeArrowheads="1"/>
          </p:cNvSpPr>
          <p:nvPr/>
        </p:nvSpPr>
        <p:spPr bwMode="auto">
          <a:xfrm>
            <a:off x="3357554" y="1214428"/>
            <a:ext cx="857250" cy="3770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pài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6" name="矩形 95"/>
          <p:cNvSpPr>
            <a:spLocks noChangeArrowheads="1"/>
          </p:cNvSpPr>
          <p:nvPr/>
        </p:nvSpPr>
        <p:spPr bwMode="auto">
          <a:xfrm>
            <a:off x="2285984" y="1214428"/>
            <a:ext cx="857250" cy="3770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wèi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7" name="矩形 96"/>
          <p:cNvSpPr>
            <a:spLocks noChangeArrowheads="1"/>
          </p:cNvSpPr>
          <p:nvPr/>
        </p:nvSpPr>
        <p:spPr bwMode="auto">
          <a:xfrm>
            <a:off x="4429124" y="1214428"/>
            <a:ext cx="500066" cy="3770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qǔ</a:t>
            </a:r>
            <a:endParaRPr lang="en-US" altLang="zh-CN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429256" y="1214428"/>
            <a:ext cx="428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xí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429388" y="1214428"/>
            <a:ext cx="500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fù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358082" y="1214428"/>
            <a:ext cx="785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yān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2" name="矩形 101"/>
          <p:cNvSpPr>
            <a:spLocks noChangeArrowheads="1"/>
          </p:cNvSpPr>
          <p:nvPr/>
        </p:nvSpPr>
        <p:spPr bwMode="auto">
          <a:xfrm>
            <a:off x="1285852" y="2714626"/>
            <a:ext cx="857250" cy="3770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yìng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4" name="矩形 103"/>
          <p:cNvSpPr>
            <a:spLocks noChangeArrowheads="1"/>
          </p:cNvSpPr>
          <p:nvPr/>
        </p:nvSpPr>
        <p:spPr bwMode="auto">
          <a:xfrm>
            <a:off x="2500298" y="2714626"/>
            <a:ext cx="500066" cy="3770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bī</a:t>
            </a:r>
            <a:endParaRPr lang="en-US" altLang="zh-CN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3428992" y="2714626"/>
            <a:ext cx="500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fú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6" name="矩形 105"/>
          <p:cNvSpPr>
            <a:spLocks noChangeArrowheads="1"/>
          </p:cNvSpPr>
          <p:nvPr/>
        </p:nvSpPr>
        <p:spPr bwMode="auto">
          <a:xfrm>
            <a:off x="4429124" y="2714626"/>
            <a:ext cx="857250" cy="37702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hàn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5357818" y="2714626"/>
            <a:ext cx="500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tú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0" name="矩形 109"/>
          <p:cNvSpPr>
            <a:spLocks noChangeArrowheads="1"/>
          </p:cNvSpPr>
          <p:nvPr/>
        </p:nvSpPr>
        <p:spPr bwMode="auto">
          <a:xfrm>
            <a:off x="6379547" y="2714626"/>
            <a:ext cx="857250" cy="3759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b="1" dirty="0" err="1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ráo</a:t>
            </a:r>
            <a:endParaRPr lang="zh-CN" altLang="en-US" sz="2000" b="1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6" grpId="0"/>
      <p:bldP spid="12298" grpId="0"/>
      <p:bldP spid="12300" grpId="0"/>
      <p:bldP spid="12302" grpId="0"/>
      <p:bldP spid="12306" grpId="0"/>
      <p:bldP spid="12308" grpId="0"/>
      <p:bldP spid="12312" grpId="0"/>
      <p:bldP spid="66637" grpId="0" animBg="1"/>
      <p:bldP spid="66643" grpId="0" animBg="1"/>
      <p:bldP spid="74" grpId="0"/>
      <p:bldP spid="76" grpId="0" animBg="1"/>
      <p:bldP spid="68" grpId="0"/>
      <p:bldP spid="92" grpId="0"/>
      <p:bldP spid="92" grpId="1"/>
      <p:bldP spid="94" grpId="0"/>
      <p:bldP spid="94" grpId="1"/>
      <p:bldP spid="96" grpId="0"/>
      <p:bldP spid="96" grpId="1"/>
      <p:bldP spid="97" grpId="0"/>
      <p:bldP spid="97" grpId="1"/>
      <p:bldP spid="98" grpId="0"/>
      <p:bldP spid="98" grpId="1"/>
      <p:bldP spid="100" grpId="0"/>
      <p:bldP spid="100" grpId="1"/>
      <p:bldP spid="101" grpId="0"/>
      <p:bldP spid="101" grpId="1"/>
      <p:bldP spid="102" grpId="0"/>
      <p:bldP spid="102" grpId="1"/>
      <p:bldP spid="104" grpId="0"/>
      <p:bldP spid="104" grpId="1"/>
      <p:bldP spid="105" grpId="0"/>
      <p:bldP spid="105" grpId="1"/>
      <p:bldP spid="106" grpId="0"/>
      <p:bldP spid="106" grpId="1"/>
      <p:bldP spid="108" grpId="0"/>
      <p:bldP spid="108" grpId="1"/>
      <p:bldP spid="110" grpId="0"/>
      <p:bldP spid="11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图片 82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429388" y="1885207"/>
            <a:ext cx="2135333" cy="2258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" name="文本框 64"/>
          <p:cNvSpPr txBox="1"/>
          <p:nvPr/>
        </p:nvSpPr>
        <p:spPr>
          <a:xfrm>
            <a:off x="6715140" y="2285998"/>
            <a:ext cx="1728787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结构</a:t>
            </a:r>
            <a:endParaRPr lang="zh-CN" altLang="en-US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84" name="直线连接符 75"/>
          <p:cNvCxnSpPr/>
          <p:nvPr/>
        </p:nvCxnSpPr>
        <p:spPr>
          <a:xfrm flipV="1">
            <a:off x="6858016" y="2643188"/>
            <a:ext cx="1353332" cy="741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612" name="图片 8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928808"/>
            <a:ext cx="1857388" cy="194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3" name="图片 85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14348" y="1928808"/>
            <a:ext cx="3470634" cy="233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文本框 64"/>
          <p:cNvSpPr txBox="1"/>
          <p:nvPr/>
        </p:nvSpPr>
        <p:spPr>
          <a:xfrm>
            <a:off x="1500166" y="2285998"/>
            <a:ext cx="1800225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结构</a:t>
            </a:r>
            <a:endParaRPr lang="zh-CN" altLang="en-US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8" name="文本框 64"/>
          <p:cNvSpPr txBox="1">
            <a:spLocks noChangeArrowheads="1"/>
          </p:cNvSpPr>
          <p:nvPr/>
        </p:nvSpPr>
        <p:spPr bwMode="auto">
          <a:xfrm>
            <a:off x="2285984" y="1285866"/>
            <a:ext cx="608013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派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9" name="文本框 64"/>
          <p:cNvSpPr txBox="1">
            <a:spLocks noChangeArrowheads="1"/>
          </p:cNvSpPr>
          <p:nvPr/>
        </p:nvSpPr>
        <p:spPr bwMode="auto">
          <a:xfrm>
            <a:off x="3786182" y="1285866"/>
            <a:ext cx="608012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妇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0" name="文本框 64"/>
          <p:cNvSpPr txBox="1">
            <a:spLocks noChangeArrowheads="1"/>
          </p:cNvSpPr>
          <p:nvPr/>
        </p:nvSpPr>
        <p:spPr bwMode="auto">
          <a:xfrm>
            <a:off x="1785918" y="1285866"/>
            <a:ext cx="608012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魏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1" name="文本框 64"/>
          <p:cNvSpPr txBox="1">
            <a:spLocks noChangeArrowheads="1"/>
          </p:cNvSpPr>
          <p:nvPr/>
        </p:nvSpPr>
        <p:spPr bwMode="auto">
          <a:xfrm>
            <a:off x="5143504" y="1285866"/>
            <a:ext cx="609600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逼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" name="文本框 64"/>
          <p:cNvSpPr txBox="1">
            <a:spLocks noChangeArrowheads="1"/>
          </p:cNvSpPr>
          <p:nvPr/>
        </p:nvSpPr>
        <p:spPr bwMode="auto">
          <a:xfrm>
            <a:off x="5643570" y="1285866"/>
            <a:ext cx="608013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浮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3" name="文本框 64"/>
          <p:cNvSpPr txBox="1">
            <a:spLocks noChangeArrowheads="1"/>
          </p:cNvSpPr>
          <p:nvPr/>
        </p:nvSpPr>
        <p:spPr bwMode="auto">
          <a:xfrm>
            <a:off x="2786050" y="1285866"/>
            <a:ext cx="609600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娶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4" name="文本框 64"/>
          <p:cNvSpPr txBox="1"/>
          <p:nvPr/>
        </p:nvSpPr>
        <p:spPr>
          <a:xfrm>
            <a:off x="4482892" y="2248438"/>
            <a:ext cx="1872853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b="1" dirty="0">
                <a:solidFill>
                  <a:srgbClr val="E7242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半包围结构</a:t>
            </a:r>
            <a:endParaRPr lang="zh-CN" altLang="en-US" b="1" dirty="0">
              <a:solidFill>
                <a:srgbClr val="E7242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5" name="文本框 64"/>
          <p:cNvSpPr txBox="1">
            <a:spLocks noChangeArrowheads="1"/>
          </p:cNvSpPr>
          <p:nvPr/>
        </p:nvSpPr>
        <p:spPr bwMode="auto">
          <a:xfrm>
            <a:off x="6500826" y="1285866"/>
            <a:ext cx="608013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徒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8" name="文本框 64"/>
          <p:cNvSpPr txBox="1">
            <a:spLocks noChangeArrowheads="1"/>
          </p:cNvSpPr>
          <p:nvPr/>
        </p:nvSpPr>
        <p:spPr bwMode="auto">
          <a:xfrm>
            <a:off x="4714876" y="1285866"/>
            <a:ext cx="609600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硬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9" name="文本框 64"/>
          <p:cNvSpPr txBox="1">
            <a:spLocks noChangeArrowheads="1"/>
          </p:cNvSpPr>
          <p:nvPr/>
        </p:nvSpPr>
        <p:spPr bwMode="auto">
          <a:xfrm>
            <a:off x="3286116" y="1285866"/>
            <a:ext cx="609600" cy="5001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媳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8628" name="TextBox 11"/>
          <p:cNvSpPr txBox="1">
            <a:spLocks noChangeArrowheads="1"/>
          </p:cNvSpPr>
          <p:nvPr/>
        </p:nvSpPr>
        <p:spPr bwMode="auto">
          <a:xfrm>
            <a:off x="3910013" y="555625"/>
            <a:ext cx="193675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8629" name="组合 101"/>
          <p:cNvGrpSpPr/>
          <p:nvPr/>
        </p:nvGrpSpPr>
        <p:grpSpPr bwMode="auto">
          <a:xfrm>
            <a:off x="3419475" y="627063"/>
            <a:ext cx="457200" cy="457200"/>
            <a:chOff x="631825" y="5181600"/>
            <a:chExt cx="1554163" cy="1552575"/>
          </a:xfrm>
        </p:grpSpPr>
        <p:sp>
          <p:nvSpPr>
            <p:cNvPr id="68632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33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33883071 w 12"/>
                <a:gd name="T1" fmla="*/ 237987102 h 31"/>
                <a:gd name="T2" fmla="*/ 101646315 w 12"/>
                <a:gd name="T3" fmla="*/ 23799839 h 31"/>
                <a:gd name="T4" fmla="*/ 93176983 w 12"/>
                <a:gd name="T5" fmla="*/ 0 h 31"/>
                <a:gd name="T6" fmla="*/ 0 w 12"/>
                <a:gd name="T7" fmla="*/ 245921317 h 31"/>
                <a:gd name="T8" fmla="*/ 33883071 w 12"/>
                <a:gd name="T9" fmla="*/ 237987102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1"/>
                <a:gd name="T17" fmla="*/ 12 w 12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68634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964828672 h 126"/>
                <a:gd name="T2" fmla="*/ 533933464 w 72"/>
                <a:gd name="T3" fmla="*/ 543222413 h 126"/>
                <a:gd name="T4" fmla="*/ 364044736 w 72"/>
                <a:gd name="T5" fmla="*/ 56754797 h 126"/>
                <a:gd name="T6" fmla="*/ 8089125 w 72"/>
                <a:gd name="T7" fmla="*/ 72970853 h 126"/>
                <a:gd name="T8" fmla="*/ 0 w 72"/>
                <a:gd name="T9" fmla="*/ 964828672 h 1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126"/>
                <a:gd name="T17" fmla="*/ 72 w 72"/>
                <a:gd name="T18" fmla="*/ 126 h 1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68635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571571367 w 70"/>
                <a:gd name="T1" fmla="*/ 72835419 h 125"/>
                <a:gd name="T2" fmla="*/ 212297959 w 70"/>
                <a:gd name="T3" fmla="*/ 64741965 h 125"/>
                <a:gd name="T4" fmla="*/ 65322444 w 70"/>
                <a:gd name="T5" fmla="*/ 558408678 h 125"/>
                <a:gd name="T6" fmla="*/ 563407493 w 70"/>
                <a:gd name="T7" fmla="*/ 963053109 h 125"/>
                <a:gd name="T8" fmla="*/ 571571367 w 70"/>
                <a:gd name="T9" fmla="*/ 72835419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125"/>
                <a:gd name="T17" fmla="*/ 70 w 70"/>
                <a:gd name="T18" fmla="*/ 125 h 1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68636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357464069 w 44"/>
                <a:gd name="T1" fmla="*/ 153331595 h 19"/>
                <a:gd name="T2" fmla="*/ 219353051 w 44"/>
                <a:gd name="T3" fmla="*/ 32279889 h 19"/>
                <a:gd name="T4" fmla="*/ 0 w 44"/>
                <a:gd name="T5" fmla="*/ 8070682 h 19"/>
                <a:gd name="T6" fmla="*/ 0 w 44"/>
                <a:gd name="T7" fmla="*/ 16141365 h 19"/>
                <a:gd name="T8" fmla="*/ 357464069 w 44"/>
                <a:gd name="T9" fmla="*/ 15333159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19"/>
                <a:gd name="T17" fmla="*/ 44 w 44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68637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48745758 w 44"/>
                <a:gd name="T3" fmla="*/ 98590404 h 36"/>
                <a:gd name="T4" fmla="*/ 357464069 w 44"/>
                <a:gd name="T5" fmla="*/ 139670676 h 36"/>
                <a:gd name="T6" fmla="*/ 0 w 44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36"/>
                <a:gd name="T14" fmla="*/ 44 w 44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6863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3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4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4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4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4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4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4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4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4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4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4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5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5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5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5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5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5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5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5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5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5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6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6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6866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511497801 w 186"/>
                <a:gd name="T1" fmla="*/ 306663189 h 76"/>
                <a:gd name="T2" fmla="*/ 1487118505 w 186"/>
                <a:gd name="T3" fmla="*/ 0 h 76"/>
                <a:gd name="T4" fmla="*/ 1487118505 w 186"/>
                <a:gd name="T5" fmla="*/ 0 h 76"/>
                <a:gd name="T6" fmla="*/ 1478991242 w 186"/>
                <a:gd name="T7" fmla="*/ 0 h 76"/>
                <a:gd name="T8" fmla="*/ 1478991242 w 186"/>
                <a:gd name="T9" fmla="*/ 0 h 76"/>
                <a:gd name="T10" fmla="*/ 1478991242 w 186"/>
                <a:gd name="T11" fmla="*/ 0 h 76"/>
                <a:gd name="T12" fmla="*/ 0 w 186"/>
                <a:gd name="T13" fmla="*/ 0 h 76"/>
                <a:gd name="T14" fmla="*/ 0 w 186"/>
                <a:gd name="T15" fmla="*/ 64559778 h 76"/>
                <a:gd name="T16" fmla="*/ 1405854424 w 186"/>
                <a:gd name="T17" fmla="*/ 64559778 h 76"/>
                <a:gd name="T18" fmla="*/ 1405854424 w 186"/>
                <a:gd name="T19" fmla="*/ 548766623 h 76"/>
                <a:gd name="T20" fmla="*/ 0 w 186"/>
                <a:gd name="T21" fmla="*/ 548766623 h 76"/>
                <a:gd name="T22" fmla="*/ 0 w 186"/>
                <a:gd name="T23" fmla="*/ 613326379 h 76"/>
                <a:gd name="T24" fmla="*/ 1487118505 w 186"/>
                <a:gd name="T25" fmla="*/ 613326379 h 76"/>
                <a:gd name="T26" fmla="*/ 1487118505 w 186"/>
                <a:gd name="T27" fmla="*/ 613326379 h 76"/>
                <a:gd name="T28" fmla="*/ 1511497801 w 186"/>
                <a:gd name="T29" fmla="*/ 306663189 h 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86"/>
                <a:gd name="T46" fmla="*/ 0 h 76"/>
                <a:gd name="T47" fmla="*/ 186 w 186"/>
                <a:gd name="T48" fmla="*/ 76 h 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6866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194053591 h 77"/>
                <a:gd name="T4" fmla="*/ 32763210 w 27"/>
                <a:gd name="T5" fmla="*/ 161290645 h 77"/>
                <a:gd name="T6" fmla="*/ 68045812 w 27"/>
                <a:gd name="T7" fmla="*/ 194053591 h 77"/>
                <a:gd name="T8" fmla="*/ 68045812 w 27"/>
                <a:gd name="T9" fmla="*/ 0 h 77"/>
                <a:gd name="T10" fmla="*/ 0 w 27"/>
                <a:gd name="T11" fmla="*/ 0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77"/>
                <a:gd name="T20" fmla="*/ 27 w 27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</p:grpSp>
      <p:cxnSp>
        <p:nvCxnSpPr>
          <p:cNvPr id="135" name="直线连接符 5"/>
          <p:cNvCxnSpPr/>
          <p:nvPr/>
        </p:nvCxnSpPr>
        <p:spPr>
          <a:xfrm>
            <a:off x="1572174" y="2688080"/>
            <a:ext cx="1584176" cy="158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连接符 73"/>
          <p:cNvCxnSpPr/>
          <p:nvPr/>
        </p:nvCxnSpPr>
        <p:spPr>
          <a:xfrm>
            <a:off x="4626908" y="2650598"/>
            <a:ext cx="1512168" cy="158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666" name="Text Box 58"/>
          <p:cNvSpPr txBox="1">
            <a:spLocks noChangeArrowheads="1"/>
          </p:cNvSpPr>
          <p:nvPr/>
        </p:nvSpPr>
        <p:spPr bwMode="auto">
          <a:xfrm>
            <a:off x="6072198" y="1285866"/>
            <a:ext cx="560536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defTabSz="914400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旱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285852" y="1285866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ea typeface="楷体" panose="02010609060101010101" pitchFamily="49" charset="-122"/>
              </a:rPr>
              <a:t>豹</a:t>
            </a:r>
            <a:endParaRPr lang="zh-CN" altLang="en-US" sz="2800" b="1" dirty="0">
              <a:ea typeface="楷体" panose="02010609060101010101" pitchFamily="49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286248" y="1285866"/>
            <a:ext cx="42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ea typeface="楷体" panose="02010609060101010101" pitchFamily="49" charset="-122"/>
              </a:rPr>
              <a:t>淹</a:t>
            </a:r>
            <a:endParaRPr lang="zh-CN" altLang="en-US" sz="2800" b="1" dirty="0">
              <a:ea typeface="楷体" panose="02010609060101010101" pitchFamily="49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922155" y="1274436"/>
            <a:ext cx="642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ea typeface="楷体" panose="02010609060101010101" pitchFamily="49" charset="-122"/>
              </a:rPr>
              <a:t>饶</a:t>
            </a:r>
            <a:endParaRPr lang="zh-CN" altLang="en-US" sz="2800" b="1" dirty="0"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07407E-6 L -0.0224 0.297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" y="14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20988E-6 L -0.02778 0.2996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0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20988E-6 L -0.01146 0.299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6.96886E-7 L 0.44549 0.3413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74" y="170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6.96886E-7 L -0.05816 0.2994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7" y="149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20988E-6 L -0.05746 0.2996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0" y="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-0.36233 0.42314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0" y="2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6.96886E-7 L -0.35608 0.4252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12" y="212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6.96886E-7 L -0.025 0.3413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170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6.96886E-7 L -0.39445 0.4252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22" y="212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45143E-6 L 0.17552 0.3388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68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67" y="169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6.96886E-7 L -0.41736 0.4252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68" y="212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6.96886E-7 L -0.41007 0.4252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03" y="212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  <p:bldP spid="91" grpId="0"/>
      <p:bldP spid="92" grpId="0"/>
      <p:bldP spid="93" grpId="0"/>
      <p:bldP spid="95" grpId="0"/>
      <p:bldP spid="98" grpId="0"/>
      <p:bldP spid="99" grpId="0"/>
      <p:bldP spid="68666" grpId="0"/>
      <p:bldP spid="57" grpId="0"/>
      <p:bldP spid="58" grpId="0"/>
      <p:bldP spid="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 descr="2.png"/>
          <p:cNvPicPr>
            <a:picLocks noChangeAspect="1"/>
          </p:cNvPicPr>
          <p:nvPr/>
        </p:nvPicPr>
        <p:blipFill>
          <a:blip r:embed="rId1" cstate="print"/>
          <a:srcRect r="5555"/>
          <a:stretch>
            <a:fillRect/>
          </a:stretch>
        </p:blipFill>
        <p:spPr>
          <a:xfrm>
            <a:off x="2857488" y="2002465"/>
            <a:ext cx="285752" cy="571504"/>
          </a:xfrm>
          <a:prstGeom prst="rect">
            <a:avLst/>
          </a:prstGeom>
        </p:spPr>
      </p:pic>
      <p:sp>
        <p:nvSpPr>
          <p:cNvPr id="70658" name="TextBox 11"/>
          <p:cNvSpPr txBox="1">
            <a:spLocks noChangeArrowheads="1"/>
          </p:cNvSpPr>
          <p:nvPr/>
        </p:nvSpPr>
        <p:spPr bwMode="auto">
          <a:xfrm>
            <a:off x="3910013" y="555625"/>
            <a:ext cx="1936750" cy="5762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0659" name="组合 101"/>
          <p:cNvGrpSpPr/>
          <p:nvPr/>
        </p:nvGrpSpPr>
        <p:grpSpPr bwMode="auto">
          <a:xfrm>
            <a:off x="3419475" y="627063"/>
            <a:ext cx="457200" cy="457200"/>
            <a:chOff x="631825" y="5181600"/>
            <a:chExt cx="1554163" cy="1552575"/>
          </a:xfrm>
        </p:grpSpPr>
        <p:sp>
          <p:nvSpPr>
            <p:cNvPr id="70667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68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33883071 w 12"/>
                <a:gd name="T1" fmla="*/ 237987102 h 31"/>
                <a:gd name="T2" fmla="*/ 101646315 w 12"/>
                <a:gd name="T3" fmla="*/ 23799839 h 31"/>
                <a:gd name="T4" fmla="*/ 93176983 w 12"/>
                <a:gd name="T5" fmla="*/ 0 h 31"/>
                <a:gd name="T6" fmla="*/ 0 w 12"/>
                <a:gd name="T7" fmla="*/ 245921317 h 31"/>
                <a:gd name="T8" fmla="*/ 33883071 w 12"/>
                <a:gd name="T9" fmla="*/ 237987102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1"/>
                <a:gd name="T17" fmla="*/ 12 w 12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70669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964828672 h 126"/>
                <a:gd name="T2" fmla="*/ 533933464 w 72"/>
                <a:gd name="T3" fmla="*/ 543222413 h 126"/>
                <a:gd name="T4" fmla="*/ 364044736 w 72"/>
                <a:gd name="T5" fmla="*/ 56754797 h 126"/>
                <a:gd name="T6" fmla="*/ 8089125 w 72"/>
                <a:gd name="T7" fmla="*/ 72970853 h 126"/>
                <a:gd name="T8" fmla="*/ 0 w 72"/>
                <a:gd name="T9" fmla="*/ 964828672 h 1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126"/>
                <a:gd name="T17" fmla="*/ 72 w 72"/>
                <a:gd name="T18" fmla="*/ 126 h 1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70670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571571367 w 70"/>
                <a:gd name="T1" fmla="*/ 72835419 h 125"/>
                <a:gd name="T2" fmla="*/ 212297959 w 70"/>
                <a:gd name="T3" fmla="*/ 64741965 h 125"/>
                <a:gd name="T4" fmla="*/ 65322444 w 70"/>
                <a:gd name="T5" fmla="*/ 558408678 h 125"/>
                <a:gd name="T6" fmla="*/ 563407493 w 70"/>
                <a:gd name="T7" fmla="*/ 963053109 h 125"/>
                <a:gd name="T8" fmla="*/ 571571367 w 70"/>
                <a:gd name="T9" fmla="*/ 72835419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125"/>
                <a:gd name="T17" fmla="*/ 70 w 70"/>
                <a:gd name="T18" fmla="*/ 125 h 1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70671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357464069 w 44"/>
                <a:gd name="T1" fmla="*/ 153331595 h 19"/>
                <a:gd name="T2" fmla="*/ 219353051 w 44"/>
                <a:gd name="T3" fmla="*/ 32279889 h 19"/>
                <a:gd name="T4" fmla="*/ 0 w 44"/>
                <a:gd name="T5" fmla="*/ 8070682 h 19"/>
                <a:gd name="T6" fmla="*/ 0 w 44"/>
                <a:gd name="T7" fmla="*/ 16141365 h 19"/>
                <a:gd name="T8" fmla="*/ 357464069 w 44"/>
                <a:gd name="T9" fmla="*/ 15333159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19"/>
                <a:gd name="T17" fmla="*/ 44 w 44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70672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48745758 w 44"/>
                <a:gd name="T3" fmla="*/ 98590404 h 36"/>
                <a:gd name="T4" fmla="*/ 357464069 w 44"/>
                <a:gd name="T5" fmla="*/ 139670676 h 36"/>
                <a:gd name="T6" fmla="*/ 0 w 44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36"/>
                <a:gd name="T14" fmla="*/ 44 w 44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70673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74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75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76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77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78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79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80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81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82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83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84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85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86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87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88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89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90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91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92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93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94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95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96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0697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511497801 w 186"/>
                <a:gd name="T1" fmla="*/ 306663189 h 76"/>
                <a:gd name="T2" fmla="*/ 1487118505 w 186"/>
                <a:gd name="T3" fmla="*/ 0 h 76"/>
                <a:gd name="T4" fmla="*/ 1487118505 w 186"/>
                <a:gd name="T5" fmla="*/ 0 h 76"/>
                <a:gd name="T6" fmla="*/ 1478991242 w 186"/>
                <a:gd name="T7" fmla="*/ 0 h 76"/>
                <a:gd name="T8" fmla="*/ 1478991242 w 186"/>
                <a:gd name="T9" fmla="*/ 0 h 76"/>
                <a:gd name="T10" fmla="*/ 1478991242 w 186"/>
                <a:gd name="T11" fmla="*/ 0 h 76"/>
                <a:gd name="T12" fmla="*/ 0 w 186"/>
                <a:gd name="T13" fmla="*/ 0 h 76"/>
                <a:gd name="T14" fmla="*/ 0 w 186"/>
                <a:gd name="T15" fmla="*/ 64559778 h 76"/>
                <a:gd name="T16" fmla="*/ 1405854424 w 186"/>
                <a:gd name="T17" fmla="*/ 64559778 h 76"/>
                <a:gd name="T18" fmla="*/ 1405854424 w 186"/>
                <a:gd name="T19" fmla="*/ 548766623 h 76"/>
                <a:gd name="T20" fmla="*/ 0 w 186"/>
                <a:gd name="T21" fmla="*/ 548766623 h 76"/>
                <a:gd name="T22" fmla="*/ 0 w 186"/>
                <a:gd name="T23" fmla="*/ 613326379 h 76"/>
                <a:gd name="T24" fmla="*/ 1487118505 w 186"/>
                <a:gd name="T25" fmla="*/ 613326379 h 76"/>
                <a:gd name="T26" fmla="*/ 1487118505 w 186"/>
                <a:gd name="T27" fmla="*/ 613326379 h 76"/>
                <a:gd name="T28" fmla="*/ 1511497801 w 186"/>
                <a:gd name="T29" fmla="*/ 306663189 h 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86"/>
                <a:gd name="T46" fmla="*/ 0 h 76"/>
                <a:gd name="T47" fmla="*/ 186 w 186"/>
                <a:gd name="T48" fmla="*/ 76 h 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70698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194053591 h 77"/>
                <a:gd name="T4" fmla="*/ 32763210 w 27"/>
                <a:gd name="T5" fmla="*/ 161290645 h 77"/>
                <a:gd name="T6" fmla="*/ 68045812 w 27"/>
                <a:gd name="T7" fmla="*/ 194053591 h 77"/>
                <a:gd name="T8" fmla="*/ 68045812 w 27"/>
                <a:gd name="T9" fmla="*/ 0 h 77"/>
                <a:gd name="T10" fmla="*/ 0 w 27"/>
                <a:gd name="T11" fmla="*/ 0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77"/>
                <a:gd name="T20" fmla="*/ 27 w 27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</p:grpSp>
      <p:sp>
        <p:nvSpPr>
          <p:cNvPr id="38" name="TextBox 37"/>
          <p:cNvSpPr txBox="1">
            <a:spLocks noChangeArrowheads="1"/>
          </p:cNvSpPr>
          <p:nvPr/>
        </p:nvSpPr>
        <p:spPr bwMode="auto">
          <a:xfrm>
            <a:off x="1073965" y="1766715"/>
            <a:ext cx="1440159" cy="8070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换偏旁：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0" name="图片 49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3808" y="1993915"/>
            <a:ext cx="354697" cy="639522"/>
          </a:xfrm>
          <a:prstGeom prst="rect">
            <a:avLst/>
          </a:prstGeom>
        </p:spPr>
      </p:pic>
      <p:pic>
        <p:nvPicPr>
          <p:cNvPr id="53" name="图片 52" descr="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40" y="1849899"/>
            <a:ext cx="428628" cy="710177"/>
          </a:xfrm>
          <a:prstGeom prst="rect">
            <a:avLst/>
          </a:prstGeom>
        </p:spPr>
      </p:pic>
      <p:sp>
        <p:nvSpPr>
          <p:cNvPr id="1030" name="AutoShape 6" descr="data:image/jpeg;base64,/9j/4AAQSkZJRgABAQAAAQABAAD/2wBDAAgGBgcGBQgHBwcJCQgKDBQNDAsLDBkSEw8UHRofHh0aHBwgJC4nICIsIxwcKDcpLDAxNDQ0Hyc5PTgyPC4zNDL/2wBDAQkJCQwLDBgNDRgyIRwhMjIyMjIyMjIyMjIyMjIyMjIyMjIyMjIyMjIyMjIyMjIyMjIyMjIyMjIyMjIyMjIyMjL/wAARCAEwAcI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PtfD0M+5CT7c4x/jUb+GjAwdZ5FcHruPH+NdhZRRLBmVQCe/tUVyFKlsFc+teQtEb3MGyiVrLLtgdNxPWszTERYJkOGLSswJHNdLYWw+ycqMFc5I65+tYmj2cbqTzggHkdcluazknbQqNupHBC8OqL8qqQruM84AU1Z8Erm48xiOIBg57Hr/Kp3gMcrZI/wBTIUIOcjbSeCoDGrnkkRKK0b/cx9TNfxZegvj2CO40Z0Jw+wlcH3A/rXi+l2qXV0ySglQOxxXtnjK3ee0ScOAsIcuuOoI4/WvHNF4uZj3zxXVh37rsTPc0H0SxBxhx/wACqle6ZBaW7yRSSBgD/FW8W3Hd3FY+p8W03OeK3g23qSzQ8Ewnbq86yMoXSbgsAOCemP1zXIqMsRXd+EoFg8MaxOM5fTJs/wDfYA/lXDouD7Vv0M1uwK/LQo6jHapmxsPrUAOSf1pFDigC0uML06Ux2OAB9aXqKAOh0dYzaL5jlAdw3Bdx/Kup1zWotT0HS9KiVwLNQGcrjJIx0rB8PeWLZDIoIAyOcc5rRu7oXEvmpGAyfIzAYyfXArlqVmpcqMZytIp2mg3c8jSJEkkSDdguF3/TPWpp9HuL12MY3CFOAgydo9quRXqxqjs4mVs5Q9cHr9KWPWxbyqVQbYlwuP4fqfr61yyr1r3SM3UlfQ3/AARqdt4e0LxDa3bIJ721xCPfDcE9jzXApJDDDJAS4LgYLexrpDqT3Q3GDY3BMuMBvxom0uHUt7xuDK2T5atjbj/GtI4xxdpoaqfzHrh8aaJqWm21lZT75kiyUAxtwh9a81OrwXHh/RYZeUgvJXnPpyMD34pumaHYm6l86SVo47WRy0eeXC+vpRqmmqPh/wCGiGUPKZ3fIAP3u5r0aVWNSPNEdrszIbiA6gzQTxwxLMXVZIt4K56EDtXX3F7pR0PS7SO605rYRTBkcMAN7ZBU9VINedvElsVLLOWQhgY/8amm1RZ1hVoJgIYygO3qCc88VMtWapHoE9zbHxdCxv7IRxNCY3EpDAKBkZ6EGp7SW5+16leC5tTKLWcAR3ZKybjlcqehHrXnovlF804hYqxVtjR5CkDtxRDqSQxz5Zy7xmJWKYKgnNJRXQV2dnbXMsPh2+dd+6W4h2w/aw20AfPtOauy217deHLFY57gzbpWDhkJHPy59a4AX8XlALtDl97bl4YYxyKt/wBq28lvb2/CqkZU4J5Oc8Gk4pj5mjd8XSXe5I5kkVI4Igr4G1mA+b6Gn6Zb+Ut7cJcAiMqoGfvZFc/e3a6rPcMGRYFClCWwwwMEGobKOT7V+7kYx5PQ9arRR1CN29DrLFVKqCoJrQNoj7jt596oWFqGVDukU+zVqx2xz/rZBg+ua50aMiGnhsAp2rT06yWDS9YYAc26jj/eqH7O4UYuHwB3ArSuLSSx0bUPLlcl7GF234I3FjnFNIm5X00eVDoiMNuyC7cg985rzi7wYmGOSa67U4rlo9PjupAqRac8yNGSDjJ4Ncpc2syW9vcTbIYp/uFm5I9cdcVnKouUIySlqVFG3HAOPWrEs8t40Qnbd5abEwACB2q3b6Y91bSGDEhiG55Fb5cfSorGeSyuvMEa+YvZxkVy8yS5i3OL1W5Xe2khRVIKy55Vhg4qu0EL2l3FdmWV3I8lQQEX13dzWncwXjXU892cNgNktnPGetQSlXtjtQCSVgdzL0Hsf604SvLTcynOLV2Zdpp1vEgjZSxfjkjr2/CtSK007UbV7O9gMV9CoEU0CjDRDqD2B9zWrp9jIslvc/2f5syq6MJBmPkYVlGOoqzpfhGSwc3ct1JbKybWDuF3A9Qetehh8DWk+d/icVXEQu7MxLW2SGUIkolickxv0yvbj8KuXqlpIo44tw2glh2rbvfA0uv2ItdJleMcfvUhKr+Lk8/lUmnfBjTdMZbnXNeuHdedkDlSfx611SwnJ7qlcuniVy80tDgb5bpZGjCfIAGyRniqKaZMAZJAQG5WveGtdHu9OuLGDT4xD5QiWSRcuT2OfbANeTyrHcXEsSRyxPHkYDDqO2PzqZYaVNWkTHHwn8JhRr5bhNr7u+5TSXMbRSn5XzgEkjFdhY6RJcBJR5gyvVsHP+eahvfBXibVr2e80+WCS3UhQk7YboM9KxdKyvY2p4yM5ct7HJfZnDZUfUEVO2nzyEMYyqkZro10P7HpEkl+4W/SQRsqznLNx9elMEE8axvJPlAMENKCQParhRU1eKJqY1U5WkzBbS3RRg5Hck4Gan0W0kGrWRCFgtwrsRyBgN1/MVtTaW08m6xmSePBfDYG3jp9a43U7u9tZY5oL54vLyQGUY/+v+NDota2Kp4lVPdTPdtf8SafoGkRG9lZHktiYwEJyfwHFeEaTqmsjwxeadbWc7Ws2+R5hI6qPU4Bx2rn7rWtUu1EdxqV1PGOivKxA/AmrulXeqT6feWdvqU0UMVu8ggz8sgBBZR+BY/hQtDbl0JB4dursC58/Pm/vM49eaK0rLxTDb2FtAescSp+QAoqbMo9ltwklsgyNueMCi/UCBiHwdp2nuOtXLLQ4VRlDzHj+/0puoaKqWUpM0xG08ZHH6VwKm7GvMZ+mxA2cfUEqMNnrxWNo0LGNW87rCikbB6E/wBa6CTS5rPTjJDcyZCBQWCnHbOPxrL0nSJk0a1dJDvaFGZ9gJPH1qXSbQ1NEOpL5KTbRlhbSYA+mBTfCg2LLgEHCjHpxVPXZWsRKZrgndCcZGOeOnJp/hpNTkE8lvFZNlVBPmMOnttp1KMnTil5kwmlOTZY8Xyn/hHbrJ5EZ5/CvErO+FrJuwM4xyOK9U8bz6nBod0lxHbAFedjMSM8d68n0+1W8ulhYkbiACPWujDwcYvmFOSeqNsaxAwyz4bqeDUF3PBdWrpDInmNjgnHeqd3YCySFpEl2zKXTkcruI/mDVYpiD7QoIAbGDXQopE3udt4bl/4pDXosENDYBGPX70ue1chZWFxfSMlrGXZOo6V1uiO9r4F127hbbNNHAM+hMhFZ2nRTWk01xLMrPLzvXIP4jtUVZyjHQzva5nnw5q5xts3we4IxVR9G1BNu+1cbjtA7k11CTXMdyAHZ938A4UDr1qw9224uxLygk/QVyfWKqeqTF7RnHDS71m2fZZMjj7vpUZsrlMhoXHbpXarIdzuyAFlwAeM5qy02UW2nXcsZJXAwR7ZoeMknrEXtDnrRjb2Sh0OBw3tWxAPPV0G0FU3ZB4Pp9T2qtOX8pYTGdhcyA7jz7GpYpltYonjXcS3zOzDAPoBSqvnV0tSJSvqOfRLu1iS6aWMpIPuq3zdO47VRkjm2793DjBI4zx/9aty8vJ5sLJJkcLyBk88E1kXcLITDM2wDng5/LFFOo5asmMm9yrdXcosxtkkZVOVSrdluNrvkLli2CwB49zVhIoWTyp9ysQPLAHLGqkEgSCeKRmUn5WXPb1pyalGyQ7pqx0vh/WFt1vbedpHM8LqX28rn0PvWncxQal4a0zToWO6zicOQAWYFs9M5rjUuUswsaSEOUyH9R6Gp7SWOedZrhmWMsCWifDY/GsoyqUm3DYWq1RuPp1tDGp+1q7D/WRFSHT/ABoU6a0RQSFR67TViHULO+gt4/P3SLkO0gBJweCTWqdCxbpKHiJdd6rnkr6j1rpoYqMvdm9S41Gl7xz7i1yGW5HHHOagktLVg7l4JSxyD5pUj8MVv/ZoGUbTGx+vJpr2KROVaNQVHKsMYr0adTk1SCfvrUwYo0Lbd8RwMcsKs/ZFIwqQn33qa1EsoWYsUTbjrxinHTbV1O4J+AFZtJu5SlZWOfkitjM9vboJDgb8gYP0q1awyW0TFYEIC4wrdKin0S3MzmI4HYA1CNJa3ErMeCAevNKXKOLZ0umX4dAI4Jiy8MCoHP8AhWubqUrxbsDjvxXnEsF1YW8lzBO8ZPHBNZ39taxk/wCnTH6tUKCeqKba0Z6x9onUZZVUemc1t6rfN/Zd1EBGznT4G2buSNx5rxKLX9bUkC8kwT0rpNa1y40ubTjb37XN1JaRO4LBlQ8kqR/SnGk27A5HW3qXl5fwW1vCyznSxHknIUHqecY+tcTdWlvdjYdetJfJGxV8zkAHpz2p3ijUr/WIYdTMwNtcR7F8v5TEQMNGR/ng1x1ppzYmlGAmFGW6ZzWk8Mob9TNNS1OqtrfUIZnt0v1Vc4HlzABgfUg8j2rTvHtZ5Zbq8uIVWLy4mjtxgy9jjPT6muUEUscgKtEc8HB7imGKXdgIh3Ak5cciueVNLZaCad7o65GsEv2tr29kisly6EJvzn6cZ+lddpF74XW2QJPG0ysTtu2AcDPB56D2FeNSJcyXYXAYLtC5fhRVI2F6bjmOVyxILKp4Hc59v61dBxpO9kZypc2jZ7pfeNPD1hOkUmpR7j2t180gfhwPzrP/AOFleC4JgY7K9urrH37qMcfRc4ryuPS7v+znu/JVbcELlHBIOe/19qzms7OTUD9ouXgDShXjAyyL3OT1rp+tyk9diVh6Z7MPi7pV1IUe+mjA/h8sgD24psvxA8PSklr9ifeJ/wDCvCNQtobW9uIYJPNiR9qSf3h61Po3zXwjJPzL+tdEcc47RRnPLqc9XJns8fxG8P2rH/SnGf8Api1cZe67ol1rd1dQ3+yKWQyKGjPBIyf1zVddJMsbAYxgZyM9xTtZ0WKxu3CRrgOyjKjoKzrYuVZWaQUcDSpPRs6W28daWlqI3vosopRSqn+VdH4c+IGhWtrcC8voflOfMAbnivKBaW9o0UrWqSfKSVA29cgc1HHaiN2SKNEI3fMo5IGT/SsG5WsWsLSUuZHdeMdb0PXtcS6sNQhKtbq7OvBJBIxtPOeB+lcsNZ0xGMa3s8smeF8sqP8AP4VUi+wOW+26VC+0D95AfKb/AAP5VYOh6PdR77S9ETsM+XdBk/8AHhkdu+KcW47DlhqcneQr+JI1XZHKkTA/dBO4mua1F7i5haUvGYQ+PlcE/l+Fa03hSaHAltndM/66Jw6/mMismXT7cK2xHG0ZJ3e+P60pTnJWbNqVGlTd4IyACThck9B71rW+kqbW4uJ5iiRjagUcyS9So+g6mm2umNNqMEUZaNSvms79EUdW/SjU9QSe8iW0UpaW3y26H0zyx9yeTUm977C/2M7cxTbozypx1Haij7PC3zLc7VPIG7oKKBH1NYjOetGqDFhKvqKfZjCEe9Q6sSLJjgnkDj61zLYog1JSdInReG8psH0OOtZunMY9FsgcY+zpn/vkVa1q7S00W8mlYIiwMSx+lZWlzBvDen7W3AWsfP8AwEVL2Gjn/FcKXMF2SqsUhBGR/tD/AArS8I/Jazt644rL1q4It7xFXKsiq3/fVafhlStjPgHO4A1a2iZ9WY3xDYSaHcY7rXlnhm2+06vbR8/NKBx+deneOv8AkDTAHI2muB8D3NrY+IdPub12SAXGGIXPVcD9TWkR9BPEq/utHAB4sV/V2NY8vGkL7yGtzUoIL3Xr0QTu9pFIVgDAqQmchcZOAOlZusKsVuI1XA38CqCO1jdsLh7b4cajMuN3n26LkZHBLVk22p+fDLtXymY5fA4H0qyrFfhhNlifM1JFAPbCGqOhXC2sTyPaRykn5Wdev0NKUVLclrS5sRXIMYiOY4AOCOS3ualtbtUj8oOrLn7oXtVVr1bo+UsUcI2kgjpu69zSxwWwniKs+7PzKenbGK450o2dyCe4lhdtxVgSflIOMY9qS7mRU3pL5zMAUyOh7g+lT3VrO0Q2QrEVBwSpAojlVkjingVN3+taPhx/nFZwcbKxGxkia5t1aY8vnt0x+NTW0LzWbTMJGUtlih+UZqxfrDewBRNJ5KrsV9oyAPX3rMS7/suSNIrlcr90gcOD610RfMtNy91puaguo8rC8gHPVcirDzQPcCLzASG2q3Tg+tZt5eQOYGjEfLAyKy4I+h9Ka6tAj3HUjpznr6j6d6lU+5PImW9RuxJcgJuM/Cxljjnv+lUfs0piOZNkgUsVc9Ka+6bTYplG2UFgdw6L60y4kLvZqJF37BvLcArz1NaRjZWQ0rbDmL3M0iOUVlXIkckBuM8UlvOfsJiK7SE4YD35qTUG8mNWCBZVOBFnI29ciktdXNhG0AgiuFkH3XHOOeh7dabV1oitbaFux1Ce3iCRBVJyXyPvD6Vs6T4hnurq2R9oKPtjRm42+n0zXJQzSIzPKhVihIz6Gi0vjCuYlyHODnk4rGphozTaWonC56NdTWt3ayS20rwXKyMZFjYBSvsD71i3viiS/CpdX1xJsG0EoucfXvWbpl2JpAok24PK4zknt9Kdf+HbiEi7RkEEjEKgzWdGo6MnCpL0CLS3LsWrwxxNEt2xRxzujHH0pkl/bbAFuSSfRcYrBmXyXKNxioAwJPpmvQSv1NNDonu7eCHC3G5+vGa2luluGRckkxLmuGiXzJRj9a6jTM/bYs54ABpSVkFtTX1izLaZ8vBJHT2rlwBGrPt5UZwwHNdxqjMtvAI8bsk89OlczqNqPsEkzqqtjnB6VrhoqVNtmdWTU0jPtnM9xCyIqs7DaCOKvx2VnrU7EvHp+pxsQ64xFIR3H90+3SsxUkSGF4jtkX5gR2NaWqSNHun1OB47w8tLGeTnoeODXVRjG15Gc272RLY280b3dnIpuLCU/M0J3eU/ZsdeP5VNpuj3eraPc2ljb/aJkuBkRkcgDr+tYqR3lvItwkhRWIHmglTz610+i6gun2kw04zEO23zA37x3OBkDsKwr4im9ncFeJnnwprqIHOnTkIzM2Fzgdqy73RtUt0EktnNErRlQWXGTnpXVPd+IbO2leTUZI9pXzFeX5vm6Liq2o3Ez/Z7nVWMyt8wVHGQSOo965XXhflDnfQ5rTbiXSdWjnYLGyyoQzrv2hSCTitLVvHNw0d8lu5NlJuiy6gM5Yhjj05FULmCCW8uLqZvKh2lUG75s+nNc/fTRJKwRNyop2Mx/i45HrSUUylFSd2aF14mMNrHZQpJ9lOGlicY8x+pb+n0qWLV9B1a5na/t/sCsU8ryRnAz82T16VyMju5w5JIPerlh/ZxI+1JcFhk/IRtIx0x1/WraSRr7NJEdxKkkhMYwhbIHtTrKTyLqOQHG0g/hmonKn5gm1ecAHtVuxs/tUjAMqIgBZ5DhVGevHJ/Cm2krsvZHpWnASYHHzMg/wDHhT/E+Dfkf7Tn9ar6M/li2HmRygSJu2nnAPWjXGN1P5kRD8n5R1yST0/Cop1I73MJbmPc4aWNecBUA/z+NQof30rY7Of0NdHb+F9VuWQiBFVzGDI7gBcLnBJPB+U1s6L4T0y2mSLU76CW6kyZEiO8RKOv5+tKeLpx8xXtucFGuYHZhk7lH86mWynuvKitreSZ9nCxoWJ+Y+le0waJ4RtLZCumLcugXZ9rkxuJ9hx3z0qS78badoaC386x01COEiixgf59q0jVv0GmmedaX8O/F1zeGeKzksoyT+8nk8v9PvfpV/U/hy1hbR/2xrEE1xO6xIkEPzbierN97HHPFatx8SX1VzBoVnqmqyDILxRlY/qT0A+orLu9R8XQ+HL3WPs0Ol29vGzH91mQnOAMtgdT1AqlGbG5JHC6Z4Z1fxFcaq9mQIhL9maSNflKr2BJHHSry/DeGxkVNQa5mY44gjLgD3IwB+demeCfBkmn+ENMe/1BYFdftUkZ5BL/ADYYHjgEflWxfeJ/B2lJ5d1qIvHX+CMb8fgowK1jB7szlWV7JnAL8L9G2jOc4/vCiunPxQ8Jg4Gh3RA/6YJ/8VRV+72X3mXNPu/uOqtj8p5qHUiGtsccun/oQp0FQaiCY4gDyZF/nmvMvoegcz8QZfL8G3yqeXUKPfJFQ2RMOk2sP9yFV/IAVlfEOaQ6dBbbuZJwAPb/ACavCYKhy30xSk9CkjL1ORVW6UjdvVRkn3rb8NL/AMS+XH96uS1mYmbOeHkQV2PhxQNLmx/f4rRbRM2tzmPHH/IKnGexrzjToV/s64nbIa3UyxkHGGBUA/rXovjgn7DKB3Brg7WItp0kCkZmG3nv8wP9KuLH0INOcyXsjyPuLEHPrwag10YiibPDMSBVzRbV5bnzCu4HkKOcjBz/ACqHxIBGLZcdN3B+tV1Ety5qC+R8M9LToZb15PyXH9axLd5Ps3l/fXjCg859v/rVteIG2+C/DsQ43ea+PyFYtujW9yTsLbBuxg5B9abDoNuZGUEM5DAdO+ehFSJqHkRgDPmYB3A1RZyxkZiWJOef51JFPm4idVVSntwfrRYLHQ6fqk8gMFxKVRztCSNxn1+tX5bm4F2zSO8cmwIWC/eBHp3yK5gzlroupAkJyqjgVuadcyi1Z3wyBvmPDEAdf51zVKaXvIylHqWLaaOCDKvNHLuKsoXgip5tL0u4ZJ5eQgwQAQHPXB96oPOssBeMt5uOFXGT+dRw6rIMKcAhuQw6HvkVm4SlrHRkuMuhPd2kAYzFVcAAYZcFQD2piSIZChKruGBgY2+1TrcAJtIJwAAGHerE1nBdQLIJikox8u3g/Q1PO4q0wvbchEaxlpWty65yAx+U/QVUFhH9okknVpYwo8uNOv4+wq1JLHDlJZJScZGO3+NVorlp5eCQ2QA3pVw5kroFcz729kklVZVCSBvlcj5ivuaR1iXzYtkZkbAjkz933qfV7K9mliia2YOo4A6hTVC8t5NOuwZYiVyB84966INNaGsbNaHTNptrBZRyS3C3DSrklTt2MAMr054IrENtKfMkjQeXIcIBxg+lU1uHu5nWF9qAkhSe1a9jcTfdkUsFbIUj0qLSgr3uSk47jbYSwwKUjGcctjNdLYaklxEYLkttkIUELkrxyRzTZYX1KGYWqrCjAMI8YYjPOPbNZ9jZvbxCY3SGUEhoypypH4YrirctWLb0aBq43WNN3u0ltJ5kUKZZmUgkZ9PWsJFcN/qz19K9S0GG5gja5fTmeNlHOMg89h612FpaadqEPnRWyMASG+UcHuKrC4p25JLYuEdLM8EsY2kuQBuBz0x1rrbNfs8qMw2jd1P0r1ZdGsE6WUYPY7RUi6XauQrWseM5+4K63WurWL5Tzy6uEnuLdQwICsTis7WoGGlyOAdpIFerJpVjG+5bSPcBwQgpbrTbe5tfIktkaMkNtK961o4hQhytGVSk5TUrnjFtGPs0e4HOw165c6fp50jT4mtYS8htGxsGT61UuNL0iNCr2sYxwMrgCoLvVz+6EagiAqqsmeAvSuPE5glpEzk1A5Hx+8MFhqkFtGIle+4C8DAB6Dt1rP0iNbfweZY4N10W3ecT9z5hg1Y+IM5lS3jVQN5LscfeJqWBGh8KyJGhOFQ4/wCBA1rhZ+2pqTW473hcwI766vIiknmTxgvO4xkkjjJPWogryOgA3ZRcDnjNS6JrcumyG8+yrIrWsiEBcLyf8an0+Qrf+bJCuGEQGV46DpXQ6MWiXp0M/ULZYbiVZI3DxybTvHB69RXNaoswYCRNqnlVH8Ndb4guIJfEM9xcLKsYwNuOevpXPXsdu90xj81Uz9wjkChRSNIGGwBxt3Z75FCsyEkcN0z3FSyYWTKTY/MYra0DR4765SfUWb7IHCHnBckHAB/DP/66VSpGEeaRq3YqWelXGoiKO0jeRyp/gOOByM13HhvQTZRwreRXJ8wHMJj4SXp83IwCvTNbME0FmuU2TwQ4WKN0wr9AWXjrwOPc1NLq809oypFJbSFPMUMoOevXjkkdO3NeTVxrqLayMJSlJ2RkWWiajZX4treMzSo7u0oHAXPX6Guh0BL+7Jkk8pkj2hAqqXXHO45Hpn+tVUuYtLsIXFwIIriF1bzn+YsM9PwPAzXO6lrAa1FvbaqLeAllXyRlJB0LEk59uBW3vVVywXq2Z87e5211ePPBA2ozOWBeFvLcbWHTGMdvc8kiqmnaVENRkitLq8uIygb92BgL3yfXAxjr/OuVutUn+yrY2t+bsPMuI4AUAIIznnPJP6V1thr1xYXZs7WK3hvPKWHyJVDeUAoJJwcnO7GT6c1FDCxTTm736WIkpW0R0Efgp9QtSIpbhLNG3hYnKPIccdMD06nH0qzZ+HfBtiG1HVrbT1u3bczXkvmuW7/Kc8+wrNXT/EV9Di412SOAD/VQrsGB245p9v4FV5TO8ys7Hccjqfyr1KcI09IK4owk7czLlz4+sLAi30PTmuI0+7hPKT8M5P6VwnjLX/Gfiyym00WVvDp7urFI2+ZscgEn39h0r0iDwisY6pVtfDcajk/kK1c5suNOMXc8KuE8a3aiO5tZZgvADzggD2BNZFide1G8lsLS0zdQZ3xllVh26HGa+kRosEeMRk/hXI+NPBMsrReIfDw8jW7L5wqji4Ufwn3x+fT6Jyk9zWNl0PL/AOw/HH/QNk/7+L/jRXaR/GfSFiRbrQpluQAJQCcB+/65opala9j1hNLuIlLbo2TGeM5rKvEe4ltooV3M0w/Dg5JrqmfbbyKP4VrNs7XynTdgybyc+2DWbpq+hfMeO/EWOe21fTYbmIjbcfLsPDnINSz3aGBOgYrkjt+FbvxOIn8V+F7TbvLzu236YrhriUqMEnjtWVWFtC4O4l4wcqR/z2XHP1ruvDhH9kH1LmvNhcRBbdIrjziZizZI+U46V22nXBsdHgMOcuzsdx+n+FPaxPRsxvGcitazIDk4Oa46zhjEMU0jMqQbnOBnPIA/nXReICXsrhz1I/rWRYyJHYMjhSrDGGGc/MO1XDcV9CTQ9PuHSN2UxRGNiHPc7Tx+tc74mYGS3AOeG/nXossP2GxijlYfLGwAHQnFeY64czoPTP8AOuqpTUYpmdOV5tGt4r/d6F4ahz/y5F8emT/9aq+m6JqN5bJdB3MeNvJ7H/P61Z8bAibRLYDmPTohj3JNFnqk1pJazNbeWltH5ZkVuGI6Z7Zrmqc1vdNo2tqZraM32e7cSDdCSNuM5wf/ANdZlrIY5gQyqO5YZGK3LjVhL58RhR5pmJE2/OATnFamnXVve3c9m+nRYm+aNRhcMQARn8KhSmlqhuxzUMcDDcX24GeB1qzJLgNtx8vygK3r61q32kQRQ+RDauLqFHMilwDjrk88YrmlAmkkJIU5HTr6Va94nc6C3miWzUqm4PgEsBwe9QrEJJpJFQGTrtxnI7moYJ1e5JbjPBVQdpx6frVvURDb3qMtrJCduAu7P16fWoUbMz2dhmG3xSOsif32J6+2PpV6K9Xz0XBOFKjPQjtVnT/Dd1f6Q2qG2vpbRHEaiIAkk/e+nbmlOlWWlyt9pMxQAKFYEOr4yc5GDgkcUqlO6uyHKOxWnUXFjiOPLIpywHJxWfYrvlkL79oI+XHXt1rTtVKLII54BlS2S/Oc9MdjTry6QWdwkOwifbubZyCOce3NYpyj7vRjT6Fa4nlinjmlDOI24yenPHT8az9amk1AzXjybw204K8/hWxaQmfTDDhPOkI2q/Y+v5Vb8V+HpNGubOJ2JtzbrkgcAkcg++c1pTklp2KicGLeSKcCfMfzYOa2I7pILto1UvgEqSc5zWbf583gAgfNnPY9qmtJdtvkoHLZ5Xqordq6Lep1ek6sGtRb/MHU/K2OTk9B9K6fWbNZtLi3t5ctuGd1VOpPQY79q8+01ViZbmGbEqMGAY4A78V7D4Pvk1xn86JHuioJ3jOcf56VxTioysupCVnYyfBd5qt3bCON1dISBtZT931B9a6+1F9aymNVRbb+EDrnuavWnh9rCdpLeJYYycmJANtaAtJfLctAoA6AHk1UKNtS0rGaLudFyUyO5Ipw1B/lPljGOcVclhmlAVYig64GRUQ0/giXcST2BHFb8qKuRpqAbouMevU1ZiaecFhEQueOOtK1lbrGN6HCjrinrbItv+5ZhkcfMcUKCFcV4SeJYkI9TVWazspQUaNADwdoxWjc6bFDawssyPIw5AlOc/Q1Va1CuMByP1FTKjGW6E0nueV/Ee0gt7uxjtgWTaSxPY5qO4Qr4akYH5l2dK9I1LSoJ2/f2/2iMYPlsgyfbNZM+krNG0Y06O3tiP8AVjLHjpRGUaWiRE9rI8fisJzaRPH88f2ZtwU8j5u4rQslkOpwKJN8fnRBeeOBXoEvh2xhRZfI2qi9RH27jGKyHtrCG7FwVwgGRLGpG3049a55Y7lexhKb2OE1t57nWrxiQAZMEZ7Cq72hmvbhSY4ss/zMeAMk/wBK0biEz6lPIkLhC2cNyRn1qIRyyTXMUZfDbmJXGMDJ/QV0+0vG6OiOxW03SdOvdWtLdBNcxO5BbZt3Kp9M554rsbm2h3XCP9r+zhCqLNGqeQoxkrxg556YP51zOl2UkHlXMRzsRsYJzknjp6davOJ2huGneX94Q+WYMHbPJJ+hrz8Rec/i0QnqPjL3jRtbK5mhj5bacBRzy3T/ACKuQ3SC5Z7q6CFAEYqQSXbOBnqD0OfrWXpV5iFoJJZAZFxGO2Oh46c/0rN1DSb7U9fM8ccnlyDzGnMXlj5euP0qPZc0nGTskJJa3Ou1Lw/b6gDKzoIrZ8PO7k7gwBABzgjJ7DPbtWHNpuh2FraPb3rSzrkFH+aMHPzEKR0OAeevpTrq+aKAW8CStl8bPOwhcKo3e3JP51QtLvTZ7+aXVUnMqRgokfG9geFP4Y/Krpxqcurdl2BJpG2l7DHfLeRxSK7TGNriHCrKygY2qRwMAHp+Vc3quuahpOt3n2e63zFirSGMHep69c+grpXeGS1iu7izkggS480xwjgJ8uD+a81yviBRczSaiFPlTXPlxsT/AAKgJH6iuvDpc112KjruaafEnxRZ2/lPeRgZwQ0S7iOMe9WYPjP4siULvsmx03Qf4GvPWDZJPenFcHrwe9dibL5Inq9r8ZPErozONL4/haF8n8mrrfh78Q9X8W67c2N9BZpDFbGYNArAkhlHcnjk149ok+m2kTSXlvFcEKfkbPzE9Pbiu3+CqCPV9Znzwlj+XzZ/pWrVramXfQzP+Fu+KmmdUaFlDED92OmfpS/8Lf8AFIzmK3OP9gVgaJZLOruw44rUfTIc8KM1hKryuxooJ9CJ/iPfyyNJJo+ns7kszGEck9aKT+zIv7tFL2yHyI+nUuYmt3yy5HGAc1BbzAzcnlc/0rn7e+eOYLEQFbG4EZzVOK4uv+EoYiYpDsYlSeO1NVEyXFmT4hvLa7+LOhRCRRHa2su5iRgOwOB9elcdrEMR1GaOMACSQhcfwjufwqn4ncP8Q7gB8lcEHPotW7O2M7B3bLM6qPQY5OPyNRWktC6aOUTTvsPiGXIJVWBB6DpXoMEYXSbQhs5V+fqa5rUoj/ac3zdXAAFdDaybtJtlJGUDA4/3jWad2E/hMDXs/YpB7gfqKyLSKKRoPMcqEJH1J/8A1CtbXGLQOOMblxWVaxurxqqqQ7qckdK0W5K+E63xO6edjdgb2AA74rynVjvvQMY9vxrsNRmn+2eZcyOQzcAnLEewrlLq3luNUd44mWJZPlDDnGa66k7xS7EU4csmzc8apI3im2WONnEFtAp2j0Gf61ettHRLloJ4OJCCQJ14B5JwTz+FVNUv7ptfnuEwquFwpj9FA/pTra+KQ4urVLt8kjzI/u/TFYuz3L1SNN9B0t9RkjgmV1i+dOgOD0zz+gpt3oVrZPJKskRLHOWOG+mKqQXdhvLjSI4nzwyk8Dvip7hbC6KtJY+YdwAAkbIH55otG24tbhF4SN5fxyW89rgnhpZAvA5wQaF8P5tJ2WDM2V2qiAcc5OTzWzY6tNBDFbwQBYIfuBxlsdOCa249ReWBvPcLMVPlpt+X6EgZFKyezE20eZR+GNYBQ+U/lKxPDDK9a218P3n2UbISxVhvZXHBPI/lXZeYm3CmRowcgeUp47/wk/nmpIrmzm8mzmMcMQVj5ptTuJ/uk4Gfzpct2Jy12G6fdeN7PRzYadKPKh+cSBYyFGfXv1rG1nTfFPiq4n+1sqzK24W+1UBYccc+n8q6GS1tJIXvJLnzlDYCxxyIR7BQfaq097YW95bzx2lnLC23ZPPvRg/bcPSok2lpr6CfKldI8+GhavAJVW0c84x5ZP4jirVvoOvSWqNHo99IN2GKQM2fyFekyaHex2puJtFlZGBdmicEBSOwODW/4dsr7R44pIdNPkSYMoJ8xlHqPmFEopK8hr3tkebWHhPVreW01Oe0kVA4HkzRspGO+COmfWt7xLa65qmmzWZ0hT5gUIw5OfevQ9R1JYbmOe31W5R/+WkUEQ2/Q7sgGuN8UeMdAsrZdkstxqQYnYcbc/7XYD6UopR0QKNjy+5+GniByWXT3BX5cdMj1qFfAfiC3tZftVtJCgzsHlnDH0J6AVoX3jzU72dFW72MW5WCPkfzNKp1i5UkxX0iP/HcMI1/Nia2jCUloNzS3OcTQNSgliSW1VlXghXBz9cGu78G/adJv4WuEnt1K8hGBZ/16dKqWMNlbkzaxqlvAicFYpjIx+rDgflXaeH7jRtVsri50W2t5vsx2tJKhZmO0ngnHpVvDKduZmM6vZHVpqup3ChrSydkPRp3VM1I516dfv6dbnH8chY/oKjs9F8R3cCSCK2tVYAhXlHT6Krfzq7H4N1KX/j51hVz1WKNj+pbH6VXs6a3Y1Kq9kVTBqhXM/iC3hHpDbbv1OKpzQ25J+0eJb2T2i2J+gzW+ngSx4M93dzevKr/ACXP61cXwhoceN1oZcf89pXcfkTij90h2qs4V49CaVY3uNVuZOyvOy5/QVIb3SbSMwxLMHX7iyXJx9CeQBXS3vhnSXmurSCzt7aSSJZIZo4wGjYE8g/XHHvXG2s1jLeLBqsIXbIYbhBx5T9NwPp0/Aj1reCpyWxhOU11MvU/FV/agpOlxZx9ppYUmQe4dBkfitY8Op6ve3glj1sz23cxMBj67f8ACu11fwrf6Yjz6XIbq1PLQsMnH07/AM64K50fS9QmaSEPpl+ON0J25P0/pwamVCM1eBUazi9TqNbutTs7WOSz1YXpVACluMvnHpjNc/o+u+O/7TNnMoaVk3xxzou0r/vDvWJcXfiHQJPMuU+226crPFw6/l/n3rY0Pxha6qfKbURBdE4Ed3xuPs3+NckqThujo9rzK56jBPdf2YhubYG8C/OI+V3f4Vl6tqVlDpy3cstuADiWBkOfw9e1YS6nex6gYGtZmnI3jyWJQjPoBUt9oOtajGZYdMn3McmNYyq/hmuSphFUvfYlvm2ZwNxfRXGsXUnMMc027bg5A+gqms0MF4ZYMSMCflK54IOeD9a1/wCxdUQXl0bPEcN00UrNjKMDyOuaxVijmKLG+ZGOCBz2qvYqKs9ilqXbS9mTd5dogVhhcsQQP8mq9xeXUyC38mPKD7qgknrVN7BlngkLStGCFcFT/eP9MUti8lijXaXPlTDgALk4IPr61hKgl7yHYv2NpLFCs0DRW2oSNi3z/CO+eTj2zUstxcWommutWW4vioEhjXgDbgjPqe/r3po1W8FxLbtIk1tHGpZwvDA7SDnueg//AF1Rh1aW4uo4LiaJYXTbDlAFBHUtgd8c1go1JXuS09yO5eGWOC5eZwwLHYIcjG3A9AM/0rIsrV5L3dbhnjRxmU87sZP9DXV2ejxXYcXN6bbEaSIC/wAk7E8qc9gNxGKbewXDTNHaxWotnyyGNgPl7ELnAAz2rSNdL3YlKVi1JFJP4VJhjhMwmIMUYCELn5eevb8c96xfElpLY+E9CjlULIftMrkc8naB+hFEWp/ZVu7f+0jCAMPBnAZAMYz/ABNzwPf2rR8UQtrulaYlndfaH+YfvDtPzMO5xnAAH4VeG5qU2pbMFo/I84bJlz680KjuTgZ5rp/+EOnm2GG9gySUCygqSRj0yO9dP4H8H/LqKao9nslhHlMZl5IOfXNeklqVKaSucBFZTvayOqEhRzjtXpfwija3sPFE7DBWyHP4Of6UyTwQYEXbGJSTg+U4I/DBrrvCugyaRoniRfIZPNtAFyp+Y7ZOnr1qrJamLq30PLtEKQRMJW27sEZ71oGe3D5Mq102laHby2kKy24DCNc7k5JxTr/RdPhjaRrdQqjkKMGuaUFKRSrWORN7BnrRV77Lpv8Azyn/AC/+vRVexQvrCPWNLsnuoPMXcRwpI9apvHLDqE4kUqShG5uh+atXT5b7RLGK3a2SVj1ZWxkep44Nc34k8R3clvNEunSLLhSrBiR94k9B7VCjFRubttux5vd2kOoeM7pJfmRS55/KtWz22WpxW6zfJKjeWp6IwA/pk1z4nnj1KW58s73ByMdyar3msOQm1GWWJidwPPJ5I/D+dKScmilojcSJjtlknE+ZNvmA/ePrWlGWjtFiDYUHI+hrnUlSOxt3fcpd8jjjoTitS+nvL6x09LG1KYg2SSHoTkn+RFJJJ3ZLTasZWuagkSOPvHzAAM1n2VzcT3lvwY0Bzx1NbUWgokO66jeSVm3bv6VeTR4llDrEIyvODxj86h4mC0RapuxmpbBJDJKzSP6nrUSRRySAruyW5FdJ/ZglALBgG64A4qOHQ1SVX2465J54+lTOsmtClF9TMm0/zJBIyqEbA5wM4qeaCNFjAi2kDk9c1tw6ZDHKr7MsBn5yCD+GK1LqD7XNE8kMLKqhQMBTx0HvWLk5LcGrHGIisVXZk+1TCEiTCnaAePlHJro5tKtUja6ljm2Z4WOM8nvg1mskN1rSWtpHLbnHyuy5Qntn8jUqMkK6bsRQ2DMnmjGzO1s9Fq/Z6W78qY3KnqXrfXTxFAI2Vcb+uep71KLBpETy7YOQSDhiQB0raMGne5DSKK6bAImiZHDDkfN0PrUMcXlssSrO7Kp37zkH6DmtNtHuGdt0mwrgffOPpSrpuo2zKftTjPGRkjjpW2pm0YjSGG43RyzqQAcuhwSO2KkTLN5lw5hDcLtiGG781tmxudpkcNJhfmAAB5PBrF8SWWpTQ2ttG8dvFKxVp2IU8Kfl4/GgFBt2RPJfWdygS9uIcfeSMkErz6Z9q1bW8haGPZdBYw4dd07DOO3X615Z4j0I6DpVrqdvILy2lOyZhn5H7YrS8BXF14gM9tI8mLZUZcsBgHPHNatLlvF3HKE4uzL/AIp8VpG00dmo2kBfN5yAOy/415rHBcaxeu7S+Tap88krdFH9TXtsnhu3uonjuVWQEkZe35X/AIFnn8qhHgfTpoTbiGB4UG7CqVy3uAeP0opytuiUmcVocWl20P7qeKAZ4IlAkb3Zuo+gqnqMjRah5ltIsqY4Yy78/ia6S6+H0afPaJDIFIGwttycdRziof8AhEViYq1qpYrwsUgYk/gTTdVvcXItzjdRv9Qk0i6idN0TEljkcV1nwb1Bbez1m3c9QkgH04P86vn4c2l9ZmEGOCckZ86ZUIGeTVzw34BtdDuLwDVYTLs8oiKdSDnpzWtCSUrtBUj7tj2fw7fi60G0kzkqmxvqp2n+VaTXIHU1yfh/Sm0/TBEbx33uZMEj5c9q1Dag87t31Y/40Std2JjKaVjRkv0Xq4H41Sn1mGJCzSDaOtRGDHSOM/hVa5huXj2wiJWPdhnFK6Jk5mVr/iq20+7sbqVmEBDxOwXOMgEfqK8x8VeJbC/1aPUdM3lbhfJuAV2gsOFb64JH5eldh4v8OaprWnC2e5jLeYCoCnH+etcuPhtc2+ntBLPG24dUGSD61tCaiZcknqzofBvxCgvIk0m8E32yBf8AWBcqyDuasaynhnxPDNcW14kVxGSDOFKq2PXIwRXF6d8OtV+0mf7VJBN0Loucg9Rg/wCeauTeAdRtIHECz3Kt99WuhErfgAapSV7pilTfQn0vSpL3RBenVE8nzWiGE3ZweuT1FUbzwd4euRvufNd+7JhCahns/G8ekw6dYaVaWtlDkoI2yWJ9Sx561yl7pXjh8iVLggnG1HH9K1eIha0tRxoTvo7HpmmeKrLwrYG10uCOGNB80srF2OPVmJ9egrhvEvxk8R30rQafqEltCD9+MBWb/CuSuPDXiNpPLlsblpD8xHWqMnh/VYztexnBHX5elc9StF6RVjop0bfE7nSW+sXk0sUNxfXDySlZ5AzkhmPUn3qTRYhHehi+AoL/AJCov7IuBqL3fmxJEI1CoTySB+lMubW6t0LI9uXJGCzcAc+v4VxzcppJM7aTpwu5RudlPptytpNdpbEW6vy6qSBwD1rF1d2mhmkYqZGT+DAGec8CtSLVbI+Gmjm8QXUU7x7jbLzG7dDg+nBrmjNZqyquptsZSCxA9Kt2SujmVyrYXziVYJZA0YOAkikhQfT3qaKyE89qbcpODlDbAlS3HIzj0zUUkto0YxIqCFwC7t97g9B2zjpVYyzRohtn8s7cpIDjePWuZxbd46Maa6mpfavci5itFjXyoVwqZ4iI9CM8ZrEmvBJZxQwdI5N8jbNpJz+eOK37S3ijt8+S8t1MCZRu/wBV39B2xWJJDLHqAZjvhLAMc5DcYPfocU6MY322M42vYyrx2S8JaMcNuYHkHnv+denWmgW11p+mzpNIscLhgrEgD+LcBzt56gV5xLJGJponkZAEIUkZBORx+gr1QXcFt4TskuIppQ0TRssMgRiBG2cEg/3a3krtFs59NEnSCEf8JTbg7XfE0h/9mx6eldt8N9K+zG5+06ppV8DCoH2co7L8zcnA6f4GuOisvC0qwpHN4nsSkTYLRJMAGJ6lSp713Xw7g0m1k1BbHxBcXLNGiYubZ49h+Yg5J75rZrTUynsdlJpGmSEgw2rMFJ6Dpn/69c1JoBim1aV7VYEIAtCk4AkAGTjnjn862b28exlJnuElxGWDpFtAx1HUk+v4ViweKLK8jZzfjYSFEQibK8+mD6fyrzK2MnB2tdHNfXQzxbXdokhuUnZiwBKShxHnBxwe3P5Us1vfrZtNHpbXMbADCJvJHXPAOPx96Jby3t3SS6tMLcMSgyHlOTgcdMdTVb7ZdW0strZWxjs1Qhh824lsc4wc4J5+vtXHHEznpHYtJsyv7K1H/oE3/wD37l/worQfxB4lEjCMqEBO0fZ93HbnbzRVe3l2Y+U9MS3kVMbs4/vc1FLZrKpDIMdyOtXj9KY2AMjmu1s9A542MaSOrRHHXp97n86g/syyLB3gG7n7y1uzxGTBXr3Haq7ZZz+7Y4xn/wDVXPJamiZjf2fZlj/okRQqVPyACtCytre2s3t4E8qFssYkGA3vgVL9lZY3Vz3BApY48pwMOOMg0k2gdinJb287FUiUE8jK017SPK5QZB67OPxq6YjHkYzxnGf6VHGp87rIAAQFzwc9BwKQyA2qbkyqlcEjKjAqE2KmZWWNX65AGB1+layxx4aN2Py9M84/OlNvHINoZ2ZAMHv+FVYVymmkQTQs7QxKw6AnOR6VEmkQGMRmHGRwPetVbZgo2oQMg/uzgkVn3N47XL2un2z3l0OG2EqkJP8Affpn2GT9K2hSc3ojOU1HcP7PjMMUIJESNkIzHn15qFl0+wnYs6hyMiMMWYg99oyTU6+Fr7UgravfSTf9O0JKRD29W/HNXmsdG0aNUluLS1I4KtKqc++TXbDCLqznlX7Izk+yXE+EtbrkZ3hCnP0PP6VopCkSsSMORjOBn9KY2u6AgC/2vYKp7LMuD+vNSx6t4cwC2sWJz0AmWtVhooz9rJjY9rwviKQMABkAHP4E4qUxoEzIZVHXBwD+lWV1nQ1XamqWQB9JVGalF3pMgBF9ZkZx/r1P6Zp+xQc8u5SilhjQL5bsP9pASf1pL2CS5tl+zWcHmRsrxi4j+UMO/B+ta0P2RuYpImHqrg1ZWBG5Vc+uKTpoqE5p3OL1DS7q7gjtprO3mtc5MQjATcOckfWovD/h46Vqd/cJbwpHcLEAoB+XaCCv0713v2YEetNNsuRkEgVCpRTuayrTkrMzVESptwAD65/wqIWtpKDuCYOQf3grXe3Dc4x6CmfZtv8ACOarkRF2Ya6LZMhVImXPUhxn9DUUvhmInfG8hcd81vGBT/Ap/CmG0QfwD14pezQ+YxLbQZ7c/wCscr3B5p0ujFnk3ZDOQSBHxmrkN7HPvaykJgUlWmzlCR2X+9/KqN94nj03ByJPUnAz+VUoS6EucepqpaRxBGaFSwA/h6elNvN7oBH5ik9Ssm0j9Kn07VLfUbJLm1kJQ8Ed1PpirpYnGWJqLtFqKexmowSMJvkcgYLNyTT9+5cbs/WrjMAecfjSYU8hQT6A8UrhyGTJOwlZVAJArPmvriKYKsIHGQSOP510DrGxJeMKx9+tReRbMRiPdnrzTuLkZh6hrq6Zpk97coojhTe2BmvKb74zXsl00dtp9ukQ5+diWI+o716r400u31DwteWqqkJm2qXJxtG4EnP0Br5Z1OEWGpSQbi6A5WTGNynkH8qSqR5uXqX7KXLzPY+gNB8XWviDTmnQSRyRkLJGjdD2/A1pvdWco8wMylfuBx3/AK1xnwW0sX+maveXAPkSSRxRk8ZZQScf99CvT00e2zvjZd4OegJWnJ6kKLMaS4jMG+YJvwCGA3H8BWRevp0bHy4lkkY4AKEcd/612DaUbklncbj9ACfpVGfRRCJX2JI237pUHHuP/r1Dsxq6OLW30mdjAbANK3SNU+Ynrx/hWZdWWjysYzp+1lyCcMCPbHrXZQ2UlyWB01POIGCMLnA+vWs59LhImS4skikfk7puAcnjjPvzWfs+xopdzlo9I06by7KRZbZJigEzodqAHI/yK5/VvDWkWGpSQpcNMEP+sVSM/h9a7WbQ3hiMlvcoshwDEJgflx6n+lUP7LWEyNJavdyLuCqkZZGz1+bOcjHH40rW0uwTuzi7210+ZtrtKzBWOWPJLHOSfrUVnY26XMCqhBGMc+/19K7Cy8E3t3o899PGltbbiPMuJMMCCR9wEk+nTvT7fwvbxeX9ovIYHA9T8w/EfhSbt1CSOWtCYddLbgy/PkbuGyP/ANX5CqWnuiTyzGNpXBywJzgYrUu9NNvcu0UqSKGZV29WPSqALwXBmSNwQDnrkf8A1qpTTVomfK0M/wCEO1jUdXtYrW2kZJm+R+xAP3j6D3OK7LXbWTSNMS3u7aORrdHYxTuVSQH5eWBBwQ/UGsDwfJLeawy309ylsjZCwsU3DJP64HHGa9L1nT7fX5Le5S8ht7ONWhlwfMzk8KQc4Bxj1yaweIcanLIhyadmebR3OnyO4TwfaSsIUA+zX8nzfd4++f8AIr0HwoNL0s3V0tg9nJNHGq28kjNyo7E8dwPwrNu9Bi0af7GEF0Y3Z0ihQpljkY688KOv/wBYutJrS11GG5gguLprgbTBuDiJevT3444Py1jUx0ptxhoYzbaNzX9VuLbT/s00A3SrukfcGCrxu4PTrjPuK5Sa6tIraJFtU2TT8FjtCe469AfWl1a91KcLHeRRXDbPkhRxuQnkA5weea5bS7iaZntVgnXMxEqtgpkcEdSeM1i71YuUnsEYWRrXtxLd2iw3DyldPgYo8DBiwJzlvXJ2+wqLQr/UJILm5n1RtsQYIjPlicZ2gjnt39PeqLXWm2N+1vfp2Ox1yzAZwFZR0OOmeKy4rqGe433P7ueF3MkMhOSB6j/PStIUm4bfMrlvsd39j1af999rvR5nzf8AH368/wDPSivNprtPPk8u6XZuO3r0zxRT+rS/mYvZy7n1WXGSMUhIHUE0zeSCcjA96YZT/CR+Wa1ud44rlwAMZHTuTUE8ZJXDZZT045pjzyKmzYNxOQx4ppn4IYDcTwwPI96zZSBvMyQ5Vdx6ntTo1YuEOznptPWmLLEYyZXJYHjIzup0kilNyygcZIxg0vMZLshSTczMpOSeTzUHkhZMqJGJ5+cDkUqXURQBRnjnHX/PSpDLFagGWXBYYHUkH09KrRiES1ZWOXO3OB04/WlW33lipJYHgYHWnpPBJMyEtk9QWHGPpXMeLPiHp/gmaMCAXd7LhvI3/dX1Nb0qPtHpsZznynfWGinZ5txkludmcVpiyRQAEUADAAGMCvD1/aNKsBJof1w/P86tp+0XY7QZNEuPorj/ABrvjDlVkZOz1Z6vrBvLPS5JNOtXuLkjAWMqCOO2SB7D3I7Zr591rwl4/wBY1GTUJNEuRIchY8qQgPpz7nk8k812sX7RGjycHRb3I67WBq2vx90XjzNH1NQeh2g1a5rEvlueVL8OvHBkLS+HrwjPOCp3frUq+B/HKuAfDd8EAPCtg/zNerD49+F8fPb30f8AvRVYi+OvhCTBZ7pPrEaackHus8qtPCvi60jnM/hjU5S4IRFUkL6Z9a07Cz8TK0Udz4X1e3iB+Ypau2B7YGfwr0xPjb4JY4OoSqfeFq66y8Q2OoWcV3bee8Eqh0cQsQwPQ8CqVSaJdOmzy2w0/WrqVZ7TSruO2V/3hu12SOQOAqMwx25rstK0m4SV2kXyVyAqmIkk4Gedw44/HNdSNVtj2mH+9A4/pSjUrTvMo/3gR/Oh1JPoSqUF1KFtp8iykyTEpg8JEyn8yxp0tjcqc2146cdJAzZ/Xir39o2J/wCXqD8XFSJcW7/cmjb6MKzuzTkic9PFrttGNt7aOScLmM7ifp3ras4bgWkYu3V5sfMVXaM1a2RswfClh0PpT+KTlcqMLdSE249K5HXjcan4htvD8bmKxaIz3jxN85UdIyR90N69fpxnta4rT7yC10fVtdun2+ZcTvLK3URxsQo/ADFOIp6GD448WWfhWwS3iRDcFdsFqnAAHc+iivn/AFjV7vVrp5b2cuS2QoPyr9B2rqfF2ty+K7i5uLnTza3ViodB/E9u5wC3upI/779q4OZAi+YzEqTx/hSk3sTCK3PUfhH4pNjrA0W4mYW9yf3eT91/T/Pv6178iDGBn3yK+MbS7lhu0uYCVeFg4bPTHevr7wnqkXiHwxY6jG5DSxjzAD0ccEfnWbNYo0GG3gBgR7U4OCpycetSvCOMsw+vSk+zApw68+oxUlEflrMMBC2PbNI1iWIKxlT0yMVatLgSLsChQo4x+VQXE1ykkW0bsZLAcZI7fyp2FcztY0W6vtImtYdnmPgLvOB1Gc/hmvN/Enwbg1BopPOQ3WAreW2OB04PtXrMOr2dyrHeQ0bYZGGCpFVrm1t9WnVyzqqjEc8EhRvdSR1qPZxcubqWqsox5VsZ2i6DbaNpFvp1jbrHb26AAdT7k+5PNWJI1kRo1YDIwQQP8Ku20KW0paBjNGB826Yu4Ptmkmu7Ke3kndh5WOJEHPXHP0q3EzTM6G3dcqhP/AOlBzkruwre+M1PLpsqp5kTFxgEFG5x+VUZtyQ+bLujI7MeRWTuhhLbyPjbIowD94ZzWXc6W8jIGS3JzyQoz7dRirCzLcJyk7gA4ZkxkfXg1mte20chhJkBB43AnjHTkms5SKSIdR0qYphIW3uAHJ4HXtgcVgX+mNaFpBlB0URuQTk9+MZ/+tW/PdsZQApYqflDLgAem49Kcb37W6xtGkTZ5OA4+maydR3HynN2tz9iU7YGfyiJOX3I3fbgAj16mrV/qVjrUMJ+xR28kfJaE7ePQDP9K1pbuKSZLd4HUHChzGBg9jVZ1SOc5gDu4K8qDnPfGRUOqw5TDj0JJkZy8ip5nG/ad34g12GmTxadobadFp9kcg7mmty3mHr83TPX8qwgfs4LfY45E3Z5XBB/MkVctXk1DzGFmkcZbcPMZtzHvjFTCq09NyrdzAPhKS+lmuLaWOCd5d2xVxGhzngdup61Svvh3q8jSiHUY1EkgbdvbJ6/hn7v5V2l5LDa3/lRyoSqhc+ZnP1HrxT5Lm6LfIFeHd0UgMMDnFNL3r9SJRTd2cG/hPW7WwO/UXluWcs7HJJJ64b1/Duan0hLvTfD89u0KyXckjAyyABlHHQ9eMmu2xPM2xkITO85xnGKtC2ZIxGGIBPHTp269KjkvfQhwieSHw7qX2SSK50+4BkbMcwUJtwcdcdvaprLRNW0DS0t7qBjb3Ujv58Y3MoJwQp7n5c816g5k5jUnYTwpweP0pVghWNEn8vag+UcAA/Q021ytWD2cWrHz7qQuptTO+2uJHk272dMgYAxj6DA/A1R0+0nhlnmkiZzgj7pz1r6FGm2EkzFFtc7Tu2qOe9Vf+Ec0zG6NsE5GAmV/l/nFaxxPu2sWqaPD/s1n/FFIT3/AM5or2b/AIRC2/5+Yf8Av0KKPbsPZrudsCo+U8HOKY7g5XI6/SoUu0IzJuTPpzzS+eioSX5JA5FJli+cipuBfC8HAzUP2yF0AEbbQcEGojqcX2jy4xIzKOipk/ypq6jAgJaZlBOcMpH9Kh7DRZQ2smSpzgZwwz/Kq+60Z1dVmx0b92SAfwqRNQ09lZfOCyY6EHp+VJ9psYoywkiG7klxnNO2gDJidjOshTAwTyu4cev0qERQsiEsfKY8EuPxqeVLGVo4XbzAozsR8dBk8UyFLGVj5UceCSpAkB7dxk0KDbsDlZFDVNVtdB0abU7lUZYlxGA2TI/OBx+tePanoPivX7aTxDc6U0cD5llndgDt6A7WOcfQV6XYaVL498SytGUGhaO/lpvztnn6n8v8Kj1yG81bX28IWGLiGJF+1TKCY42znZ6DAxzzjpivYoU4Rjy31PMrVqnPeMbnidpoNzf3BSxgmu5FYA+Wvc9K9P8ADfwKu7vbd6/c/Z0YZ+zRH5/xPQfrXr3hbwhp/hWwEVuvmTty8rdT7D0Fb+abavoivaSaOR0L4faR4bLPpllFFKy7WlYlnIznGT2/wrd/s6X1WtPPFFPnZDVzA1TRRf6bc2tyqPFLGVYHn8f61zngS11C98MRvqMcbuHZFLAElQceldD4z1B7DQJBECZbhhCuCQRu4zWlpljHp2mwWsYG2NAOBjJ71XO1Ez15rGRcaTaKQs9lZtu4AeJTn9KsQ28trEsMECxRL91IwFA/AVrvFHIQXRWK9CRnFG0Z4FL2nkFn3M3ddjqj03zph96N61SK5zxTpuo+UusaG5XVLVeIycpcR9TGw7+o75pqa7Br3L/nMeqH8aY0UEv34I2/3kBpnhvxRp/iO0VoXVLlVzLbsfmQ9/qM963hGh6ov5U+e3QpJmCLGzzkWkA+kYFSfZowpCNKmRj93Ky/yNbJtoT/AMsxTDZQnsR+NL2iKszwDxTr3jXwh4kSM65dyWcjgxsWJBU9Rg55H4/nXb+I5Wf4Sa6kLlStyZQ2eiSyJKP0kx+Fd3d6Lbvm4dEmaPlPMjB2fQ4rkbyyFx4Z8T6aB8jWO5B7r5i/yWOh2auXGTvZngmnam/9sw3d27SWrD7LcyHq0bjaT+HBH0rO1TTprW4ubOTb5sErRkDuQcVYvJUNh9mtlG09W/Cr2tQyahHomrxk5vYRBMB186P5CT7kbT+NYvU2joV/Degajqd7ZKsflW92xg8yThdwxn9CK+mPCGlWvhSxTRraR5QEEhZjnc/AY47D2rj9N8MJoumQLJcBWiUEBWJy2Mk88D04FatlrAk1Cznkl2tv2gEdcjGPzIqGrDVRt6HoYlB/jIJ7EUvzOo9vwqklycAujFT/ABLuqdrhEOCxB64IqWjVMetoqkEbwRyOaWaJ5AwMn3h16Ee/1pVYvgg8frSNKwJyBxSHoVJ7JZEIkbGRhip5qCOOSzt2jhmaVv7s3IP4jkVf85ScEgH3FQyzhTltmM43ds+lLXoJpGRNpd2YibK4aOYnKlyTsPs2RxUunWWrwxYvbi3kw+4ssBUn1yQcHP0rQ+1jghcgjrjimPfpGPmccds1LTve4JItIVjjcNjnoP6UsbhFCuyycc7qyrjV0ijDEsQcDIJ4otdYilAYlzx12nj68Ucw9C9L9lLEi1iYNwSqDNQm0018BrMnJ+YjPP1qOTUNPaTDSQvIO2RmiWe2nTa0aPgdGTpUtoY4Q6WSyCKT5hgqWYHFRtpmmoxMJmiA4YjJ/maga1hlZcSBQvKqjnGaJt4AQMuT/EGJP4E0vd6oQ+60GwnXc9y4zxkjj+VZz+E9Ne4WeK6TepBC7sDI9+P51KwlI3RtkICMFR/jVe4aeOM7Y4GXBIVeCG9elLlg+gXY3UfDNzcXn2mDfFEnIRGDDnrgA8Cqdxp0toW/exCUJkiThvrkmopNSntondGSCYgsMylCe3Vh6+lSprlxNHsuw3lhRwf3gY9SCTis5Uo7jUit5DqqSRSHzf4338H8qdKrNIWkUKAMcHJqR7ewvyskcabBn5lbHPuAeKYvkxQukUeWyfvOTjA69OlYqm0XzIljKpD5jMxZSNo4zTmvA8Ik4OTjBGT+lRiPfECX2knkLKCD+HWkjjjCBXmEWRkc5qldaCeo9bmKXadgGecFMcfjUsrmUgFQ0a+i1QlidboxJNuUd8gY+vNTL5aLtW8ZpiD8u1gPzFFrisDGNCuVKgc4OeKkgjkf5lQYAJyoOTxUSiaVisVzGXVQVLNyfoCKa/23Y0QlBbPzMq8g+nTio5B2LHmP/wA82/76aiq4sbogEy3OT/tUU+UDXMaY7AfgcU0xx7OM89+Kk3LsUbcEHnA7UbAFO5SRwRggUhlaaEJIOXX1VWxSm3j4UsAh6AvkfnUztzhcszDAwc05Ukc7WVt+fun/AOuaBkUEMGCmV54wQefTvTpoYldIwCXHBBxxz7Um0jrGD2IC8j608xyRFiiFgMZIB5/lTWwE15HapBCysGXGHEi8E/WuK8Y6wmk6KsGnpi/1FvIt1BzjPVvpXUSzGSQbI0VV+Y5HVfTGaxr3wt/aHiddae9ikRIfJt4Cm0RZ6k89T9BXTQlFNye6OevzctkhPDPiLR/D2l2nh7T4bya7VSD8vDSnk9+5rsPC+gpoWnFX2vdzu008gHV2OT1ye/rXP+GPD0egahc315m5nlOYzEmQg7murGrWxOD5gI6/J0/KroRhC75rt9zk5ZvdGieaTGKpJqVsxwJWBzjlCP6VMLiFhkToR9a6lJMTTJs4oDVw3iz4naP4YuUs8m5upAceWRsUjsW6Zzxj35xXl2seNfEfiO+SBb5ngl/1drpwkiQk9FY4Dv7gYB7GquluCi2eifELxVoVnqOmw3N7HLJazefLBB88i7SDyAcDoetZknxM8QeJr2Ow8F6Mj5A826uQSsOfUjCj8z7ZrA0n4RltZs38QXEebnLm2h+RiAOnHQfT/wCvXtlhptppVlHZ2NvHb28YwsaDAFPmElFPTUqeHrPVbLTtms6kNQvXfe0ixCNU4A2qB2GOp55rVzSYNGDnvSuTqPzxSZpvNHIouM8y8a+FNQ0zWl8VeHZHSVWLzW6nALY5YDp82Bkdz9a63wZ4wtfFOmht0cd/ENtxAp+6fUeqn1relRJonjlUNG4KspGQQe1eI+JNM1X4e6wt9pd272bOzQhlBZVJyVyeuD/PPXmrTTVgTPd80ZrH0LV01nRrW9jcN5iAsQe/etPf71D0HcsBd6Oh/iUiuUsolfWLmJ/uyQSoR658sj+T11ULKW4NcnDKv/CVmIH7rlT/AN8Sf4irhqmU3sfNT2/krJAQAY2KN9Qa3vC9oNU0680oHL2d/Dew4Gflb5H49B8tZ/iSN4PFWq2yKSReS7QB23nFdP8AD/wxqcmrPdzp9ntZbZ4JQ/yswOCNo+o71g5WZtZtG5e6jfXV6bOzVry5IwiRjOB6nHQV2Gh+CXsLmG/vLlri6RdyLtKrEx64/lmrei2NpoUUv2W1miY4VpZQCW6/xf5Fb8dw0ih/NBGcYI5rOL1uzVRsTrak4Mpkzns7VN5CfxKX+oBqFZ3A+aRCOuBxinibdljG2enrzVXKsiUQI2flBx7c0GFkX5M8eoNJJNFGuSrL7jFJHOHyVVh2PIGKQETx4UgxKx65IJNM8uBsjy13DGcjHNWXkKryOD3qlJfeU2MctwBwfxqW7DFe1ieMgwOxJxyxIAqVbOB1x5TIcdVyOKWO9SXAJXn+8CKc0iyZ2MhZeuKAsiq2lR44mdB2UFh+fNQyaVG+4OhOTn5Xzn8D0qyJWEh3Zc9grAfzoa8iBw4Kt6Hio0GUF0W2iwF3JzwNoP8AKpG01CAJbiYgdAGPH6VNcXoUKFdAW/vf/rqqb2XJjFuW29WXhcVD5QGrZBHTarugzkFsEn86cUmLH5JOD3I4/KlmjmCFkCocdWJHP4VQiS5UuzzEtwduQc9vSs20tCkiy6zh97SMmMZXFNMihjIsxyBzlBSqZJWZnUQnPUnoPxFR/uotx+2ycdCrcE/nS8wsVrmE3EZETqWJ5VlwDn2PX8Kzr3w810FDsiQjlRFIF57gDt1NXpJdsgJuJVZjkEnj24yaz5NT1G3eYqWuc8KqdB/P2qHJDsVBpUlvdGZ5JnYAqDneHXPRgDS3lvDJEyCBs5Odsu3d+mKsDxRNAsa3sMiF/mJWEkL2A5xTJfF0Sv5UkUTkgFdycfzp+0ktLhyIwXj1GCE5iZwDhUzyRg9/TNRD+1ImAMMi54XMYPH1611cPiO0uYyZvs/Hbbgj3pDqUErgxSRuGOGUuFx/9bmn7VsXIjmZ7u8toYxIsiMTuBYYBU//AFx/Ks651C4WbK3DqzDOY5CTjPsa66TVdPuZVjkQKRwMENn1zntSXEell1220ckZyocAdSOnHPen7S/QOW3U5Q3LSwpIbh8g7Qz5J9+pIrUsPDmoXOsJaSsMgqzOx3qvHOSO+O1WPsGj3TjZsi4z8wIz9B07Hmm6dDYaVc70dXkcgqQFkx+Y4PSmpxe6CzO2XwVtUKNXmwBj/Vn/AOKorFbV2Zif3xyc/wCrH+NFb+0h2J5WaqgAYYjOMhg3tUTyMqkA5B68YqoZ3ABdeDwMimmTaS24ooPfnP04rgua2LqSgY2oHYei5/SnqTjOCemXU7gB/SqYLM5khZQAePb88CpoVRt3mlgNvIUjGc/rTQMkmWT5gHJPUnBP61bNuyWJuCY2CqWKDg9en+e9Y12W3lUIkAAywGf5E06CaOaBo2uAm0ZAPAI9OtUpK9hNaDo72Irhk2ux+RsjApYbt3Y5kibYCMYwePpUImMrRp5aMvVS5UDGO4z0qhK9xbKqqrMmc4VeB/MVKlYGrm/9t3w/MACB1AFZ5vXT5SRjPG5B/hVaeSaFQShUOMkAD5fXof51HEWudq+bLwfkw44q4sy5TTS7MaJuXg8nK4/pVqO6bI2glT03d6yHle3uFDsjrtAdmZGJ/wA/nVwy+bIqzTRRAE9Hxx+dbRkJxHXthY3Tq7WsbPGpO4DaeTk/WqR0yFZFu4keKVQArLz0/DpWntWKLas6ux9ck4qAKkb4cM5BJyAVyPrmqkriWhcsr1PMRp2h8wnAZsAgfXP6VuQXKyY2sGyKxEkEkSlg7L2DYIH444q/CvlqAY2VT2ySAa0hdEtI2Ekjzhv51OvlMehHbrWXFMu7BP44xVhZ1Izxx3zWqYuVF4xwk/eI/GlEMYHVj+NVVuRx82T6UefuUfNz9c0w5Y9iZgq52s351g+IdAi8RWH2K6VjFvVwV4KkdwfpkfjWwXJGc5OPzoE3bI+lAcsSj4Y8MweHNLNlHLJJFuLIJMZXPbitd4UCkrxTRPwB2pjTkAlc4x1obYckexWM9zExIMRVT6c1iWlikusS3pmbcHLEbRjJIPYn0xWxI53EhTk+uaghd41Y+Q3fOOM/rSUpLZhyR7GBc+HNKfWZtSfT1lmkA3ylOpAx3Pp/KtO2gs2HlR23lggj5YgAD6GpZbuOOX5reQBj/wA9eP51J9qgKEl5EVByVYHn9aztd3NFZE28wADyxt6ZyOKXyo5CpESlh0O/AqmLt87wZCmODIi89emOtSC8zFllZG6fIopjLDRwRkku428nDA4+tQ+WruWhuGcZyVLgD9KbvIHzXJK4yUkTGfxpIpEfKBlCZ4LMpIPfFICw0TBTuJOB3GajQtCwLlhx1IqKS5mZNsdyvOASVz/LvTi/DB/vLxnYRSAklZPLLCVSG7biP5VAFjlIAdh3+Uk/yp7EI28sGU8fn9e1VmSQBni2AsOFVgpz06AYpMZYjWRHCEnaOh3YI/MU6V4QhCuBKx4YKSfx21jsZRcMJ52jTBIAY8+1R3Ba6kEBu0ZAAApLLj68+3pU30AnWS9+0urxRuinnexGMHr2x1q2kfmTbmeJMLgCKQtiqEttfQ+Z9n+z/MCCPuhvqMfjVSwuLqFkISJWOQVCEj8+lZ7PUdzd+zWznJuDIy9QJFGf5UyaxKglDOm4dwGJP1Jqgl7eFjut8c8uJD/gaHufPciS2ePGMO4wSfwPT3obTGWEtfOfCpeRMByxLAH+dQ3FlJbEsbiQ45JfaahtbuaVABJKp6Fz2/AmrcUxffvndiARgKfTrU2TC5VleSVEcTx5znDcjA7YwafPC8UCubeEBv41VsjPfApAzRS72djB2DpkZ6elSz3M0xUQKoGMEtEwH0qfUZTtzPcNhUdUxjIGD+Rp4ka0eSOQFgpxhQMEYq5HLPHE3mzW20DB2lx696jbyBL5qOD6hCcH8+v4UuW2w7lEXLjfuX5SuFXG0sv4CqUifvjthyXPybgMgex/OthIoLgH5JUccHKlufxHWphbJGu5NxCLgfIBuPr1Gf0pKLYM5ltNsPJKeRGWZNzZRcDnr160ltotvBFcS2jGBWXado3K4POOntW4YZpAZZIjszjBXGR26mneXGNqxFEJQZySMfkKFdAcyuhABn82JY85UqoQ/Q9f5Us2miSKOEagpTOQuFODjn889fb2rYnsXLLtYs3rndk/hRbRuiOzW5bC8nAz7deanma0Hyoxv+EcljtnRZy8uMpMGI2dOPce3HSs+XQ7x71UkaJyvClQQB19SK7BZFlLAw8nqGPXp701YOQDEWO77oTPGKq9wSOb/sm6X5fk44+81FdR56rx9nHHH3T/AI0U+YLFeMRGLEux+SeSVYfjjFQSRsXLQq5YHJUEEjv2qX7KwjLtHLjbuB2knH0PFNI87ZLaBQxwBtUq27+XNZ8rtqFytDcrDK2USTf18wZwfXtTQm9wqruJGdudoU+nNWB5xkERHmLwWjVVGT7YpypdwEhLeSFXJU7mVTg9uRS5WO41bO6jiDrBKUbOQGCt+WealS3kiRJZYQADzvIUgevBH86rSQr9nwIZVkVvm5DdPTA4onttgDCCRAiDcTnKkHqQR701FCuMmMSorGaFiwJA81m2/TFIbwziOBJPKQqMgyHDH6ADikmtI5dhVZJGBAO5AiD3PfFPhFk0jiHyVHXmQryPTNCTuBRVLi0nCsxwTyqNn9Ktmxmv/JjQok6OQ/mHBOeecnP6VddHZS7WvmzEnMu0sGBA/XPvTIUjsHkFxb4D4wXxxn2JzWkYW0IbGx2ASQ2qXBjxzuVyAG6cHHNWo7S8IwL1JHz91kLZHfk5qt/aghZ0htVYdfkYMpq7FeyXBJEEcQJA2qR82fbP1rWKRLJmW73lJnjYjgBkyf0zz+FEMaMTu8oBeSwbB+vIqSNSW3qMFTnmLJ/DHNOiCEs6PBk8byMDP0P/ANatUSTRwKVVUeQ/7XYntkZ59KnijuIiQxXnA4yB0+ppituYRPN8wXBZRinW8qrj97IzP93Kg1aEWEcsijYHOegHOPxqRZArdMDB7f59KrSNJtLKPkVQd5Xt7Dg+lLFJ5mMhsg53HoR3/pVCLeflHHy9M4p+SFyGAH061CMlySSrY5IPNOQM4yx+buR1/KmBMkhJwzFR3HanhwXHC+2GquVKvyxI9QoqY8ZIUbevI5FMZIQQepOPam/fHzd+/pTSD2OWB5/+vTmOOS3FADVjTbySAeR6VGEPTk5/ukCnmVVIXdj3zSP97dgH0Kk0gEKqpC7Tg8dOvtx3qJIgV4iKKDkA8Gp1kGfnGcrnGPSmqEHIwFYge4NAxnkJuYDzG3c4zwKY1oNowpDcZycHFTbXALYk6fh+lQrIxdsuxDdvT9KQh4gic87mPpu6VCsFuu7EZBHPuasEeWueSo5OP601ZJJHAYIFPI3Dt70WGJ5SFGwBtHZk5oCktgSsM89wMentTWkB3bmjyOQRzVWaSKCMu1wdhODtBfP5CkFydRCshUujA84LE0xl2Das2MAgA8/lVOK+0tplVLqIuvADcHPptqSeNpZlL4ZTwdvAPfoOv5UmguCxQltssyshGThv58fWmGFPNEqIqhR94ZUH6moXuIIQNsDpyRkKcD+tOZWnbcSwXH3FTk+uO9RoMiELCXfLKUB5xvJU+nGeaeXjDbMuMDvGoye5AxVOXz1mI8mWQBgTIXC7evc89P61HdXNzPG8dvC3mpgZaVWxx9fyrNtIpGit6vlDZsCMxwcY2+uTTVvpXbZFcWwKkZ2kkn1yO1YplknlSVsqwAMhQFxn8BwauWp2RMi3dxE+d53gscfiPfvU81x2NkzOoG9bVW5PmMuOO5qEbbncxUDPO7Axg+nFUFt52Yq0ryhl3N5hX/6/8qYtmUl4VFTsGdCQfyFDkwNP7JAybtu7cvVskD8KaltbDC+YpzySVJ9e1VreKVJHSGUu4/gJyq568d6a6M9xvlV1HJ3IGA/rxS07DL7pbSwsrBgAOpz2+o4qtJa2LSKUuRHJjkFcA+vWq24tKwCSO7MQflwD7in7H3Zj80hRg56jI+mPWpbv0GixHCsbH7NdAgnh8n5R+eKkAdiFluEkyOpJ5FUltmn3H7SRtOOPT86cmmzKG+Yld3TOAf1pK/YCae0RIlUyrjruBzUcnzxAA8d1GcfWmyMIFVIy8b4+YKevP1pfNnLq/wAxPd9o/Ud6HYB0bqV2xTSK4HTGAf0qJy0jsZAcsc5B64+gq40ghRYsIy9Szk5/HFU3d2IGdyL0AbH9KTGi5GkcFp5zQB1UEsxxkf1rKvNQtDtzOxdmCAIC3JPoB71oefPLAMqAH4jBGAcdeeKji85l/dxoctjBUcGlO7solRt1HDTuBllz+FFM23Pp+hoo07E3MrUZ2gmVbfzN6/6xemD/AMBxxVG3l33ATzFREXduA249QT1pGv4SzQQMoDHAkY/KB7ggmnqLSEKszROPugxbTu9+ualvmejBKyLtxe/uyY7qXG4AKHUqD/31/OrEF45td7SMrx9HBXA9z6GnXVhp39lB4LuBJANwyT1B6ck/SuXu714JyN6KzAFgnIz+NVOTp6sEuY6O31BzJIZJHDnncu1WJ9Omaje/+dndgJRwxI+b8Rz+lYE+tRzTRSPJJEVABZEHy98jnrnPeh743MhDXTunO13/AK9f51Lq9B8po31z9pHmxXBbaMN8pAHPb2xiktbuUMsYnjO4hQrEjH6YrNtoLy43taRuzZ+Zo+Mj/Dn+VXbOaN8iW3eSc8My4kbPqVI/rSUru7BrQmnEkdwI0lgScErIqy4Gc+3+eKsLDdMqK6jejfMDI3Tj1BwOPWq06RxLtUyF/vbHiKHJ/wBnoPwqQ3O5WmEiJt+YKzbue4wfmNapq9rkO5owSWUK+ZEkYlJIUMNw9ueDTvMgkVmnhjMzYwAcYHXviqKh9SiaSMsjpjmODdu9zkdM5rRsLeaNAVtxkZY7UXgflkelaxd9iGWY3QhAkKsNuAQSD/X25p0dhDtETmYRHBALHrS27S3DlJLTrwo6e3NTPbTWnmSxOLdmG44O7H5j/OK1XckZb2kWSkMrlgvLPg4wfpx3q1Em3JbYxCjAyASf6VlPM4kiDkyRhgpliPOSDnAA9j61qLG00YktpZm7skijr6fpVRdwaJ4JBGjK5cDqDtzt9hTwUzgP5gzn74/lVLyyk4ZjFgc/u5NvAzwQT61cTbIqSRhgvQqw4/P61SEOBVSdwkXBwd3T2GDVhugGF5HB9v8A9dVgHaRRJEBkbeOan2M6g8bVHp3qkIXYQuSCV9TUwfCZLe/rUQHy4QjH8R9aeQpKkZ47ZNMYo7nHGOMCpF2iPI5PbFREsAAB1HHOAPXrQj5BBO7HYjFAAACc8fiakCBVOzI7nPQ0xYzIQdoB9xmlPDAHKkdMdAaAEMbbx8wH0prwgxkBScHtxSsMxlcEN6jnNQr5iuFJUA/7J4oAs7d6FHcdO4qt9nHGMAjoMZ/Op8Rg4GSB06800xMM4Z1ycElv/r0gEkQPGEMi544C81EtukYOAi+4JGalmPkgDLkdMqR/WmCMuVaNgfUNkUARqiRuS3ORkDcSCfpSMsanYeGB52gVZZNyFdypx6A/0qvHAElyj5Lf3TgH8qTQAY4j8rpHKw9dtQ/2baxo7RoYXY5BicgZ6dvarB3DCujxqAQMf/qqPZJ5j7ZPkPYrk0AZckV0pk8m6Lt8uIposgD6qV9qiubq5tJS0OmpNGwz5onAOD1OCB+Vao/d53KhJHB4FNaPzVJxxnOMNxUtXAzYNQtLm1Z3RuT80cgBwR644/Gq8sGn2lyXMEfTkiQ9evAxitVorUpgO6s3UqPz/p+VI9pCozK7bCMfvPmz+dZuNykzPeHTLmIIGlyRkCN3O3NVGslX5xdu8YXGZexPYHrWpHZWoQMlspVsEORwp/A//WqRFt4FIM7qznIQLweOO1Q4X3K5iilnbTkk3UgfOEILHB98/wCeatJabDs3l+ST+7Xr9QKsPfRhfIlyHBwSMjHHXJ4qhcQI4V3mDRvjOGBPH54pNJbDuPMcyzuU27Rz2X+QBJqXl2V5Q7KQAEPfjpzSxw2MZV45pEYtkYZqpzyCO7IVrhnH3XJLAe2Oal6DRLNEJWHkR2+5eykZ6fWrFrG5V45IyBg9uo9B2zVGeMTqIGCKcDEgARx39qfY2s1pvkdZiQCFZdr9qSeo+hZASBT5MT7WGPnbHNPKkqy+URKQMbdvH9aiieWectLHNCAAQyjjrnPWoJPtCnzJGnZAch2Xp+GaLiJXQLMI5imfV48kD8DT5GWELzuGcgBNoP61RkZ3lx9nMjMcnJZSfzokaWMqZciPg7BIxxU3KsW1WKU5Qx7+oUHkfmKWSKJZVDKQTwRzj8KoM0HmKwBAB9C354PFPM8Dhv3jfXYSB+dK+gWNG1jKwsqgE5yGD9B9DTEPnFl8wFweDj/69VYbkJkowcEYI8nA/nVqC5WIgwJufHzIMD8eKaaCxY+yP6f+Pf8A1qKqm9mJP7lvzoqrxFZnnIZJHIkYKx77B/8AWqWSO3hl3QXqSgdijK38iP1qGCGOeYJMQiHqQBn9SKc+myK7rCqui8hg65x64Brz1F2uja464uBJGFWVpFJ5BU5BqF2txGhjifzQeSzqykfTFP8As6K6xTTFCThnXDqPyNWrjTYoNssTtNDkAsgI/DJFVaT1FdGfG1wUdIgSp6gL6/yqeImSDyYgfmHzZhX5cejHn8q27CwsJbZ2/wBIimU5KfaApYHpgbKs2Wj/AGgzGa4u4iMYBZm4x3wp7VpGjJ2Jckct9mt4Zl8wyRp/F0OT7CtE6vcW93L/AGXNNBFKQAhPHTHJzXRHw3pwiikVZJSfl3EMQfftVn/hG9OuY1hlRQqYIZY9rn6k5JrVYep3Jc4nKJrhjXPySserPAp/mTUp1t3+7bWkwBLbpYQCf1NdI3g+xljyiDaPcA/oOarHwjCYwkKQqRk5Znyw4wP501SqRFzJmZp0mpX1wP8AR0OeMYCqR+GK6jzrxUt7RLhEhZtpFtcE8enespNGCBkFssLwc+dHI+W69s+9RxvYx3UUUjXrujZBy2VPfg+laRTiiW7nVR3slgmFthuTaHyNxIJ6DjJqvqV7CRCJrG5lMhJ+Zyo5+lUje2lysgVpAiHGJJBjgZ+7uB/Oq1rdWjlhbTPIzEgRqzDqOgPPvW17KxJfTRY7l1l8t4YtoJTzBgdc8gEmrTW1tKflzC6cmSLIIH4gZ/Gs6xv4Lp3hF2bdUYgrGd2fXO7k/lVu8n+z7dlm4hHzvKo27vbA5qo8qV0hO5cubETIj4YSBsiSMkEjv2705mhMKQxsEJBAw/PHtxVPT7xrpgltBIu3qJsgkH0z1/8ArVekuLmBXkKwqeCoMgUlfrn69K0VnqSBMikLHFKxJB3EkAHp6f1qS1E0SklvOYkEZXBH5GoEvJZVLtA0YXII3hgR65NIl75gWMqqlTgbDgH8xTQjURRLExMhjPq+R/Omg+XCwLK0angquR+FQymV40wFBXknOcCpPMjUiNpwMY+XdjNMYJMhGQwYjjDgqf1605ZFycqNw7nvVVtzSkLCDgnnnP6VOiosRYgZ7/MTzQArTSEBUYA99uT+dRy3E0ed+0AdyMCo3EEhUOzk5zj7p/OrEYt0QDaR/dzzQBWhvWeRwEd8d15H8qtRyyoGxCAp9PSnO/lKoaEkkfeU5ppPmsEJfBPrQAPNOoLNtRDkHcKr/bSz4SNpCeGO3GP1qeRFaLa6tgHhs4pioiqFUSN7txkflQAjXT4CSIwyeATTTKhQsWjypK7c96naO1k5I+bG081Eba3MgwiAj04Gfxo1AQyEICIZGXGSUPP5U0PuQ4TH1Ug8fjUpzyqsORzhuarpZxK4PmyRMOuGB5/GkBI0G5MyOSeo+UmocBQN0r+WR/C4/rVlUIcxtOxjb1x/QVCrLt8tXMik4wxwPx4pMZDcxQ/eWUbeu1nwTz7CkhDja0YQAj+8evryKsyDzgkYWPYOpahLWENhII+OSdx60uoETkZZY4w7ADhm7+2M1n3JkiVXlhJYcZALYGPwrRdxCMAOAOwGOf8AOaqlUu2G+JWBPHzDn/GpkNGQt9cohiFvw5wNuRx9O1W7eJZEMklvgr0w3ft1xVjy7OMhJDInOAoBP9Kt28CxysIkcoo6t3+lZqL6jMqcSMB5UEb8kkMBx+OaJI4lVfOaP5n5CsvH44rQbTUMplypkzkknP58Uktk4QsY4tpG0Nt6fnS5WMqyRW+dsDA5BPy9j25pk1qzWoDDzQ2WypIP86tR2U0KkrKI1B45/Xk0kVlKbkyu5+Xnergj9aVvILmZFFHGdxt5YU6iRgW/HFTwXtrHF5ZuXmLjADq3/wBerTzra2zBbjdI2cKwVs/TmqMchTc11E3mrg4bAB+gx6VHwlbkjX622QMYHU4fC/pTZtVTeYluFCdBncRyPcj/ACaq3kV5NKx+4TyEGDn8Kjks7q9ADoN64BfIxj6YqHOV7IpRRpXMb742LQiMrxti/XrmopoJ3UTLJCcADaQoGOB3NQpYyoqq0jyhVJUqeFJ9qjBnV5FursbemwHp9Rim33QIcm3cwlumZQN37sgAd/TmpJJrYsg3B93R8nP40zyLMl9kRVD90sxC4OO4/wDr1A8VqIw8jQrIAAq7c5qdRlgxokhU3sQTIBXd/I1bikiRXILElcArLnP5CskQxyzB0JHoyjaFH1rWkt4PLj33e4r155/LPSiIMMSf8+P86KPNtf8An4b86KrQR59DcSBfKQEAn7ucZqb54pQ/kx4LZ2o+7gf571BLYSCTY5w/OMnrVhtKlEET2hAlZSXO88D8uK5oQmW2iB7y2CuEtyGOCCZCSppbeWCTH2m4kQ7sjcNygd81XGl3MhBDRBj0AOcgd6trpG0qboT4I+8F/XB7fpQoVL7CbjY6Wyu9NEURlmtA+0Ett5J9Oo/lWxDqulkARygcbsLIv65PFcYPDtqwybuaMKAWLKMY/OrCeHLcIv8AxMY8k45ABx+ddcJVF9kyaj3O4SIEpI11tG3IUTAgj1NR22XvyqXcTKvz+WrcgH1xxWBZeHbUAkXN3PhTxvIH4ciop9Ks4k/4+XRN3Ia5xx7gg9xW95b2Jsjr1uw8xgS4tlb7oCkE7vzqrJd31qks0kJmjjzhtqgkj8ScfhWPpGnRWrCSN4XZvnUlju9sc1M099b3rrJGDExLmVYifTr6U021difkJNq5uGG9JUg+8WjY/d9W2jIp9sJI7xUaFY4pQSMgzSMh/wB44GfpU2+VA8UVjFdB0AWXzVDNxyMHkU+OI2lol0bJ2mf5fLaVmZQO5CjFFtdQINRjub9xbWdtJFEq/O0wWLKjghRyfxxUllbrbW0ivaPJGDgJCwbJ4OflAxUsQOpWeZ4lidUwFDspHPuefyqvvgiiWIyeci8KBN0I465A/OnbW4ib7LbwlrhIYtPUjZveHayj1z9cc1XTS5JrxS13LdxBT81wMocjtjselPkkNpaMsdreSIB3cKCM84K81LYXMq78eYsOMKWky5PQ/e/CjS9gJmsrfT0+0ptaQg4ECZxx1/yakTT4b63F1NG8boRt80gjI9QOCKqspe4acTTBRwzOTtk4P5DvxSA3EsLs17FaxfcV0XLZJ9TjNVoBrLauYGEssm1ctmN9vbvinKFkT93GCw7nPT68VSslaGIgPcSEt96T5iw45GOB9Kldbd2WITToWHBwVUY9eMVQicRhGUhvLI4IB/ofxqXyGik3k/Oeh6/qabJcBUVEdwezg/zIqAmV4Nk0yynn5lbkfT0oAtOATs5+Y8ADp/SkWNtzBwGXqCDzVWOOWGARwndhcgyyZJ78nNStcFCEySyryq8A59aYiwqxh9oKb+pGM447+lJ5rI20gNGBxgfrUUVyEDJgjPJ96SN2Z/kZducbR1oGWgzhyRIWB6c80MG8wHIB6544qublITifEfP3i2Rn2qUSidGVW42544NMCV5XxuXg/wC1TDKwTks249Bj+tRsApUM+4ejGnOPMiIVkQ4+9nigAFyqjEiLs6BR/hUclzG0h3Lx06c1EYYyQrEsycjCf1p7wrtwNmcZzikFxyxhSNoYDIPytgU0oJIm9W5x17+4pEjI48xiBzjd/KoJIZpThJWDdQ2eOvc0hlh1uFDBVUqo6Ac/zpkTxyLuMcgCscA9cfj1qgTfB8SuwRT1j2nd+eDUkt55LZmjmCAcNyev0NTcBWudsxAcLEw3DeCCPpTnSzjyxd/OxzliRzUAvSZP3NyrhsYU/LtGPp9KWfzyVkVdhHJYNx7dKkY6UOHLXEZCcBWVeAfyNOAkki24cp0BVwP1ArDuJNTlZ2MgdR12OeOe1NjN7HtjZptpO0/PkY6/yqOYdjaa3dV3xykMeokYNn1zSDU2gh2B4ZmGQzL1H9KqpcXSW04N5C2RhexA9yO9Qq1vPHmSMEYyJXckZ9BkCk32BF+LUZJQZBEzqfl3Rv0qOW9eBxH5zQg5P7wZPX6VQVLKRBHFMkYPfd1Pt2FTXFhBEA6JI6jjiTHPrwKm8mh2RPhp7gv9pEicH5kOP61Dc6mkcpSRwY84JReg9sU+O9j8pY2aGFgc83HI+tZtzdyXEzAXsMiDnYUYgHHqBUydloNIvRXVm0pKXAaEYwHTBB61He3y2rbY5iYcfwOpqvZXMUrfvII4gPlBDcM341Vu5pFu/NVYnRsZBGee/OOKht8pSWppLfytMkyzqONoDIoK/rU6arcNKYRNC0hPBkQA/pniuVumdgzpAnXa4kKk5/IEVHBJ+5+WxkklPC7Acf1qPaSuVyo6aG9bEkkiRpI3H7vjd+mCPasq7MxyqRyFFOemDzis94m/1fkeTPuJwxwMfjimrLLlixDM2M4eolNtWGkXFntyEVI7hHU5bZ84P4Vba7SOFnjYzBhlQ5CH8sY/WqKzy2ZzsnQkdQSu4UtxdxNIjx2ZRS2S7Sbi3+FSpWKsXLe7t54l2Wciy7to2Lhcn6f1qYS3EJRZN7qSCF3dD71UN3axzw7EYDILBxkZ/DFLLMv2glXGwnIAUgAfiaq+gkjZ3KeTpkuf9+is0SRYH+kIPwair5w5TKvIZ7aaLdEkzvwoHTP0q/CjmBXuGSI8jb5YUHHf6Vzt7qk0l472ts7Ro4VXKnbjoDk1Jf6xFFCYGWO5ds7lTjDdz0Jx+NbKSTbMWmzZivC48yzWOQq3zbRjjpz7c0trdXUFy5mhiDFzt3nkr1x71yC62bS1G2FQ/TY+7069altJ7a9jDmWdJ05VYowTnHqST1oVS7DlOuv54bS1W6lUKWUM21txHpxSWN4l7aNMlw8cVvlmGz5v/rDmuTtbq6h1IRyxNPEThFlAY59t3AP4Vq6tfSx3fl3EMdjaMSSImBJPodoFNVLu4uU6gSw31oYoHnSZRlCwBznnqM9qrxIskq2L6dCWxjzNyscepHOP0rmNM1i4e8kS2vCis3DGInjGMggg59qk+2y21w00WnXMjOwUSeYylmHX1OD9afOmrhy2OljsDpuomOyhDyOcK7o52/Q9MU+9tzHGLh7+6Rg3KF1IJyegxWLD4h1S6uGFvYyJsAAMmGZfbJ65pi+Kr20vpUeMyDbgO0WDu7j/APVVc0LCs7nSwzOJFZ/OMjJlQqkHH4d6t3N3cTTGMEoVXdyMZHHbPXrWIfE0j2fnymdbnqirFtUegJ2n/JFFrrMzRy3CwlJt21pJnAyM9sLk1omu5JalvrCyIklm8t5GJZlLMx/Dp26VsszS6eGiI3lQds5MbH1HTiudur0zxxR3VmLrerMyruCqf+Bc0q2RhtxfW/nPMAXa283gHBA/+tTuI2bR08orkrcH+HLsqnHTJFJGL5VQl43fkF8lVxwewz2rIbU9Sl+yKZI7ZtoZkjjZzyB1JrTN5b3MYgYywzcFjsIIGR1PTmhJN3BsckiXV0PNDbkGHJjcIR3wxxmpVkt/L+zxT27xZ2shUlh3BGTWTc3umWqzNcXEPmrysQLF8enJxnNbFlqUl5FGsVn5YK7slx8pGeCB/wDqqk0IkF4iQCIKZ2XlU28/qagtfkuVl88LENwMflgDrx16f/Xqxxw8jBePuMDn6/ewO9Zt0t09yr2EMKOh+ZpNuAO3IyabEa7YEJa3mlAxyyBRj25FKL4R2bvcbUC53EyL09c0xYJZrRWvJs/Px5LEBaz9TV7iNoYogYydpcnt9AM0xmnaXUU0e7cPKPCnfnP0I61NLOsUcjMRkr65rGsI49PiWNUYRY5Uk5H0q6Gt5QoSTaSMDzGIP/16EItwNCVclo8dMgc01jH564WSNBk7jtA6VEumqMYkAXttGQDVh7SNd2HCsR90DAoGVWEMuYwYVC9SrDPX0FBjSKRikuTt2jCnP4+tSx2ySRM3mHdnjBP51XFnK0hzKWYcgM55NAEEltdsgUSZjUZIZiB+oNWLKO4t8PJ5ew/dUHjI/CoptOvELYugZCB8rHO3r61PA1xbwYkXdxkhMZNJATC9E0rptMZ3YyRwDjtSgOzr5lyWQ9QwGKrl5LiSQCKYFeOCBn6VAGeMLC2/cSAdzfrxRcC8xiiHkregNjjOOPxpy3CNAywzRvNjl2Oapx27bd8iBmPXjBx9DUYtZ0mEsaZAGeuF/KgZLNDK6rduY1OBjCnB/WkWS8k2tNBA4HGFao7i+dk2yWxi242OpBxxz9KqhbtcNHPK0BY5KntUvyAvubvziggKqeAwC8Ajp9aLgXUSoQgnVhgknZg/hUZcyLvSOaUqM/vDgCnQz3UUZeaaKMEgbfQfWgZh3lxcmZ3KoVXoFZ+v4H61HZwKPmu7mRHyMRsxKstbs9/ZLsWRQV67wC6ntziqc0oZvPgjTG3Yzfc/GsXFblXIHsbVZjcR2jsrHqjYJP8ASqd60x3xJHPEoPyDG4Af0rSht4YnCrfBWAAAGMk4/KsfUZZY5JD9luJInQb3MmffqOBUSskNF+ztbmCHm7tgAoLE5XA9wT/SqNzrN7athnt5W7tGh3MPr2qrDMkgEgtrjyiu08ZH4kGn/akCiFLueJFGAmePxyKhy00ZSXcjt9Z86baLJXlfA3TPnH51Yn1aG0AhFpC0vBzuDD/61ZVzZSxskrMr7uSC4O78qmFjDE8MpNuAV3BN7MMe+f5VlzS2Lsi9d7rhXeeCCFduR5bDr1B+9x+NUohAbmOONnaUgMqFVAJ+ueavm7ZgI/JjFuQTtRdu78zVS4sxK/mMypGp+UHDkD8BRJX1QJmmsdxbl5HZIXkBJiMmBn1HYfSqL3M5bKyrEp6jcD/Ln9Kb5typIgkMuRjlCBU6xzSxxo8QGATnaO9NtPRAkS2iTyx/eLSIDh0nPAPsaY0Do28TSKxGCQxx+NW7edLVwogjf5eW5Oa1prrTp4VkkhBbp8nJFNQTW4XszEjs7t1Es0Mkqrxy3IHqAaZMLExlXt545AOGznn6cVv20kE8AEUToyZLO7YAFQOIDvjkmtwT1AbNN01bQSkynaQ2s0qA7BID91gADgemKdJaR3Ly7YIf3S8hD+uQKrSWcAJMN1uYcn5MVatEmkUGSeCNDwScZPvxzUrs0V5lP7Eg42qffNFa32Nf+ggn/fB/woo9mHMebXF5bfZGj+0XCXIYFXk24AHpisqKUpLJNFsmlz94sc59aR7kyp5UzyAdMKAAfrUMdmWk2qVyDk8EnFS5XC1jY+1GVFgeNI/kwxWEAgemSacWlt+LSSaFthBIjX6AAisX7NLCwkaNxg4AQEH68ip9N1G5gvImE8ud3QkEHn3qrk2Nga8Y4okNwVuEUoWkBbI/OqqGG6DXF1cT7lP3gm5Dz/KrGqz2fmOHsMSsufOAAwevbis+bUJnhKtLCQVwAV+b88VUn0Yki9Z6rNbCQGGVoH+RXEeMDvj36Vspc6W0eyPz/PVemShJx1PtXO2qXV9GF+1QALnCmXaR3yAeK0FkSBJDP50ZZcFwwJYdOOMc04yE0aFpHazqVS4ggYEYVt7MMdcjA6mrS3T2RhN3psbsoyswO0n256Vz0cdgHHlvPuIznGQy/iQOKS0gmjvDMd7ncdm9BJu68Y5pqVhNHQ/2lbatdNJLp7INpbcrfxdgMY/WroUS7XkYwQehkwhH4+/86xxFNHclyqyMVBIi4Bz/ALJqRrOW6CiTTVjkUjEjNwVHJIH5Vqm+pLSNwS2umAPazJPvGAPOY7m/pTp0jupIC5C4Uvw7levQqcVkRslu5/cxxRPlhsYlnIPpnj/61LdTpCQLa4mM+wCRwvKj03DoOTWiloTY2Y7jTJgFFxZCeP77PHtyPfI9Ka5k8xZV022fByzqVG3jjjnNYkOl6JdSTNvvnycEomST6nity1t/KiZIbJgse1BJIx+Ze3GeBTi29xPQjkea/byVstOjWU5Chvnwfwq3Ha/ZIC0Ujo4B8wISxI6fTpV6EbLpYd8ZJUj5QAQB6UswhRWKyYIIBQnBP4d6uwitHfGIIJnDrISvzKMtzx+lXriZ5oAIo3hjz95AoPoKojN1boltAu5WJ3sCDjP0rQFteRuCpQjjIAJwKaERqstrC0haaU4HyM+M+1OE7l0aNPJycYOSAcd+KdN9ptovmmjdicH93jafzqMz3LEnyywU5yF4/EmmBaiXzZGXMbqDklUK9RiqkUCW9wDIrEs33Tk8fWp4rmE4I3xuPXJzUUtpNcMru74bGSpIz7c9KGBO2/zSoeQIecLkf1q1DaIGLCfbxjEg5NUW0tI5N4LsuOFznn/GmiOd3+WADGMEjBYe5oAtNDK2TESWHXaRwfxqGCe4SQLJcKW6cHJH4CpA1xHbM2AOMKqY/nVN76ZpHEUU+5Rg4AOfyoYy+bxzIzpHI5BJ3EHGPSoTNqN0sjrDEE6D5v6VGl1cKQkg3KV7nGKvW89vg/Iu7uPSjcCvaO64LrKvBx+7NTImxjJcKG7/ACrzV64YFEkU4z2GcflUIKXEYEp4HoDTsBWuE82PfFa4GMKWOD/OnWpAR1YZbv8AOTj/AOtQbRXdhuYA8A7yoH60sVnGCTvbBHI3Z6d80gIp5oVjIZTL0HyjOKrOkE0W5FAKcBiMfga1GtvMVgHeP3UjNU5LGNs8mRx93PB/Gk0xjY4Zkj3ERyMwOfmxx/WgxxSWxiMbLnqRzjHSplhmigUKjHoS28YFSJkKzqi5z8wZuCPpQBkT26QWhfLO4PALYJHeoHQX+1ZIVEh5Qh/zyBWjJPcHhnXGfup1AphFvBMu87jjcTtwce5/GoaGUL+xhkVHitRu/vhSB79zUUdrcXBG4l4zg7TwCcelac97bRH908bbjgrzgH39KhS5zMrGzdFXO1kJx9KhxjcabKt7bhIDFJbiONxnEK4wT3rGGnQxXCFizNgho5Fxn8a62dLq5cFSip/ttyR6U2e0dyhin2sjEgOvP50pU09RqTRzM8Ed1tjECJIoA2jaM/yqObQR5iSJdqhc8KyMAo+ta82m2jyiWRx5n8SHIOfbnoajlKgG0JniUjCEhsfqaxlT7lqXYrW2nzxx7Z54SQMjgkEfgKfcSWSny9yKwXA8uIYz9Sala2tYWWKS8zkcgtwP8KJdMsiCIrhFPfdKMA0rO1kNEVpaXcqxMskbMCQAFzgflU0mnKU3mU+YxwVUNyfxp8VsLCRC1ztjJyGjbINW7qWxY4iuEEjLkylT/TvVcqtqK+pni3ZoAiW8gk3csTxipIS0MewxXAOfmK8j68VWZ2juAJNQ8xD1wpBqQ3lqHbZLcRqTztboPxqFZFajxErEs925B6RtwWqlcosLbDBnJ4JPNWfM090f99I78FXkzlfpimxW1jfSAtc3HmEHgjIpNX0Q0x0VmqKSI5VJGCcqRj0PpUghtNwNs6lhkeXIC1SmGOO38n7UwDE5PlkHHvWcLiWEBIY0RVBLSDIZh+JoaUQTbNgGfA/0e3/74/8ArUVjf2sv/PeX8hRT9pEOVnnhRpSqM6qM5zjpWrp+kKZnna6cpGobeg/nmrMrTX0wkWzjIHUKnFRYjTiS0wu4k4JGR6VzQajqyndkF5a6zcKztvkhPOQQARUC2Ulu3myKkEkQHyluT+BrSi8uW53mZokU/KnPP41cbT7aRsIxaRznbIRg/j2rS3NqhXtoc7bxRzSSC4uJFDD/AJZnA+h4qT+wpJXEgZmtgcGTIJUfnXRx6TNC8n2p7eNNuW4DEDHaq11pMUMf+jXaTrIeACVxT5JW1QuZdDPn8NFXDpcFmK7gsqYJFVbi0kdxE4UCNRh1U7T9a6u30qRrXzy0onZSgJk4Iq5DpKSiIXjSsmNvOMD06Vr7K6I57HL2mlWscTPLexrJ3RQSVHuakjsbW42lNRNqVYn94rc/Q9q6JPDCW5uG864ZoySNqjDH60lvdvDcBrmWVAnzy7o8jJ4x+VXGCWjE5X2KVhYtEnnyfZrgqmQ3zcHsPelP2n7ZA0ljGs7DcpySGHfiuglvLZ0iMI2kNk4j5HuRVm0u45UWR5Y5JG3ZLDBx6VsoLuZ3Odlt726mEs8FtbOeEd4wQeevPrSLoVxMZYJbqHarbmIwpPv/APWrpLqP7TKnm2xZPVck5HoKbb6WGlxFIpQZ3B1yRjtmnyBcw7e1v1tFUySSKJCq7AFKj1OPWtXT7e7mVo7qB9iElNzHoD3+tWorBoVkMjbJCS25GOD659qvW8LM00gOCRgNk4469aqMbCuZRiksJQ8kQffyqxxEbW68nPXFWAyXrxCISMsZ3BCNuMepq2slzCzRzIpjyCsjPxUxQFW8mSNc4J5yeKtIQxJBDEQ8bAHqFBP1qYoHKPHkA+rEH60030EaxrMrD5sjBPFWIZFdXaPLAntTQEDwg7YZGUq+SMg5NSwwKIdqOwHQAj0p0gk67TtBPcHinIodfl3YU8bqdhFe5tQsgZT8/HUdKrtbmaNVmnYnOflJHFX1juPNYurFSMD5gfyp8UXyEgkZ65HIosMqosEZMkU8zkcEZ4qx5UnDIhZWHOTU4hyhPTPPYVJkYA3ZPt2osBkrZzkBZJcY4K4zinrGbZWIdSRjJC981fkZUyhLcjI9zUKKXjO3G4nnIPNFgGYeXDOeAPmx3NRy2gaUSDuM84FWdk8TAhY1XHIpkiSyHDRAjHJzQBVIz8pwijvkHipWUJCvk5wcE4PJp8tpH8nyDbjAC+9PhiihB8kHju3rSAiNrK0fzXW3GDggU6SVYVVXmR2wOAtHnRyEh8u454HT2qEwwJt+RR6/N0FADvtySyqiHKgcgAgipfPVSzysFKnnJ6U2NIlZlWNASQdwOaHVlctGybs4IYfeo1GQ/aIpImIBcFs/LmoBcywzOhBI2nDY79hVwrc7j+6j8rGCBwc0yPayrujYvjBBPNKwFaK5cyZe1TjBzuGajkmjcEjYJGYbfmBq68W5GDN5SgADpmudF5FNdy28guInRto821JDe4I4pcr6BdF5klco4ttzFtu4Y/XNWwsqod6OewG4EY/CsqO4jaUoNRtkUEfLuwfpg1annkt5Ee2n3IeNqqfx5qLNatD0K96hjQzSMgAOQMH5vzrN+04uA9vcFCEJI6/zrUjvUkZ0nmYn15xj34qG5FqYwY48jszjP5e1ZSV9Uy0NsbnUSTOYkmRR0YYrWjnnnZDJDuI5yIzgfiDWIiKs64lSJT0UMevrzWrBfOinfcW3l4PyqwBNOHmDGNptnIzPeHLFvlDORgfjWZc6bYJMxjuOCeBjP6itFL+1mkAMjZxg55BqWawtZyyiJenykkik4KS0BSsZ3kmdUHlyNGvH+uz+YPSrP9mW0Ox5QqFx0ySR+VVblri2iKNDIGI+R1lzmswvfXTKGmYBeQGfB/Ws21HoUk2acdnHJKSJ9ygZyyHAqrNP5UkiKsYEp+/yA350kMV9NMwFwxboCMc/jmtKHTrxyHndpFX+B0waSXNsO9tzIe3tXvg8Ik8sKC3ljcAe/ParAuotPY7Y52I7MAMitO4tJ4YY7i1T7K+dm0AjIqvLapLua+n808K3yf17Gm6bWwc3cy31y5DOBnym/h64/GmR6okrmFoTJGTlN5Py+vSpr2aNnSzs1BkyMA9Kgz9njcyW8kVwjffVhgfh6Vl719y9LB9h3c7o+eep/wAKKt/2ne4/1p/L/wCvRVWiLm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楷体" panose="02010609060101010101" pitchFamily="49" charset="-122"/>
            </a:endParaRPr>
          </a:p>
        </p:txBody>
      </p:sp>
      <p:pic>
        <p:nvPicPr>
          <p:cNvPr id="55" name="图片 54" descr="u=3879413989,4044112495&amp;fm=26&amp;gp=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33900" y="1623695"/>
            <a:ext cx="3110230" cy="159321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813435" y="1068705"/>
            <a:ext cx="2019300" cy="8070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字理识字：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41"/>
          <p:cNvSpPr txBox="1">
            <a:spLocks noChangeArrowheads="1"/>
          </p:cNvSpPr>
          <p:nvPr/>
        </p:nvSpPr>
        <p:spPr bwMode="auto">
          <a:xfrm>
            <a:off x="3152140" y="1085215"/>
            <a:ext cx="607060" cy="9918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zh-CN" altLang="en-US" sz="4000" dirty="0">
                <a:latin typeface="黑体" panose="02010609060101010101" pitchFamily="49" charset="-122"/>
                <a:ea typeface="黑体" panose="02010609060101010101" pitchFamily="49" charset="-122"/>
              </a:rPr>
              <a:t>旱</a:t>
            </a:r>
            <a:endParaRPr lang="zh-CN" altLang="en-US" sz="4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1488737" y="2861952"/>
            <a:ext cx="6858048" cy="11760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会意字，本义为久晴不雨。上边是“日”，代表太阳；下边是“干”表示字义。这里是说太阳暴晒无雨，地上变得干旱。</a:t>
            </a:r>
            <a:endParaRPr lang="en-US" altLang="zh-CN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contrast="6000"/>
          </a:blip>
          <a:stretch>
            <a:fillRect/>
          </a:stretch>
        </p:blipFill>
        <p:spPr>
          <a:xfrm>
            <a:off x="4366895" y="710565"/>
            <a:ext cx="2687955" cy="197548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799184" y="1995116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1835696" y="1923678"/>
            <a:ext cx="1420813" cy="1654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0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豹</a:t>
            </a:r>
            <a:endParaRPr lang="zh-CN" altLang="en-US" sz="104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2000232" y="1285866"/>
            <a:ext cx="1246187" cy="7463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4400" dirty="0" err="1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bào</a:t>
            </a:r>
            <a:endParaRPr lang="en-US" altLang="zh-CN" sz="44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217930" y="3683635"/>
            <a:ext cx="7270750" cy="80708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豹：</a:t>
            </a:r>
            <a:r>
              <a:rPr lang="zh-CN" altLang="en-US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哺乳动物，像虎而较小，身上有很多斑点或花纹。性凶猛，能上树，捕食其他兽类，伤害人畜。</a:t>
            </a:r>
            <a:endParaRPr lang="en-US" altLang="zh-CN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2721" name="TextBox 11"/>
          <p:cNvSpPr txBox="1">
            <a:spLocks noChangeArrowheads="1"/>
          </p:cNvSpPr>
          <p:nvPr/>
        </p:nvSpPr>
        <p:spPr bwMode="auto">
          <a:xfrm>
            <a:off x="4125913" y="554038"/>
            <a:ext cx="1454150" cy="5778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易写错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72722" name="组合 51"/>
          <p:cNvGrpSpPr/>
          <p:nvPr/>
        </p:nvGrpSpPr>
        <p:grpSpPr bwMode="auto">
          <a:xfrm>
            <a:off x="3635375" y="627063"/>
            <a:ext cx="457200" cy="457200"/>
            <a:chOff x="631825" y="5181600"/>
            <a:chExt cx="1554163" cy="1552575"/>
          </a:xfrm>
        </p:grpSpPr>
        <p:sp>
          <p:nvSpPr>
            <p:cNvPr id="7272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2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33883071 w 12"/>
                <a:gd name="T1" fmla="*/ 237987102 h 31"/>
                <a:gd name="T2" fmla="*/ 101646315 w 12"/>
                <a:gd name="T3" fmla="*/ 23799839 h 31"/>
                <a:gd name="T4" fmla="*/ 93176983 w 12"/>
                <a:gd name="T5" fmla="*/ 0 h 31"/>
                <a:gd name="T6" fmla="*/ 0 w 12"/>
                <a:gd name="T7" fmla="*/ 245921317 h 31"/>
                <a:gd name="T8" fmla="*/ 33883071 w 12"/>
                <a:gd name="T9" fmla="*/ 237987102 h 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2"/>
                <a:gd name="T16" fmla="*/ 0 h 31"/>
                <a:gd name="T17" fmla="*/ 12 w 12"/>
                <a:gd name="T18" fmla="*/ 31 h 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7272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964828672 h 126"/>
                <a:gd name="T2" fmla="*/ 533933464 w 72"/>
                <a:gd name="T3" fmla="*/ 543222413 h 126"/>
                <a:gd name="T4" fmla="*/ 364044736 w 72"/>
                <a:gd name="T5" fmla="*/ 56754797 h 126"/>
                <a:gd name="T6" fmla="*/ 8089125 w 72"/>
                <a:gd name="T7" fmla="*/ 72970853 h 126"/>
                <a:gd name="T8" fmla="*/ 0 w 72"/>
                <a:gd name="T9" fmla="*/ 964828672 h 1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2"/>
                <a:gd name="T16" fmla="*/ 0 h 126"/>
                <a:gd name="T17" fmla="*/ 72 w 72"/>
                <a:gd name="T18" fmla="*/ 126 h 1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7272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571571367 w 70"/>
                <a:gd name="T1" fmla="*/ 72835419 h 125"/>
                <a:gd name="T2" fmla="*/ 212297959 w 70"/>
                <a:gd name="T3" fmla="*/ 64741965 h 125"/>
                <a:gd name="T4" fmla="*/ 65322444 w 70"/>
                <a:gd name="T5" fmla="*/ 558408678 h 125"/>
                <a:gd name="T6" fmla="*/ 563407493 w 70"/>
                <a:gd name="T7" fmla="*/ 963053109 h 125"/>
                <a:gd name="T8" fmla="*/ 571571367 w 70"/>
                <a:gd name="T9" fmla="*/ 72835419 h 1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"/>
                <a:gd name="T16" fmla="*/ 0 h 125"/>
                <a:gd name="T17" fmla="*/ 70 w 70"/>
                <a:gd name="T18" fmla="*/ 125 h 1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7272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357464069 w 44"/>
                <a:gd name="T1" fmla="*/ 153331595 h 19"/>
                <a:gd name="T2" fmla="*/ 219353051 w 44"/>
                <a:gd name="T3" fmla="*/ 32279889 h 19"/>
                <a:gd name="T4" fmla="*/ 0 w 44"/>
                <a:gd name="T5" fmla="*/ 8070682 h 19"/>
                <a:gd name="T6" fmla="*/ 0 w 44"/>
                <a:gd name="T7" fmla="*/ 16141365 h 19"/>
                <a:gd name="T8" fmla="*/ 357464069 w 44"/>
                <a:gd name="T9" fmla="*/ 153331595 h 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19"/>
                <a:gd name="T17" fmla="*/ 44 w 44"/>
                <a:gd name="T18" fmla="*/ 19 h 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7272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48745758 w 44"/>
                <a:gd name="T3" fmla="*/ 98590404 h 36"/>
                <a:gd name="T4" fmla="*/ 357464069 w 44"/>
                <a:gd name="T5" fmla="*/ 139670676 h 36"/>
                <a:gd name="T6" fmla="*/ 0 w 44"/>
                <a:gd name="T7" fmla="*/ 0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4"/>
                <a:gd name="T13" fmla="*/ 0 h 36"/>
                <a:gd name="T14" fmla="*/ 44 w 44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7272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3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3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3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3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3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3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3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3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3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3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4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4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4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4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4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4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4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4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4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4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5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5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5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 w="9525">
              <a:noFill/>
              <a:miter lim="800000"/>
            </a:ln>
          </p:spPr>
          <p:txBody>
            <a:bodyPr/>
            <a:lstStyle/>
            <a:p>
              <a:pPr>
                <a:spcBef>
                  <a:spcPct val="0"/>
                </a:spcBef>
              </a:pPr>
              <a:endParaRPr lang="en-US" altLang="zh-CN" sz="1400">
                <a:latin typeface="Times New Roman" panose="02020503050405090304" pitchFamily="18" charset="0"/>
                <a:ea typeface="微软雅黑" panose="020B0503020204020204" charset="-122"/>
              </a:endParaRPr>
            </a:p>
          </p:txBody>
        </p:sp>
        <p:sp>
          <p:nvSpPr>
            <p:cNvPr id="7275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511497801 w 186"/>
                <a:gd name="T1" fmla="*/ 306663189 h 76"/>
                <a:gd name="T2" fmla="*/ 1487118505 w 186"/>
                <a:gd name="T3" fmla="*/ 0 h 76"/>
                <a:gd name="T4" fmla="*/ 1487118505 w 186"/>
                <a:gd name="T5" fmla="*/ 0 h 76"/>
                <a:gd name="T6" fmla="*/ 1478991242 w 186"/>
                <a:gd name="T7" fmla="*/ 0 h 76"/>
                <a:gd name="T8" fmla="*/ 1478991242 w 186"/>
                <a:gd name="T9" fmla="*/ 0 h 76"/>
                <a:gd name="T10" fmla="*/ 1478991242 w 186"/>
                <a:gd name="T11" fmla="*/ 0 h 76"/>
                <a:gd name="T12" fmla="*/ 0 w 186"/>
                <a:gd name="T13" fmla="*/ 0 h 76"/>
                <a:gd name="T14" fmla="*/ 0 w 186"/>
                <a:gd name="T15" fmla="*/ 64559778 h 76"/>
                <a:gd name="T16" fmla="*/ 1405854424 w 186"/>
                <a:gd name="T17" fmla="*/ 64559778 h 76"/>
                <a:gd name="T18" fmla="*/ 1405854424 w 186"/>
                <a:gd name="T19" fmla="*/ 548766623 h 76"/>
                <a:gd name="T20" fmla="*/ 0 w 186"/>
                <a:gd name="T21" fmla="*/ 548766623 h 76"/>
                <a:gd name="T22" fmla="*/ 0 w 186"/>
                <a:gd name="T23" fmla="*/ 613326379 h 76"/>
                <a:gd name="T24" fmla="*/ 1487118505 w 186"/>
                <a:gd name="T25" fmla="*/ 613326379 h 76"/>
                <a:gd name="T26" fmla="*/ 1487118505 w 186"/>
                <a:gd name="T27" fmla="*/ 613326379 h 76"/>
                <a:gd name="T28" fmla="*/ 1511497801 w 186"/>
                <a:gd name="T29" fmla="*/ 306663189 h 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86"/>
                <a:gd name="T46" fmla="*/ 0 h 76"/>
                <a:gd name="T47" fmla="*/ 186 w 186"/>
                <a:gd name="T48" fmla="*/ 76 h 7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  <p:sp>
          <p:nvSpPr>
            <p:cNvPr id="7275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194053591 h 77"/>
                <a:gd name="T4" fmla="*/ 32763210 w 27"/>
                <a:gd name="T5" fmla="*/ 161290645 h 77"/>
                <a:gd name="T6" fmla="*/ 68045812 w 27"/>
                <a:gd name="T7" fmla="*/ 194053591 h 77"/>
                <a:gd name="T8" fmla="*/ 68045812 w 27"/>
                <a:gd name="T9" fmla="*/ 0 h 77"/>
                <a:gd name="T10" fmla="*/ 0 w 27"/>
                <a:gd name="T11" fmla="*/ 0 h 7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77"/>
                <a:gd name="T20" fmla="*/ 27 w 27"/>
                <a:gd name="T21" fmla="*/ 77 h 7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ea typeface="楷体" panose="02010609060101010101" pitchFamily="49" charset="-122"/>
              </a:endParaRPr>
            </a:p>
          </p:txBody>
        </p:sp>
      </p:grpSp>
      <p:sp>
        <p:nvSpPr>
          <p:cNvPr id="72760" name="AutoShape 56"/>
          <p:cNvSpPr>
            <a:spLocks noChangeArrowheads="1"/>
          </p:cNvSpPr>
          <p:nvPr/>
        </p:nvSpPr>
        <p:spPr bwMode="auto">
          <a:xfrm>
            <a:off x="3903980" y="484188"/>
            <a:ext cx="3527425" cy="1944687"/>
          </a:xfrm>
          <a:prstGeom prst="wedgeRoundRectCallout">
            <a:avLst>
              <a:gd name="adj1" fmla="val -66204"/>
              <a:gd name="adj2" fmla="val 95880"/>
              <a:gd name="adj3" fmla="val 16667"/>
            </a:avLst>
          </a:prstGeom>
          <a:noFill/>
          <a:ln w="9525" algn="ctr">
            <a:noFill/>
            <a:miter lim="800000"/>
          </a:ln>
          <a:effectLst/>
        </p:spPr>
        <p:txBody>
          <a:bodyPr/>
          <a:lstStyle/>
          <a:p>
            <a:pPr algn="ctr" defTabSz="914400"/>
            <a:endParaRPr lang="zh-CN" altLang="en-US">
              <a:ea typeface="楷体" panose="02010609060101010101" pitchFamily="49" charset="-122"/>
            </a:endParaRPr>
          </a:p>
        </p:txBody>
      </p:sp>
      <p:sp>
        <p:nvSpPr>
          <p:cNvPr id="45" name="线形标注 2 44"/>
          <p:cNvSpPr/>
          <p:nvPr/>
        </p:nvSpPr>
        <p:spPr>
          <a:xfrm>
            <a:off x="328295" y="568318"/>
            <a:ext cx="2952328" cy="571504"/>
          </a:xfrm>
          <a:prstGeom prst="borderCallout2">
            <a:avLst>
              <a:gd name="adj1" fmla="val 100222"/>
              <a:gd name="adj2" fmla="val 15206"/>
              <a:gd name="adj3" fmla="val 103667"/>
              <a:gd name="adj4" fmla="val 15765"/>
              <a:gd name="adj5" fmla="val 416998"/>
              <a:gd name="adj6" fmla="val 55964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不要少写一“撇”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979712" y="2715766"/>
            <a:ext cx="720080" cy="792088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281805" y="1267460"/>
            <a:ext cx="3696335" cy="231013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 bldLvl="0" animBg="1"/>
      <p:bldP spid="45" grpId="0" bldLvl="0" animBg="1"/>
      <p:bldP spid="4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691680" y="2067694"/>
          <a:ext cx="1481202" cy="1528334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>
            <a:spLocks noChangeArrowheads="1"/>
          </p:cNvSpPr>
          <p:nvPr/>
        </p:nvSpPr>
        <p:spPr bwMode="auto">
          <a:xfrm>
            <a:off x="1727845" y="2061607"/>
            <a:ext cx="1420812" cy="1654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104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饶</a:t>
            </a:r>
            <a:endParaRPr lang="zh-CN" altLang="en-US" sz="104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>
            <a:spLocks noChangeArrowheads="1"/>
          </p:cNvSpPr>
          <p:nvPr/>
        </p:nvSpPr>
        <p:spPr bwMode="auto">
          <a:xfrm>
            <a:off x="1871861" y="1270025"/>
            <a:ext cx="1246187" cy="74635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4400" dirty="0" err="1">
                <a:solidFill>
                  <a:srgbClr val="FF000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ráo</a:t>
            </a:r>
            <a:endParaRPr lang="zh-CN" altLang="en-US" sz="4400" dirty="0">
              <a:solidFill>
                <a:srgbClr val="FF000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683629" y="2474598"/>
            <a:ext cx="4786346" cy="714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zh-CN" altLang="en-US" sz="28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求饶、饶命、饶有趣味</a:t>
            </a:r>
            <a:endParaRPr lang="zh-CN" altLang="en-US" sz="28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线形标注 2 7"/>
          <p:cNvSpPr/>
          <p:nvPr/>
        </p:nvSpPr>
        <p:spPr>
          <a:xfrm>
            <a:off x="5000628" y="1285866"/>
            <a:ext cx="2595708" cy="642942"/>
          </a:xfrm>
          <a:prstGeom prst="borderCallout2">
            <a:avLst>
              <a:gd name="adj1" fmla="val 49901"/>
              <a:gd name="adj2" fmla="val -637"/>
              <a:gd name="adj3" fmla="val 49901"/>
              <a:gd name="adj4" fmla="val -15812"/>
              <a:gd name="adj5" fmla="val 153306"/>
              <a:gd name="adj6" fmla="val -75380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914400">
              <a:spcBef>
                <a:spcPct val="0"/>
              </a:spcBef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不要多一“点”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325672" y="2132645"/>
            <a:ext cx="792658" cy="500066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7" grpId="0"/>
      <p:bldP spid="8" grpId="0" animBg="1"/>
      <p:bldP spid="1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53" name="Picture 9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12134" y="318"/>
            <a:ext cx="9155570" cy="5157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4" name="组合 13"/>
          <p:cNvGrpSpPr/>
          <p:nvPr/>
        </p:nvGrpSpPr>
        <p:grpSpPr>
          <a:xfrm flipH="1">
            <a:off x="4000567" y="3928904"/>
            <a:ext cx="1000009" cy="825259"/>
            <a:chOff x="5500694" y="3993118"/>
            <a:chExt cx="1000132" cy="825361"/>
          </a:xfrm>
        </p:grpSpPr>
        <p:pic>
          <p:nvPicPr>
            <p:cNvPr id="108546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073" b="46144"/>
            <a:stretch>
              <a:fillRect/>
            </a:stretch>
          </p:blipFill>
          <p:spPr bwMode="auto">
            <a:xfrm>
              <a:off x="5500694" y="4071948"/>
              <a:ext cx="1000132" cy="651733"/>
            </a:xfrm>
            <a:prstGeom prst="rect">
              <a:avLst/>
            </a:prstGeom>
            <a:noFill/>
          </p:spPr>
        </p:pic>
        <p:sp>
          <p:nvSpPr>
            <p:cNvPr id="5" name="Rectangle 12"/>
            <p:cNvSpPr>
              <a:spLocks noChangeArrowheads="1"/>
            </p:cNvSpPr>
            <p:nvPr/>
          </p:nvSpPr>
          <p:spPr bwMode="auto">
            <a:xfrm>
              <a:off x="5715008" y="3993118"/>
              <a:ext cx="714380" cy="82536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饶</a:t>
              </a:r>
              <a:endPara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2286266" y="4007725"/>
            <a:ext cx="1142867" cy="825259"/>
            <a:chOff x="4071934" y="4064556"/>
            <a:chExt cx="1143008" cy="825361"/>
          </a:xfrm>
        </p:grpSpPr>
        <p:pic>
          <p:nvPicPr>
            <p:cNvPr id="4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8730" b="46144"/>
            <a:stretch>
              <a:fillRect/>
            </a:stretch>
          </p:blipFill>
          <p:spPr bwMode="auto">
            <a:xfrm>
              <a:off x="4071934" y="4143386"/>
              <a:ext cx="1143008" cy="739862"/>
            </a:xfrm>
            <a:prstGeom prst="rect">
              <a:avLst/>
            </a:prstGeom>
            <a:noFill/>
          </p:spPr>
        </p:pic>
        <p:sp>
          <p:nvSpPr>
            <p:cNvPr id="6" name="Rectangle 12"/>
            <p:cNvSpPr>
              <a:spLocks noChangeArrowheads="1"/>
            </p:cNvSpPr>
            <p:nvPr/>
          </p:nvSpPr>
          <p:spPr bwMode="auto">
            <a:xfrm>
              <a:off x="4286248" y="4064556"/>
              <a:ext cx="714380" cy="82536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淹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 flipH="1">
            <a:off x="1000541" y="3793438"/>
            <a:ext cx="1142867" cy="825259"/>
            <a:chOff x="4071934" y="4064556"/>
            <a:chExt cx="1143008" cy="825361"/>
          </a:xfrm>
        </p:grpSpPr>
        <p:pic>
          <p:nvPicPr>
            <p:cNvPr id="16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8730" b="46144"/>
            <a:stretch>
              <a:fillRect/>
            </a:stretch>
          </p:blipFill>
          <p:spPr bwMode="auto">
            <a:xfrm>
              <a:off x="4071934" y="4143386"/>
              <a:ext cx="1143008" cy="739862"/>
            </a:xfrm>
            <a:prstGeom prst="rect">
              <a:avLst/>
            </a:prstGeom>
            <a:noFill/>
          </p:spPr>
        </p:pic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4326806" y="4064556"/>
              <a:ext cx="714380" cy="82536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凿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flipH="1">
            <a:off x="4071996" y="3000325"/>
            <a:ext cx="1000009" cy="825259"/>
            <a:chOff x="5500694" y="3993118"/>
            <a:chExt cx="1000132" cy="825361"/>
          </a:xfrm>
        </p:grpSpPr>
        <p:pic>
          <p:nvPicPr>
            <p:cNvPr id="23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073" b="46144"/>
            <a:stretch>
              <a:fillRect/>
            </a:stretch>
          </p:blipFill>
          <p:spPr bwMode="auto">
            <a:xfrm>
              <a:off x="5500694" y="4071948"/>
              <a:ext cx="1000132" cy="651733"/>
            </a:xfrm>
            <a:prstGeom prst="rect">
              <a:avLst/>
            </a:prstGeom>
            <a:noFill/>
          </p:spPr>
        </p:pic>
        <p:sp>
          <p:nvSpPr>
            <p:cNvPr id="24" name="Rectangle 12"/>
            <p:cNvSpPr>
              <a:spLocks noChangeArrowheads="1"/>
            </p:cNvSpPr>
            <p:nvPr/>
          </p:nvSpPr>
          <p:spPr bwMode="auto">
            <a:xfrm>
              <a:off x="5745802" y="3993118"/>
              <a:ext cx="714380" cy="82536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徒</a:t>
              </a:r>
              <a:endPara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flipH="1">
            <a:off x="2286266" y="3071754"/>
            <a:ext cx="1000009" cy="825259"/>
            <a:chOff x="5500694" y="3993118"/>
            <a:chExt cx="1000132" cy="825361"/>
          </a:xfrm>
        </p:grpSpPr>
        <p:pic>
          <p:nvPicPr>
            <p:cNvPr id="30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073" b="46144"/>
            <a:stretch>
              <a:fillRect/>
            </a:stretch>
          </p:blipFill>
          <p:spPr bwMode="auto">
            <a:xfrm>
              <a:off x="5500694" y="4071948"/>
              <a:ext cx="1000132" cy="651733"/>
            </a:xfrm>
            <a:prstGeom prst="rect">
              <a:avLst/>
            </a:prstGeom>
            <a:noFill/>
          </p:spPr>
        </p:pic>
        <p:sp>
          <p:nvSpPr>
            <p:cNvPr id="31" name="Rectangle 12"/>
            <p:cNvSpPr>
              <a:spLocks noChangeArrowheads="1"/>
            </p:cNvSpPr>
            <p:nvPr/>
          </p:nvSpPr>
          <p:spPr bwMode="auto">
            <a:xfrm>
              <a:off x="5786446" y="3993118"/>
              <a:ext cx="714380" cy="82536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巫</a:t>
              </a:r>
              <a:endPara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flipH="1">
            <a:off x="857683" y="3071754"/>
            <a:ext cx="1142867" cy="825259"/>
            <a:chOff x="4071934" y="4064556"/>
            <a:chExt cx="1143008" cy="825361"/>
          </a:xfrm>
        </p:grpSpPr>
        <p:pic>
          <p:nvPicPr>
            <p:cNvPr id="33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8730" b="46144"/>
            <a:stretch>
              <a:fillRect/>
            </a:stretch>
          </p:blipFill>
          <p:spPr bwMode="auto">
            <a:xfrm>
              <a:off x="4071934" y="4143386"/>
              <a:ext cx="1143008" cy="739862"/>
            </a:xfrm>
            <a:prstGeom prst="rect">
              <a:avLst/>
            </a:prstGeom>
            <a:noFill/>
          </p:spPr>
        </p:pic>
        <p:sp>
          <p:nvSpPr>
            <p:cNvPr id="34" name="Rectangle 12"/>
            <p:cNvSpPr>
              <a:spLocks noChangeArrowheads="1"/>
            </p:cNvSpPr>
            <p:nvPr/>
          </p:nvSpPr>
          <p:spPr bwMode="auto">
            <a:xfrm>
              <a:off x="4326806" y="4064556"/>
              <a:ext cx="714380" cy="82536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淌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 flipH="1">
            <a:off x="1286258" y="2429218"/>
            <a:ext cx="1000009" cy="825259"/>
            <a:chOff x="5500694" y="3986052"/>
            <a:chExt cx="1000132" cy="825361"/>
          </a:xfrm>
        </p:grpSpPr>
        <p:pic>
          <p:nvPicPr>
            <p:cNvPr id="36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49073" b="46144"/>
            <a:stretch>
              <a:fillRect/>
            </a:stretch>
          </p:blipFill>
          <p:spPr bwMode="auto">
            <a:xfrm>
              <a:off x="5500694" y="4071948"/>
              <a:ext cx="1000132" cy="651733"/>
            </a:xfrm>
            <a:prstGeom prst="rect">
              <a:avLst/>
            </a:prstGeom>
            <a:noFill/>
          </p:spPr>
        </p:pic>
        <p:sp>
          <p:nvSpPr>
            <p:cNvPr id="37" name="Rectangle 12"/>
            <p:cNvSpPr>
              <a:spLocks noChangeArrowheads="1"/>
            </p:cNvSpPr>
            <p:nvPr/>
          </p:nvSpPr>
          <p:spPr bwMode="auto">
            <a:xfrm>
              <a:off x="5735641" y="3986052"/>
              <a:ext cx="714380" cy="82536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芜</a:t>
              </a:r>
              <a:endPara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flipH="1">
            <a:off x="2733542" y="2325610"/>
            <a:ext cx="1142867" cy="825259"/>
            <a:chOff x="4071934" y="4064556"/>
            <a:chExt cx="1143008" cy="825361"/>
          </a:xfrm>
        </p:grpSpPr>
        <p:pic>
          <p:nvPicPr>
            <p:cNvPr id="39" name="Picture 2" descr="https://timgsa.baidu.com/timg?image&amp;quality=80&amp;size=b9999_10000&amp;sec=1537455860185&amp;di=f2937324e2684129f38633e4d2022278&amp;imgtype=0&amp;src=http%3A%2F%2Fpic39.photophoto.cn%2F20160503%2F0017030565527454_b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8730" b="46144"/>
            <a:stretch>
              <a:fillRect/>
            </a:stretch>
          </p:blipFill>
          <p:spPr bwMode="auto">
            <a:xfrm>
              <a:off x="4071934" y="4143386"/>
              <a:ext cx="1143008" cy="739862"/>
            </a:xfrm>
            <a:prstGeom prst="rect">
              <a:avLst/>
            </a:prstGeom>
            <a:noFill/>
          </p:spPr>
        </p:pic>
        <p:sp>
          <p:nvSpPr>
            <p:cNvPr id="40" name="Rectangle 12"/>
            <p:cNvSpPr>
              <a:spLocks noChangeArrowheads="1"/>
            </p:cNvSpPr>
            <p:nvPr/>
          </p:nvSpPr>
          <p:spPr bwMode="auto">
            <a:xfrm>
              <a:off x="4255042" y="4064556"/>
              <a:ext cx="714380" cy="82536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>
                  <a:solidFill>
                    <a:prstClr val="black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溉</a:t>
              </a:r>
              <a:endPara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286249" y="932049"/>
            <a:ext cx="3243580" cy="4603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b="1" dirty="0">
                <a:ea typeface="楷体" panose="02010609060101010101" pitchFamily="49" charset="-122"/>
              </a:rPr>
              <a:t>小熊钓鱼，鱼儿吓跑了</a:t>
            </a:r>
            <a:endParaRPr lang="zh-CN" altLang="en-US" b="1" dirty="0">
              <a:ea typeface="楷体" panose="02010609060101010101" pitchFamily="49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87406" y="286777"/>
            <a:ext cx="456777" cy="456310"/>
            <a:chOff x="631825" y="5181600"/>
            <a:chExt cx="1554163" cy="1552575"/>
          </a:xfrm>
        </p:grpSpPr>
        <p:sp>
          <p:nvSpPr>
            <p:cNvPr id="5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6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6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6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6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6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6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7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7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7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7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7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7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7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7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7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7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8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8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8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  <p:sp>
          <p:nvSpPr>
            <p:cNvPr id="8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28" tIns="45714" rIns="91428" bIns="45714" numCol="1" anchor="t" anchorCtr="0" compatLnSpc="1"/>
            <a:lstStyle/>
            <a:p>
              <a:endParaRPr lang="en-US">
                <a:solidFill>
                  <a:prstClr val="black"/>
                </a:solidFill>
                <a:ea typeface="楷体" panose="02010609060101010101" pitchFamily="49" charset="-122"/>
              </a:endParaRPr>
            </a:p>
          </p:txBody>
        </p:sp>
      </p:grpSp>
      <p:sp>
        <p:nvSpPr>
          <p:cNvPr id="46" name="TextBox 11"/>
          <p:cNvSpPr txBox="1">
            <a:spLocks noChangeArrowheads="1"/>
          </p:cNvSpPr>
          <p:nvPr/>
        </p:nvSpPr>
        <p:spPr bwMode="auto">
          <a:xfrm>
            <a:off x="3876791" y="214896"/>
            <a:ext cx="1936446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9" presetClass="exit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ppt_h/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882650" y="641350"/>
            <a:ext cx="1943100" cy="500063"/>
          </a:xfrm>
          <a:prstGeom prst="rect">
            <a:avLst/>
          </a:prstGeom>
          <a:noFill/>
          <a:ln>
            <a:noFill/>
          </a:ln>
        </p:spPr>
        <p:txBody>
          <a:bodyPr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词语解释</a:t>
            </a:r>
            <a:endParaRPr lang="zh-CN" altLang="en-US" sz="28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83767" y="771550"/>
            <a:ext cx="45719" cy="300002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sz="1400"/>
          </a:p>
        </p:txBody>
      </p:sp>
      <p:sp>
        <p:nvSpPr>
          <p:cNvPr id="10" name="矩形 9"/>
          <p:cNvSpPr/>
          <p:nvPr/>
        </p:nvSpPr>
        <p:spPr>
          <a:xfrm>
            <a:off x="891326" y="7579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1" lang="zh-CN" altLang="en-US" sz="1400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827584" y="1275606"/>
            <a:ext cx="3672408" cy="19716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pitchFamily="18" charset="0"/>
              </a:rPr>
              <a:t>荒芜：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长满荒草，无人耕种的田地。</a:t>
            </a:r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本课指邺这个地方的田地因为干旱，无人耕种长满了荒草。</a:t>
            </a:r>
            <a:endParaRPr lang="zh-CN" altLang="en-US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928662" y="3571882"/>
            <a:ext cx="5387490" cy="460375"/>
          </a:xfrm>
          <a:prstGeom prst="rect">
            <a:avLst/>
          </a:prstGeom>
          <a:solidFill>
            <a:schemeClr val="bg2">
              <a:alpha val="12941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0"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以前这个地方田地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荒芜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，人烟稀少。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8914" name="Picture 2" descr="http://img1.imgtn.bdimg.com/it/u=912551131,1737078450&amp;fm=200&amp;gp=0.jpg"/>
          <p:cNvPicPr>
            <a:picLocks noChangeAspect="1" noChangeArrowheads="1"/>
          </p:cNvPicPr>
          <p:nvPr/>
        </p:nvPicPr>
        <p:blipFill>
          <a:blip r:embed="rId1" cstate="print">
            <a:lum bright="6000" contrast="6000"/>
          </a:blip>
          <a:srcRect/>
          <a:stretch>
            <a:fillRect/>
          </a:stretch>
        </p:blipFill>
        <p:spPr bwMode="auto">
          <a:xfrm>
            <a:off x="4929190" y="1142990"/>
            <a:ext cx="3219437" cy="21431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55576" y="987574"/>
            <a:ext cx="3563937" cy="173380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ts val="32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pitchFamily="18" charset="0"/>
              </a:rPr>
              <a:t>提心吊胆：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形容十分担心或害怕。</a:t>
            </a:r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本课指那些官绅十分担心西门豹像惩治巫婆一样惩治自己。</a:t>
            </a:r>
            <a:endParaRPr lang="zh-CN" altLang="en-US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755623" y="3295973"/>
            <a:ext cx="7929618" cy="603885"/>
          </a:xfrm>
          <a:prstGeom prst="rect">
            <a:avLst/>
          </a:prstGeom>
          <a:solidFill>
            <a:schemeClr val="bg2">
              <a:alpha val="12157"/>
            </a:schemeClr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0">
              <a:lnSpc>
                <a:spcPts val="4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妈妈去学校参加家长会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我在家</a:t>
            </a:r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提心吊胆</a:t>
            </a: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b="1" dirty="0">
                <a:latin typeface="楷体" panose="02010609060101010101" pitchFamily="49" charset="-122"/>
                <a:ea typeface="楷体" panose="02010609060101010101" pitchFamily="49" charset="-122"/>
              </a:rPr>
              <a:t>不知是福是祸。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u=1390529196,3827946543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664075" y="785495"/>
            <a:ext cx="3765550" cy="2414270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4" name="Picture 4" descr="http://tpic.home.news.cn/xhCloudNewsPic/xhpic001/M04/12/28/wKhTglcusHEEAAAAAAAAAAAAAAA544.jpg"/>
          <p:cNvPicPr>
            <a:picLocks noChangeAspect="1" noChangeArrowheads="1"/>
          </p:cNvPicPr>
          <p:nvPr/>
        </p:nvPicPr>
        <p:blipFill>
          <a:blip r:embed="rId1" cstate="print">
            <a:lum bright="6000"/>
          </a:blip>
          <a:srcRect/>
          <a:stretch>
            <a:fillRect/>
          </a:stretch>
        </p:blipFill>
        <p:spPr bwMode="auto">
          <a:xfrm>
            <a:off x="1167130" y="2198370"/>
            <a:ext cx="3620770" cy="2047240"/>
          </a:xfrm>
          <a:prstGeom prst="rect">
            <a:avLst/>
          </a:prstGeom>
          <a:noFill/>
        </p:spPr>
      </p:pic>
      <p:sp>
        <p:nvSpPr>
          <p:cNvPr id="2" name="矩形 1"/>
          <p:cNvSpPr/>
          <p:nvPr/>
        </p:nvSpPr>
        <p:spPr>
          <a:xfrm>
            <a:off x="971600" y="843558"/>
            <a:ext cx="2448271" cy="1128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灌溉</a:t>
            </a:r>
            <a:r>
              <a:rPr lang="zh-CN" altLang="en-US" dirty="0">
                <a:solidFill>
                  <a:srgbClr val="FF0000"/>
                </a:solidFill>
                <a:ea typeface="楷体" panose="02010609060101010101" pitchFamily="49" charset="-122"/>
              </a:rPr>
              <a:t>：</a:t>
            </a:r>
            <a:r>
              <a:rPr lang="zh-CN" altLang="en-US" b="1" dirty="0">
                <a:solidFill>
                  <a:srgbClr val="0070C0"/>
                </a:solidFill>
                <a:ea typeface="楷体" panose="02010609060101010101" pitchFamily="49" charset="-122"/>
              </a:rPr>
              <a:t>指把水输送到田地里。</a:t>
            </a:r>
            <a:endParaRPr lang="zh-CN" altLang="en-US" b="1" dirty="0">
              <a:solidFill>
                <a:srgbClr val="0070C0"/>
              </a:solidFill>
              <a:ea typeface="楷体" panose="02010609060101010101" pitchFamily="49" charset="-122"/>
            </a:endParaRPr>
          </a:p>
        </p:txBody>
      </p:sp>
      <p:pic>
        <p:nvPicPr>
          <p:cNvPr id="35842" name="Picture 2" descr="http://p2.so.qhimgs1.com/bdr/_240_/t01e3d62002896862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483518"/>
            <a:ext cx="3429000" cy="2286001"/>
          </a:xfrm>
          <a:prstGeom prst="rect">
            <a:avLst/>
          </a:prstGeom>
          <a:noFill/>
        </p:spPr>
      </p:pic>
      <p:pic>
        <p:nvPicPr>
          <p:cNvPr id="6" name="图片 5" descr="5667827823215024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2139702"/>
            <a:ext cx="3456384" cy="2164068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1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p2.so.qhimgs1.com/bdr/_240_/t0140ef378a65ccb3f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357290" y="2857502"/>
            <a:ext cx="1584176" cy="1365896"/>
          </a:xfrm>
          <a:prstGeom prst="rect">
            <a:avLst/>
          </a:prstGeom>
          <a:noFill/>
        </p:spPr>
      </p:pic>
      <p:sp>
        <p:nvSpPr>
          <p:cNvPr id="13" name="圆角矩形标注 12"/>
          <p:cNvSpPr/>
          <p:nvPr/>
        </p:nvSpPr>
        <p:spPr>
          <a:xfrm>
            <a:off x="3905885" y="2125345"/>
            <a:ext cx="4286885" cy="1727835"/>
          </a:xfrm>
          <a:prstGeom prst="wedgeRoundRectCallout">
            <a:avLst>
              <a:gd name="adj1" fmla="val -75106"/>
              <a:gd name="adj2" fmla="val 29566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记述了西门豹在治理邺时，破除了河伯娶媳妇的迷信，惩治了巫婆及官员，兴修水利的事。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71550" y="1059815"/>
            <a:ext cx="7324090" cy="106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自由朗读课文，想一想，课文主要写了一件什么事？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1932" name="文本框 14"/>
          <p:cNvSpPr txBox="1">
            <a:spLocks noChangeArrowheads="1"/>
          </p:cNvSpPr>
          <p:nvPr/>
        </p:nvSpPr>
        <p:spPr bwMode="auto">
          <a:xfrm>
            <a:off x="551180" y="425768"/>
            <a:ext cx="2147888" cy="561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b="1" dirty="0">
                <a:solidFill>
                  <a:srgbClr val="875000"/>
                </a:solidFill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3988" y="458470"/>
            <a:ext cx="366712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00455" y="1713865"/>
            <a:ext cx="7752080" cy="246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第一部分</a:t>
            </a:r>
            <a:r>
              <a:rPr lang="en-US" altLang="zh-CN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zh-CN" altLang="en-US" sz="2800" b="1" u="sng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摸清底细。</a:t>
            </a:r>
            <a:endParaRPr lang="en-US" altLang="zh-CN" sz="28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第二部分</a:t>
            </a:r>
            <a:r>
              <a:rPr lang="en-US" altLang="zh-CN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800" b="1" u="sng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惩治巫婆和官绅。</a:t>
            </a:r>
            <a:endParaRPr lang="en-US" altLang="zh-CN" sz="28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第三部分</a:t>
            </a:r>
            <a:r>
              <a:rPr lang="en-US" altLang="zh-CN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800" b="1" u="sng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sz="28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兴修水利。</a:t>
            </a:r>
            <a:endParaRPr lang="zh-CN" altLang="en-US" sz="2800" b="1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22630" y="642620"/>
            <a:ext cx="8016240" cy="963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思考课文分为哪几部分，根据每一部分的意思，小组讨论全文的层次划分。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144191" y="2714626"/>
            <a:ext cx="1214446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ea typeface="楷体" panose="02010609060101010101" pitchFamily="49" charset="-122"/>
              </a:rPr>
              <a:t>10-15</a:t>
            </a:r>
            <a:endParaRPr lang="en-US" altLang="zh-CN" sz="2800" b="1" dirty="0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214677" y="1827843"/>
            <a:ext cx="88328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  <a:ea typeface="楷体" panose="02010609060101010101" pitchFamily="49" charset="-122"/>
              </a:rPr>
              <a:t>1- 9</a:t>
            </a:r>
            <a:endParaRPr lang="en-US" altLang="zh-CN" sz="3200" dirty="0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67078" y="3582676"/>
            <a:ext cx="57785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FF0000"/>
                </a:solidFill>
                <a:ea typeface="楷体" panose="02010609060101010101" pitchFamily="49" charset="-122"/>
              </a:rPr>
              <a:t>16</a:t>
            </a:r>
            <a:endParaRPr lang="en-US" altLang="zh-CN" sz="2800" dirty="0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096344" y="2067694"/>
            <a:ext cx="2520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    ）稀少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56131" y="2067694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人烟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20"/>
          <p:cNvSpPr>
            <a:spLocks noChangeArrowheads="1"/>
          </p:cNvSpPr>
          <p:nvPr/>
        </p:nvSpPr>
        <p:spPr bwMode="auto">
          <a:xfrm>
            <a:off x="928662" y="1214428"/>
            <a:ext cx="5174886" cy="58631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一、在括号里填上恰当的词语。</a:t>
            </a:r>
            <a:endParaRPr lang="zh-CN" altLang="en-US" sz="2800" dirty="0">
              <a:latin typeface="宋体-简" panose="02010800040101010101" charset="-122"/>
              <a:ea typeface="宋体-简" panose="02010800040101010101" charset="-122"/>
              <a:cs typeface="宋体-简" panose="02010800040101010101" charset="-122"/>
            </a:endParaRPr>
          </a:p>
        </p:txBody>
      </p:sp>
      <p:sp>
        <p:nvSpPr>
          <p:cNvPr id="84994" name="文本框 14"/>
          <p:cNvSpPr txBox="1">
            <a:spLocks noChangeArrowheads="1"/>
          </p:cNvSpPr>
          <p:nvPr/>
        </p:nvSpPr>
        <p:spPr bwMode="auto">
          <a:xfrm>
            <a:off x="623888" y="411163"/>
            <a:ext cx="2003425" cy="561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b="1" dirty="0">
                <a:solidFill>
                  <a:srgbClr val="875000"/>
                </a:solidFill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84995" name="图片 11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23838" y="463550"/>
            <a:ext cx="368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32433" y="2071684"/>
            <a:ext cx="228256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-100" dirty="0">
                <a:latin typeface="楷体" panose="02010609060101010101" pitchFamily="49" charset="-122"/>
                <a:ea typeface="楷体" panose="02010609060101010101" pitchFamily="49" charset="-122"/>
              </a:rPr>
              <a:t>（    ）荒芜</a:t>
            </a:r>
            <a:endParaRPr lang="zh-CN" altLang="en-US" sz="2800" b="1" spc="-1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5210" y="2075674"/>
            <a:ext cx="10715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田地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09814" y="2067694"/>
            <a:ext cx="270552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kern="0" dirty="0">
                <a:latin typeface="楷体" panose="02010609060101010101" pitchFamily="49" charset="-122"/>
                <a:ea typeface="楷体" panose="02010609060101010101" pitchFamily="49" charset="-122"/>
              </a:rPr>
              <a:t>提（  ）吊（  ）</a:t>
            </a:r>
            <a:endParaRPr lang="zh-CN" altLang="en-US" sz="2800" b="1" kern="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15391" y="2071684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心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70185" y="2066604"/>
            <a:ext cx="5453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胆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33824" y="3075806"/>
            <a:ext cx="208823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面如（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0549" y="3071816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土色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12368" y="3075806"/>
            <a:ext cx="244827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磕头（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58003" y="3071816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求饶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512094" y="3075806"/>
            <a:ext cx="2203178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满脸（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72581" y="3071816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泪水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4" grpId="0"/>
      <p:bldP spid="6" grpId="0"/>
      <p:bldP spid="7" grpId="0"/>
      <p:bldP spid="12" grpId="0"/>
      <p:bldP spid="13" grpId="0"/>
      <p:bldP spid="14" grpId="0"/>
      <p:bldP spid="16" grpId="0"/>
      <p:bldP spid="17" grpId="0"/>
      <p:bldP spid="20" grpId="0"/>
      <p:bldP spid="21" grpId="0"/>
      <p:bldP spid="23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0"/>
          <p:cNvSpPr>
            <a:spLocks noChangeArrowheads="1"/>
          </p:cNvSpPr>
          <p:nvPr/>
        </p:nvSpPr>
        <p:spPr bwMode="auto">
          <a:xfrm>
            <a:off x="783590" y="692785"/>
            <a:ext cx="7436485" cy="26523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宋体-简" panose="02010800040101010101" charset="-122"/>
              </a:rPr>
              <a:t>二、选字组词。 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宋体-简" panose="02010800040101010101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观   官                  逼   副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    )看  做(    )        一(    )   (    )迫 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催   摧                  旱   早 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(    )毁  (    )促        (    )上   (    )灾 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3" name="矩形 20"/>
          <p:cNvSpPr>
            <a:spLocks noChangeArrowheads="1"/>
          </p:cNvSpPr>
          <p:nvPr/>
        </p:nvSpPr>
        <p:spPr bwMode="auto">
          <a:xfrm>
            <a:off x="1033780" y="1725930"/>
            <a:ext cx="673100" cy="5848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-简" panose="02010600040101010101" charset="-122"/>
              </a:rPr>
              <a:t>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-简" panose="02010600040101010101" charset="-122"/>
            </a:endParaRPr>
          </a:p>
        </p:txBody>
      </p:sp>
      <p:sp>
        <p:nvSpPr>
          <p:cNvPr id="4" name="矩形 20"/>
          <p:cNvSpPr>
            <a:spLocks noChangeArrowheads="1"/>
          </p:cNvSpPr>
          <p:nvPr/>
        </p:nvSpPr>
        <p:spPr bwMode="auto">
          <a:xfrm>
            <a:off x="2578038" y="2750082"/>
            <a:ext cx="692785" cy="5848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-简" panose="02010600040101010101" charset="-122"/>
              </a:rPr>
              <a:t>催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-简" panose="02010600040101010101" charset="-122"/>
            </a:endParaRPr>
          </a:p>
        </p:txBody>
      </p:sp>
      <p:sp>
        <p:nvSpPr>
          <p:cNvPr id="5" name="矩形 20"/>
          <p:cNvSpPr>
            <a:spLocks noChangeArrowheads="1"/>
          </p:cNvSpPr>
          <p:nvPr/>
        </p:nvSpPr>
        <p:spPr bwMode="auto">
          <a:xfrm>
            <a:off x="1065530" y="2750185"/>
            <a:ext cx="600710" cy="5848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-简" panose="02010600040101010101" charset="-122"/>
              </a:rPr>
              <a:t>摧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-简" panose="02010600040101010101" charset="-122"/>
            </a:endParaRPr>
          </a:p>
        </p:txBody>
      </p:sp>
      <p:sp>
        <p:nvSpPr>
          <p:cNvPr id="6" name="矩形 20"/>
          <p:cNvSpPr>
            <a:spLocks noChangeArrowheads="1"/>
          </p:cNvSpPr>
          <p:nvPr/>
        </p:nvSpPr>
        <p:spPr bwMode="auto">
          <a:xfrm>
            <a:off x="2982595" y="1725930"/>
            <a:ext cx="550545" cy="5848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-简" panose="02010600040101010101" charset="-122"/>
              </a:rPr>
              <a:t>官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-简" panose="02010600040101010101" charset="-122"/>
            </a:endParaRPr>
          </a:p>
        </p:txBody>
      </p:sp>
      <p:sp>
        <p:nvSpPr>
          <p:cNvPr id="7" name="矩形 20"/>
          <p:cNvSpPr>
            <a:spLocks noChangeArrowheads="1"/>
          </p:cNvSpPr>
          <p:nvPr/>
        </p:nvSpPr>
        <p:spPr bwMode="auto">
          <a:xfrm>
            <a:off x="5427662" y="1714559"/>
            <a:ext cx="592455" cy="5848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-简" panose="02010600040101010101" charset="-122"/>
              </a:rPr>
              <a:t>副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-简" panose="02010600040101010101" charset="-122"/>
            </a:endParaRPr>
          </a:p>
        </p:txBody>
      </p:sp>
      <p:sp>
        <p:nvSpPr>
          <p:cNvPr id="8" name="矩形 20"/>
          <p:cNvSpPr>
            <a:spLocks noChangeArrowheads="1"/>
          </p:cNvSpPr>
          <p:nvPr/>
        </p:nvSpPr>
        <p:spPr bwMode="auto">
          <a:xfrm>
            <a:off x="6800450" y="1714559"/>
            <a:ext cx="612775" cy="5848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-简" panose="02010600040101010101" charset="-122"/>
              </a:rPr>
              <a:t>逼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-简" panose="02010600040101010101" charset="-122"/>
            </a:endParaRPr>
          </a:p>
        </p:txBody>
      </p:sp>
      <p:sp>
        <p:nvSpPr>
          <p:cNvPr id="9" name="矩形 20"/>
          <p:cNvSpPr>
            <a:spLocks noChangeArrowheads="1"/>
          </p:cNvSpPr>
          <p:nvPr/>
        </p:nvSpPr>
        <p:spPr bwMode="auto">
          <a:xfrm>
            <a:off x="5081269" y="2736333"/>
            <a:ext cx="692785" cy="5848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-简" panose="02010600040101010101" charset="-122"/>
              </a:rPr>
              <a:t>早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-简" panose="02010600040101010101" charset="-122"/>
            </a:endParaRPr>
          </a:p>
        </p:txBody>
      </p:sp>
      <p:sp>
        <p:nvSpPr>
          <p:cNvPr id="12" name="矩形 20"/>
          <p:cNvSpPr>
            <a:spLocks noChangeArrowheads="1"/>
          </p:cNvSpPr>
          <p:nvPr/>
        </p:nvSpPr>
        <p:spPr bwMode="auto">
          <a:xfrm>
            <a:off x="6760444" y="2750185"/>
            <a:ext cx="692785" cy="5848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-简" panose="02010600040101010101" charset="-122"/>
              </a:rPr>
              <a:t>旱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-简" panose="02010600040101010101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0"/>
          <p:cNvSpPr>
            <a:spLocks noChangeArrowheads="1"/>
          </p:cNvSpPr>
          <p:nvPr/>
        </p:nvSpPr>
        <p:spPr bwMode="auto">
          <a:xfrm>
            <a:off x="928370" y="678815"/>
            <a:ext cx="7519670" cy="11017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三、课文主要介绍了西门豹做了一件什么事?这一件事对百姓有何好处? </a:t>
            </a:r>
            <a:endParaRPr lang="zh-CN" altLang="en-US" sz="2800" dirty="0">
              <a:latin typeface="宋体-简" panose="02010800040101010101" charset="-122"/>
              <a:ea typeface="宋体-简" panose="02010800040101010101" charset="-122"/>
              <a:cs typeface="宋体-简" panose="02010800040101010101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27735" y="1962150"/>
            <a:ext cx="7520305" cy="18148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304800"/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这篇课文讲的是战国时候，西门豹管理</a:t>
            </a:r>
            <a:r>
              <a:rPr lang="zh-CN" sz="2800" b="1" u="sng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sz="2800" b="1" u="sng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时，通过调查，了解到那里的豪绅和</a:t>
            </a:r>
            <a:r>
              <a:rPr lang="zh-CN" sz="2800" b="1" u="sng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勾结在一起危害百姓，便设计</a:t>
            </a:r>
            <a:r>
              <a:rPr lang="zh-CN" sz="2800" b="1" u="sng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，并大力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兴修</a:t>
            </a:r>
            <a:r>
              <a:rPr lang="zh-CN" sz="2800" b="1" u="sng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，使这里重又繁荣起来。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785735" y="1962150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邺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96075" y="236156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巫婆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74895" y="2792730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破除迷信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88110" y="324485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水利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337935" y="3704590"/>
            <a:ext cx="2338070" cy="472440"/>
            <a:chOff x="9981" y="5834"/>
            <a:chExt cx="3682" cy="744"/>
          </a:xfrm>
        </p:grpSpPr>
        <p:sp>
          <p:nvSpPr>
            <p:cNvPr id="17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charset="-122"/>
                  <a:ea typeface="楷体-简" panose="02010600040101010101" charset="-122"/>
                </a:rPr>
                <a:t>字词听写</a:t>
              </a:r>
              <a:endParaRPr lang="zh-CN" altLang="en-US" sz="2400" b="1" dirty="0">
                <a:latin typeface="楷体-简" panose="02010600040101010101" charset="-122"/>
                <a:ea typeface="楷体-简" panose="02010600040101010101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0" grpId="0"/>
      <p:bldP spid="2" grpId="0"/>
      <p:bldP spid="3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11430" y="-13970"/>
            <a:ext cx="9150985" cy="5168900"/>
          </a:xfrm>
          <a:prstGeom prst="rect">
            <a:avLst/>
          </a:prstGeom>
        </p:spPr>
      </p:pic>
      <p:sp>
        <p:nvSpPr>
          <p:cNvPr id="90113" name="矩形 4"/>
          <p:cNvSpPr>
            <a:spLocks noChangeArrowheads="1"/>
          </p:cNvSpPr>
          <p:nvPr/>
        </p:nvSpPr>
        <p:spPr bwMode="auto">
          <a:xfrm>
            <a:off x="616585" y="1285875"/>
            <a:ext cx="7911465" cy="19634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 indent="457200" algn="just">
              <a:lnSpc>
                <a:spcPct val="110000"/>
              </a:lnSpc>
            </a:pPr>
            <a:r>
              <a: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西门豹初到邺这个地方，看到这里田地荒芜，人烟稀少。面对这样的景象，他是怎么做的呢？这节课让我们继续走进文本，去领略西门豹的足智多谋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en-US" altLang="zh-CN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675" y="547688"/>
            <a:ext cx="1630363" cy="37782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0115" name="文本框 11"/>
          <p:cNvSpPr txBox="1">
            <a:spLocks noChangeArrowheads="1"/>
          </p:cNvSpPr>
          <p:nvPr/>
        </p:nvSpPr>
        <p:spPr bwMode="auto">
          <a:xfrm>
            <a:off x="333375" y="536575"/>
            <a:ext cx="123190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  <a:latin typeface="Times New Roman" panose="02020503050405090304" pitchFamily="18" charset="0"/>
                <a:ea typeface="微软雅黑" panose="020B0503020204020204" charset="-122"/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  <a:latin typeface="Times New Roman" panose="02020503050405090304" pitchFamily="18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0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3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云形标注 7"/>
          <p:cNvSpPr/>
          <p:nvPr/>
        </p:nvSpPr>
        <p:spPr>
          <a:xfrm>
            <a:off x="4860290" y="158750"/>
            <a:ext cx="4285615" cy="2948305"/>
          </a:xfrm>
          <a:prstGeom prst="cloudCallout">
            <a:avLst>
              <a:gd name="adj1" fmla="val -32145"/>
              <a:gd name="adj2" fmla="val 51249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按事情发展的顺序记叙的。西门豹先进行调查研究，接着将计就计惩治巫婆、官绅，最后兴修水利。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6" descr="https://i03piccdn.sogoucdn.com/a694448029c9331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42976" y="1000114"/>
            <a:ext cx="3717056" cy="2225978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1357607" y="1154390"/>
            <a:ext cx="3429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课文是按照怎样的顺序记叙的？西门豹先做了什么，接着做了什么，最后又做了什么？</a:t>
            </a:r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Picture 2" descr="http://img.mp.sohu.com/q_mini,c_zoom,w_640/upload/20170728/4a009d804bbe47d1a0a324daa89e6a37_th.jpg"/>
          <p:cNvPicPr>
            <a:picLocks noChangeAspect="1" noChangeArrowheads="1"/>
          </p:cNvPicPr>
          <p:nvPr/>
        </p:nvPicPr>
        <p:blipFill>
          <a:blip r:embed="rId2" cstate="print"/>
          <a:srcRect l="7560" r="47081" b="34481"/>
          <a:stretch>
            <a:fillRect/>
          </a:stretch>
        </p:blipFill>
        <p:spPr bwMode="auto">
          <a:xfrm>
            <a:off x="4929190" y="3214692"/>
            <a:ext cx="1211026" cy="1152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25" y="1506483"/>
            <a:ext cx="1177208" cy="1719642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83568" y="339502"/>
            <a:ext cx="20162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15" name="图片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665" y="348615"/>
            <a:ext cx="447040" cy="546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282575" y="594360"/>
            <a:ext cx="8639810" cy="6534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来到漳河边上的邺，西门豹看到了怎样的景象？</a:t>
            </a:r>
            <a:endParaRPr lang="zh-CN" altLang="en-US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lum bright="12000"/>
          </a:blip>
          <a:stretch>
            <a:fillRect/>
          </a:stretch>
        </p:blipFill>
        <p:spPr>
          <a:xfrm>
            <a:off x="774065" y="1382395"/>
            <a:ext cx="3717290" cy="278511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932680" y="3052445"/>
            <a:ext cx="2802255" cy="888365"/>
            <a:chOff x="8100392" y="1962696"/>
            <a:chExt cx="1043608" cy="549508"/>
          </a:xfrm>
        </p:grpSpPr>
        <p:sp>
          <p:nvSpPr>
            <p:cNvPr id="77" name="云形 76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232832" y="2027111"/>
              <a:ext cx="803425" cy="399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人烟稀少</a:t>
              </a:r>
              <a:endPara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32680" y="1845945"/>
            <a:ext cx="2802255" cy="888365"/>
            <a:chOff x="8100392" y="1962696"/>
            <a:chExt cx="1043608" cy="549508"/>
          </a:xfrm>
        </p:grpSpPr>
        <p:sp>
          <p:nvSpPr>
            <p:cNvPr id="6" name="云形 5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75"/>
            <p:cNvSpPr txBox="1"/>
            <p:nvPr/>
          </p:nvSpPr>
          <p:spPr>
            <a:xfrm>
              <a:off x="8236616" y="2027111"/>
              <a:ext cx="803425" cy="399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田地荒芜</a:t>
              </a:r>
              <a:endPara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708" y="467664"/>
            <a:ext cx="1656184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摸清底细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600200" y="1109345"/>
            <a:ext cx="6470650" cy="6832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西门豹向老大爷问了几个问题？</a:t>
            </a:r>
            <a:endParaRPr lang="zh-CN" altLang="en-US" sz="3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903605" y="2033905"/>
            <a:ext cx="7703820" cy="5835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这里田地荒芜，人烟稀少，是怎么回事？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07415" y="2734945"/>
            <a:ext cx="3446145" cy="5835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这话是谁说的？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837430" y="2718435"/>
            <a:ext cx="3770630" cy="5835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新娘是哪儿来的？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7095" y="3452495"/>
            <a:ext cx="5534660" cy="5835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那么漳河发过大水没有呢？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5" grpId="0" bldLvl="0" animBg="1"/>
      <p:bldP spid="52" grpId="0"/>
      <p:bldP spid="3" grpId="0"/>
      <p:bldP spid="5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云形标注 13"/>
          <p:cNvSpPr/>
          <p:nvPr/>
        </p:nvSpPr>
        <p:spPr>
          <a:xfrm>
            <a:off x="6786578" y="1571618"/>
            <a:ext cx="2143140" cy="1143008"/>
          </a:xfrm>
          <a:prstGeom prst="cloudCallout">
            <a:avLst>
              <a:gd name="adj1" fmla="val -44665"/>
              <a:gd name="adj2" fmla="val 75183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云形标注 12"/>
          <p:cNvSpPr/>
          <p:nvPr/>
        </p:nvSpPr>
        <p:spPr>
          <a:xfrm>
            <a:off x="5786446" y="642924"/>
            <a:ext cx="2000264" cy="1064730"/>
          </a:xfrm>
          <a:prstGeom prst="cloudCallout">
            <a:avLst>
              <a:gd name="adj1" fmla="val -25977"/>
              <a:gd name="adj2" fmla="val 94044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圆角矩形标注 11"/>
          <p:cNvSpPr/>
          <p:nvPr/>
        </p:nvSpPr>
        <p:spPr>
          <a:xfrm>
            <a:off x="7358082" y="2928940"/>
            <a:ext cx="1295574" cy="792088"/>
          </a:xfrm>
          <a:prstGeom prst="wedgeRoundRectCallout">
            <a:avLst>
              <a:gd name="adj1" fmla="val -85415"/>
              <a:gd name="adj2" fmla="val 5158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圆角矩形标注 10"/>
          <p:cNvSpPr/>
          <p:nvPr/>
        </p:nvSpPr>
        <p:spPr>
          <a:xfrm>
            <a:off x="4572000" y="1643056"/>
            <a:ext cx="1584176" cy="928694"/>
          </a:xfrm>
          <a:prstGeom prst="wedgeRoundRectCallout">
            <a:avLst>
              <a:gd name="adj1" fmla="val -31204"/>
              <a:gd name="adj2" fmla="val 8418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Picture 4" descr="http://gs.cnr.cn/gsxw/tpxw/201205/W020120503315535612014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4429124" y="2928940"/>
            <a:ext cx="2448272" cy="1496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4643438" y="1643056"/>
            <a:ext cx="1437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河伯娶媳妇闹的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29322" y="785800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首恶是巫婆和官绅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00892" y="1714494"/>
            <a:ext cx="17859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媳妇都是穷人家的孩子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29520" y="2928940"/>
            <a:ext cx="1143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年年闹旱灾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27327" y="1072190"/>
            <a:ext cx="3714776" cy="21431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en-US" altLang="zh-CN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从老大爷的回答中，西门豹了解到了什么呢？读一读老大爷的回答。</a:t>
            </a:r>
            <a:endParaRPr lang="zh-CN" altLang="en-US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2" grpId="0" animBg="1"/>
      <p:bldP spid="11" grpId="0" animBg="1"/>
      <p:bldP spid="4" grpId="0"/>
      <p:bldP spid="6" grpId="0"/>
      <p:bldP spid="7" grpId="0"/>
      <p:bldP spid="8" grpId="0"/>
      <p:bldP spid="15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20955" y="635"/>
            <a:ext cx="9164955" cy="514794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581660" y="1169670"/>
            <a:ext cx="8145145" cy="191833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indent="304800">
              <a:lnSpc>
                <a:spcPct val="110000"/>
              </a:lnSpc>
            </a:pP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同桌合作读一读西门豹和老大爷的四问四答，了解那里田地荒芜、人烟稀少的原因吧！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25930" y="500380"/>
            <a:ext cx="569214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田地荒芜、人烟稀少的原因</a:t>
            </a:r>
            <a:endParaRPr lang="zh-CN" altLang="en-US" sz="36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754002" y="1730117"/>
            <a:ext cx="5233035" cy="6451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巫婆、官绅给河伯娶媳妇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9"/>
          <p:cNvSpPr txBox="1"/>
          <p:nvPr/>
        </p:nvSpPr>
        <p:spPr bwMode="auto">
          <a:xfrm>
            <a:off x="1868427" y="2872482"/>
            <a:ext cx="2478405" cy="6451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zh-CN" altLang="en-US" sz="3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年年闹旱灾</a:t>
            </a:r>
            <a:endParaRPr lang="zh-CN" altLang="en-US" sz="36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爆炸形 1 14"/>
          <p:cNvSpPr/>
          <p:nvPr/>
        </p:nvSpPr>
        <p:spPr>
          <a:xfrm>
            <a:off x="4637405" y="2607310"/>
            <a:ext cx="2581275" cy="1508125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天灾</a:t>
            </a:r>
            <a:endParaRPr lang="zh-CN" altLang="en-US" sz="4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爆炸形 1 3"/>
          <p:cNvSpPr/>
          <p:nvPr/>
        </p:nvSpPr>
        <p:spPr>
          <a:xfrm>
            <a:off x="6055995" y="1299210"/>
            <a:ext cx="2581275" cy="1508125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人祸</a:t>
            </a:r>
            <a:endParaRPr lang="zh-CN" altLang="en-US" sz="40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" grpId="0" bldLvl="0" animBg="1"/>
      <p:bldP spid="15" grpId="0" bldLvl="0" animBg="1"/>
      <p:bldP spid="4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矩形 10"/>
          <p:cNvSpPr>
            <a:spLocks noChangeArrowheads="1"/>
          </p:cNvSpPr>
          <p:nvPr/>
        </p:nvSpPr>
        <p:spPr bwMode="auto">
          <a:xfrm>
            <a:off x="785495" y="1497330"/>
            <a:ext cx="7920355" cy="10534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这样说来，河伯还真灵啊。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下一回他娶媳妇，告诉我一声，我也去送送新娘。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129641" y="3633160"/>
            <a:ext cx="7452692" cy="516671"/>
          </a:xfrm>
          <a:prstGeom prst="roundRect">
            <a:avLst/>
          </a:prstGeom>
          <a:effectLst>
            <a:outerShdw blurRad="40000" dist="20000" dir="5400000" rotWithShape="0">
              <a:schemeClr val="bg1">
                <a:alpha val="38000"/>
              </a:scheme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引出下文，为他设计借神除魔、救民于水火作了铺垫。</a:t>
            </a: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流程图: 资料带 23"/>
          <p:cNvSpPr/>
          <p:nvPr/>
        </p:nvSpPr>
        <p:spPr bwMode="auto">
          <a:xfrm>
            <a:off x="4057965" y="2596516"/>
            <a:ext cx="3929090" cy="785817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/>
          </a:p>
        </p:txBody>
      </p:sp>
      <p:sp>
        <p:nvSpPr>
          <p:cNvPr id="18" name="Freeform 24"/>
          <p:cNvSpPr/>
          <p:nvPr/>
        </p:nvSpPr>
        <p:spPr bwMode="gray">
          <a:xfrm rot="9542627" flipH="1">
            <a:off x="3052672" y="2230115"/>
            <a:ext cx="673000" cy="931852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>
              <a:latin typeface="+mn-lt"/>
              <a:ea typeface="+mn-ea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4127122" y="2727702"/>
            <a:ext cx="3791423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话中有话，话外有意。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785495" y="574040"/>
            <a:ext cx="7920355" cy="6832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3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听完老大爷的话，西门豹是怎么说的？</a:t>
            </a:r>
            <a:endParaRPr lang="zh-CN" altLang="en-US" sz="3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4" grpId="0"/>
      <p:bldP spid="23" grpId="0" bldLvl="0" animBg="1"/>
      <p:bldP spid="24" grpId="0" bldLvl="0" animBg="1"/>
      <p:bldP spid="18" grpId="0" bldLvl="0" animBg="1"/>
      <p:bldP spid="30" grpId="0" bldLvl="0" animBg="1"/>
      <p:bldP spid="15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920875" y="1515110"/>
            <a:ext cx="641667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en-US" altLang="zh-CN" sz="3600" b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sz="3600" b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默读课文第</a:t>
            </a:r>
            <a:r>
              <a:rPr lang="en-US" altLang="zh-CN" sz="3600" b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10-15</a:t>
            </a:r>
            <a:r>
              <a:rPr lang="zh-CN" altLang="en-US" sz="3600" b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自然段</a:t>
            </a:r>
            <a:r>
              <a:rPr lang="zh-CN" sz="3600" b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，画出能体现西门豹</a:t>
            </a:r>
            <a:r>
              <a:rPr lang="zh-CN" sz="3600" b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巧妙地为民除害</a:t>
            </a:r>
            <a:r>
              <a:rPr lang="zh-CN" sz="3600" b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的词句。</a:t>
            </a:r>
            <a:endParaRPr lang="zh-CN" altLang="en-US" sz="3600" b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10" y="1515110"/>
            <a:ext cx="1218565" cy="1719580"/>
          </a:xfrm>
          <a:prstGeom prst="rect">
            <a:avLst/>
          </a:prstGeom>
        </p:spPr>
      </p:pic>
      <p:sp>
        <p:nvSpPr>
          <p:cNvPr id="2" name="TextBox 10"/>
          <p:cNvSpPr txBox="1"/>
          <p:nvPr/>
        </p:nvSpPr>
        <p:spPr>
          <a:xfrm>
            <a:off x="428596" y="571486"/>
            <a:ext cx="2714644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惩治巫婆和官绅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2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i01picsos.sogoucdn.com/00a56e839736fff8"/>
          <p:cNvPicPr>
            <a:picLocks noChangeAspect="1" noChangeArrowheads="1"/>
          </p:cNvPicPr>
          <p:nvPr/>
        </p:nvPicPr>
        <p:blipFill>
          <a:blip r:embed="rId1" cstate="print"/>
          <a:srcRect t="3421" b="17902"/>
          <a:stretch>
            <a:fillRect/>
          </a:stretch>
        </p:blipFill>
        <p:spPr bwMode="auto">
          <a:xfrm>
            <a:off x="4429124" y="2787774"/>
            <a:ext cx="2000264" cy="156992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chemeClr val="bg1">
                <a:alpha val="22000"/>
              </a:scheme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圆角矩形标注 8"/>
          <p:cNvSpPr/>
          <p:nvPr/>
        </p:nvSpPr>
        <p:spPr>
          <a:xfrm>
            <a:off x="6945984" y="1000114"/>
            <a:ext cx="1840858" cy="1214446"/>
          </a:xfrm>
          <a:prstGeom prst="wedgeRoundRectCallout">
            <a:avLst>
              <a:gd name="adj1" fmla="val -73478"/>
              <a:gd name="adj2" fmla="val 6259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云形标注 7"/>
          <p:cNvSpPr/>
          <p:nvPr/>
        </p:nvSpPr>
        <p:spPr>
          <a:xfrm>
            <a:off x="4214811" y="849299"/>
            <a:ext cx="2500330" cy="1436740"/>
          </a:xfrm>
          <a:prstGeom prst="cloudCallout">
            <a:avLst>
              <a:gd name="adj1" fmla="val -11714"/>
              <a:gd name="adj2" fmla="val 8411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云形标注 6"/>
          <p:cNvSpPr/>
          <p:nvPr/>
        </p:nvSpPr>
        <p:spPr>
          <a:xfrm>
            <a:off x="6357950" y="2285998"/>
            <a:ext cx="2604828" cy="1573916"/>
          </a:xfrm>
          <a:prstGeom prst="cloudCallout">
            <a:avLst>
              <a:gd name="adj1" fmla="val -45004"/>
              <a:gd name="adj2" fmla="val 4579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72330" y="1000114"/>
            <a:ext cx="1643074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以其人之道，还治其人之身。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1355" y="937247"/>
            <a:ext cx="2143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既救了新娘，又惩治了巫婆，一举两得。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72264" y="2502592"/>
            <a:ext cx="22145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表面客气，实则智慧，这就叫不动声色！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35915" y="451485"/>
            <a:ext cx="3857625" cy="388556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他回过头来对巫婆说：“不行，这个姑娘不漂亮，河伯不会满意的。麻烦你去跟河伯说一声，说我要选个漂亮的，过几天就送去。”说完，他叫卫士抱起巫婆，把她投进了漳河。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 flipV="1">
            <a:off x="1798955" y="1254125"/>
            <a:ext cx="2105025" cy="2032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V="1">
            <a:off x="646430" y="1686560"/>
            <a:ext cx="3257550" cy="4064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646430" y="2118360"/>
            <a:ext cx="3257550" cy="190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646430" y="2550795"/>
            <a:ext cx="3257550" cy="952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646430" y="2982595"/>
            <a:ext cx="3185160" cy="2921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91185" y="3414395"/>
            <a:ext cx="172847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6634480" y="10160"/>
            <a:ext cx="2328545" cy="786130"/>
            <a:chOff x="8100392" y="1962696"/>
            <a:chExt cx="1043608" cy="549508"/>
          </a:xfrm>
        </p:grpSpPr>
        <p:sp>
          <p:nvSpPr>
            <p:cNvPr id="77" name="云形 76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285798" y="1995686"/>
              <a:ext cx="803425" cy="450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巧妙一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bldLvl="0" animBg="1"/>
      <p:bldP spid="7" grpId="0" animBg="1"/>
      <p:bldP spid="3" grpId="0"/>
      <p:bldP spid="4" grpId="0"/>
      <p:bldP spid="5" grpId="0"/>
      <p:bldP spid="12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405" y="555625"/>
            <a:ext cx="46729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想一想，填一填。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2976" y="1714494"/>
            <a:ext cx="707236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西门豹说</a:t>
            </a:r>
            <a:r>
              <a:rPr lang="en-US" altLang="zh-CN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是假，</a:t>
            </a:r>
            <a:r>
              <a:rPr lang="en-US" altLang="zh-CN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en-US" altLang="zh-CN" sz="2800" b="1" u="sng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才是真。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7554" y="1785932"/>
            <a:ext cx="2143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新娘不漂亮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4414" y="2643188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惩治巫婆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314" name="Picture 2" descr="https://i03picsos.sogoucdn.com/0478c96603aaf55a"/>
          <p:cNvPicPr>
            <a:picLocks noChangeAspect="1" noChangeArrowheads="1"/>
          </p:cNvPicPr>
          <p:nvPr/>
        </p:nvPicPr>
        <p:blipFill>
          <a:blip r:embed="rId1" cstate="print"/>
          <a:srcRect b="35267"/>
          <a:stretch>
            <a:fillRect/>
          </a:stretch>
        </p:blipFill>
        <p:spPr bwMode="auto">
          <a:xfrm>
            <a:off x="179705" y="483235"/>
            <a:ext cx="705485" cy="626745"/>
          </a:xfrm>
          <a:prstGeom prst="rect">
            <a:avLst/>
          </a:prstGeom>
          <a:noFill/>
        </p:spPr>
      </p:pic>
      <p:sp>
        <p:nvSpPr>
          <p:cNvPr id="7" name="矩形 6"/>
          <p:cNvSpPr/>
          <p:nvPr/>
        </p:nvSpPr>
        <p:spPr>
          <a:xfrm>
            <a:off x="6429388" y="1785932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救下姑娘</a:t>
            </a:r>
            <a:endParaRPr lang="zh-CN" altLang="en-US" sz="2800" dirty="0"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图片 10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08661" y="2738424"/>
            <a:ext cx="850900" cy="69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9571" name="矩形 15"/>
          <p:cNvSpPr>
            <a:spLocks noChangeArrowheads="1"/>
          </p:cNvSpPr>
          <p:nvPr/>
        </p:nvSpPr>
        <p:spPr bwMode="auto">
          <a:xfrm>
            <a:off x="593090" y="3012440"/>
            <a:ext cx="8065135" cy="1014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zh-CN" altLang="en-US" sz="3200" dirty="0">
                <a:solidFill>
                  <a:srgbClr val="0070C0"/>
                </a:solidFill>
                <a:ea typeface="楷体" panose="02010609060101010101" pitchFamily="49" charset="-122"/>
              </a:rPr>
              <a:t>        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要把三个“不”读得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特别坚决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，“麻烦”“漂亮 ”要读出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客气而又含有命令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的语气。</a:t>
            </a:r>
            <a:endParaRPr lang="zh-CN" altLang="en-US" sz="28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35915" y="1097280"/>
            <a:ext cx="8578850" cy="143891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他回过头来对巫婆说：“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行，这个姑娘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漂亮，河伯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会满意的。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麻烦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你去跟河伯说一声，说我要选个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漂亮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的，过几天就送去。”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6405" y="410845"/>
            <a:ext cx="60407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我们一起来读读西门豹的话。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/>
      <p:bldP spid="12" grpId="0" bldLvl="0" animBg="1"/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标注 7"/>
          <p:cNvSpPr/>
          <p:nvPr/>
        </p:nvSpPr>
        <p:spPr>
          <a:xfrm>
            <a:off x="1714480" y="2643188"/>
            <a:ext cx="1928826" cy="857256"/>
          </a:xfrm>
          <a:prstGeom prst="wedgeRoundRectCallout">
            <a:avLst>
              <a:gd name="adj1" fmla="val 78542"/>
              <a:gd name="adj2" fmla="val 4800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假戏真做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云形标注 6"/>
          <p:cNvSpPr/>
          <p:nvPr/>
        </p:nvSpPr>
        <p:spPr>
          <a:xfrm>
            <a:off x="5929322" y="2071684"/>
            <a:ext cx="2489292" cy="1143008"/>
          </a:xfrm>
          <a:prstGeom prst="cloudCallout">
            <a:avLst>
              <a:gd name="adj1" fmla="val -63087"/>
              <a:gd name="adj2" fmla="val 65364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为民除害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3390" y="502920"/>
            <a:ext cx="796544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等了一会儿，西门豹对官绅的头子说：“巫婆怎么还不回来，麻烦你去催一催吧。”说完，又叫卫士把官绅的头子投进了漳河。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6" name="Picture 8" descr="http://p2.so.qhimgs1.com/bdr/_240_/t019ad9733753e6de52.jpg"/>
          <p:cNvPicPr>
            <a:picLocks noChangeAspect="1" noChangeArrowheads="1"/>
          </p:cNvPicPr>
          <p:nvPr/>
        </p:nvPicPr>
        <p:blipFill>
          <a:blip r:embed="rId1" cstate="print"/>
          <a:srcRect b="8651"/>
          <a:stretch>
            <a:fillRect/>
          </a:stretch>
        </p:blipFill>
        <p:spPr bwMode="auto">
          <a:xfrm>
            <a:off x="4071934" y="2928940"/>
            <a:ext cx="1571635" cy="1441870"/>
          </a:xfrm>
          <a:prstGeom prst="rect">
            <a:avLst/>
          </a:prstGeom>
          <a:noFill/>
        </p:spPr>
      </p:pic>
      <p:cxnSp>
        <p:nvCxnSpPr>
          <p:cNvPr id="4" name="直接连接符 3"/>
          <p:cNvCxnSpPr/>
          <p:nvPr/>
        </p:nvCxnSpPr>
        <p:spPr>
          <a:xfrm flipV="1">
            <a:off x="814070" y="1491615"/>
            <a:ext cx="7358380" cy="889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6243955" y="3500755"/>
            <a:ext cx="2328545" cy="786130"/>
            <a:chOff x="8100392" y="1962696"/>
            <a:chExt cx="1043608" cy="549508"/>
          </a:xfrm>
        </p:grpSpPr>
        <p:sp>
          <p:nvSpPr>
            <p:cNvPr id="77" name="云形 76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285798" y="1995686"/>
              <a:ext cx="803425" cy="450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巧妙二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uiExpand="1"/>
      <p:bldP spid="7" grpId="0" animBg="1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5135" y="426720"/>
            <a:ext cx="8253730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西门豹面对着漳河站了很久。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那些官绅都提心吊胆，连气也不敢出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，西门豹回过头来，看着他们说：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怎么还不回来，请你们去催催吧！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说着又要叫卫士把他们扔下漳河去。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官绅一个个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吓得面如土色，跪下来磕头求饶，把头都磕破了，直淌血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0482" name="Picture 2" descr="http://p0.so.qhmsg.com/bdr/_240_/t01c6101e513c704805.jpg"/>
          <p:cNvPicPr>
            <a:picLocks noChangeAspect="1" noChangeArrowheads="1"/>
          </p:cNvPicPr>
          <p:nvPr/>
        </p:nvPicPr>
        <p:blipFill>
          <a:blip r:embed="rId1" cstate="print"/>
          <a:srcRect l="6274" t="3150" r="12167" b="43301"/>
          <a:stretch>
            <a:fillRect/>
          </a:stretch>
        </p:blipFill>
        <p:spPr bwMode="auto">
          <a:xfrm>
            <a:off x="3491880" y="3003798"/>
            <a:ext cx="2088232" cy="1440160"/>
          </a:xfrm>
          <a:prstGeom prst="rect">
            <a:avLst/>
          </a:prstGeom>
          <a:noFill/>
        </p:spPr>
      </p:pic>
      <p:sp>
        <p:nvSpPr>
          <p:cNvPr id="7" name="圆角矩形标注 6"/>
          <p:cNvSpPr/>
          <p:nvPr/>
        </p:nvSpPr>
        <p:spPr>
          <a:xfrm>
            <a:off x="920294" y="3102987"/>
            <a:ext cx="2016224" cy="1080120"/>
          </a:xfrm>
          <a:prstGeom prst="wedgeRoundRectCallout">
            <a:avLst>
              <a:gd name="adj1" fmla="val 84637"/>
              <a:gd name="adj2" fmla="val -3454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惩治首恶收到了成效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5848077" y="2869947"/>
            <a:ext cx="2448272" cy="1080120"/>
          </a:xfrm>
          <a:prstGeom prst="wedgeRoundRectCallout">
            <a:avLst>
              <a:gd name="adj1" fmla="val -69233"/>
              <a:gd name="adj2" fmla="val 20923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600"/>
              </a:lnSpc>
            </a:pPr>
            <a:r>
              <a:rPr lang="zh-CN" altLang="en-US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为后面教育官绅和百姓做准备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968365" y="4183380"/>
            <a:ext cx="2328545" cy="786130"/>
            <a:chOff x="8100392" y="1962696"/>
            <a:chExt cx="1043608" cy="549508"/>
          </a:xfrm>
        </p:grpSpPr>
        <p:sp>
          <p:nvSpPr>
            <p:cNvPr id="77" name="云形 76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285798" y="1995686"/>
              <a:ext cx="803425" cy="450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巧妙三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cxnSp>
        <p:nvCxnSpPr>
          <p:cNvPr id="4" name="直接连接符 3"/>
          <p:cNvCxnSpPr/>
          <p:nvPr/>
        </p:nvCxnSpPr>
        <p:spPr>
          <a:xfrm>
            <a:off x="1340485" y="1706245"/>
            <a:ext cx="5751830" cy="127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2319655" y="843280"/>
            <a:ext cx="338455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bldLvl="0" animBg="1"/>
      <p:bldP spid="8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000099" y="987892"/>
            <a:ext cx="6523673" cy="2087913"/>
            <a:chOff x="1000099" y="987892"/>
            <a:chExt cx="6523673" cy="2087913"/>
          </a:xfrm>
        </p:grpSpPr>
        <p:grpSp>
          <p:nvGrpSpPr>
            <p:cNvPr id="3" name="组合 10"/>
            <p:cNvGrpSpPr/>
            <p:nvPr/>
          </p:nvGrpSpPr>
          <p:grpSpPr>
            <a:xfrm>
              <a:off x="1000099" y="987892"/>
              <a:ext cx="6523673" cy="2087913"/>
              <a:chOff x="682267" y="1189281"/>
              <a:chExt cx="7365407" cy="2446486"/>
            </a:xfrm>
          </p:grpSpPr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4943511" y="495851"/>
                <a:ext cx="2410733" cy="3797592"/>
              </a:xfrm>
              <a:prstGeom prst="rect">
                <a:avLst/>
              </a:prstGeom>
            </p:spPr>
          </p:pic>
          <p:pic>
            <p:nvPicPr>
              <p:cNvPr id="37" name="图片 3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1296412" y="681736"/>
                <a:ext cx="2339886" cy="3568176"/>
              </a:xfrm>
              <a:prstGeom prst="rect">
                <a:avLst/>
              </a:prstGeom>
            </p:spPr>
          </p:pic>
          <p:sp>
            <p:nvSpPr>
              <p:cNvPr id="48" name="椭圆 47"/>
              <p:cNvSpPr/>
              <p:nvPr/>
            </p:nvSpPr>
            <p:spPr>
              <a:xfrm>
                <a:off x="3796439" y="1759552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4491260" y="1759552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空心弧 49"/>
              <p:cNvSpPr/>
              <p:nvPr/>
            </p:nvSpPr>
            <p:spPr>
              <a:xfrm>
                <a:off x="3860375" y="1649338"/>
                <a:ext cx="780143" cy="437700"/>
              </a:xfrm>
              <a:prstGeom prst="blockArc">
                <a:avLst>
                  <a:gd name="adj1" fmla="val 10568588"/>
                  <a:gd name="adj2" fmla="val 0"/>
                  <a:gd name="adj3" fmla="val 20563"/>
                </a:avLst>
              </a:prstGeom>
              <a:solidFill>
                <a:srgbClr val="CDBA85"/>
              </a:solidFill>
              <a:ln>
                <a:solidFill>
                  <a:srgbClr val="CDBA8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椭圆 50"/>
              <p:cNvSpPr/>
              <p:nvPr/>
            </p:nvSpPr>
            <p:spPr>
              <a:xfrm>
                <a:off x="3782845" y="2272201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4477666" y="2272201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空心弧 52"/>
              <p:cNvSpPr/>
              <p:nvPr/>
            </p:nvSpPr>
            <p:spPr>
              <a:xfrm>
                <a:off x="3846781" y="2161987"/>
                <a:ext cx="780143" cy="437700"/>
              </a:xfrm>
              <a:prstGeom prst="blockArc">
                <a:avLst>
                  <a:gd name="adj1" fmla="val 10568588"/>
                  <a:gd name="adj2" fmla="val 0"/>
                  <a:gd name="adj3" fmla="val 20563"/>
                </a:avLst>
              </a:prstGeom>
              <a:solidFill>
                <a:srgbClr val="CDBA85"/>
              </a:solidFill>
              <a:ln>
                <a:solidFill>
                  <a:srgbClr val="CDBA8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3782844" y="2797233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4477665" y="2797233"/>
                <a:ext cx="216000" cy="216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空心弧 58"/>
              <p:cNvSpPr/>
              <p:nvPr/>
            </p:nvSpPr>
            <p:spPr>
              <a:xfrm>
                <a:off x="3846780" y="2687019"/>
                <a:ext cx="780143" cy="437700"/>
              </a:xfrm>
              <a:prstGeom prst="blockArc">
                <a:avLst>
                  <a:gd name="adj1" fmla="val 10568588"/>
                  <a:gd name="adj2" fmla="val 0"/>
                  <a:gd name="adj3" fmla="val 20563"/>
                </a:avLst>
              </a:prstGeom>
              <a:solidFill>
                <a:srgbClr val="CDBA85"/>
              </a:solidFill>
              <a:ln>
                <a:solidFill>
                  <a:srgbClr val="CDBA8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1115616" y="1357304"/>
              <a:ext cx="2736304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2800" b="1" dirty="0">
                  <a:solidFill>
                    <a:srgbClr val="FF0000"/>
                  </a:solidFill>
                  <a:ea typeface="楷体" panose="02010609060101010101" pitchFamily="49" charset="-122"/>
                </a:rPr>
                <a:t>       </a:t>
              </a:r>
              <a:r>
                <a:rPr lang="zh-CN" altLang="en-US" sz="2800" b="1" dirty="0">
                  <a:solidFill>
                    <a:srgbClr val="0070C0"/>
                  </a:solidFill>
                  <a:ea typeface="楷体" panose="02010609060101010101" pitchFamily="49" charset="-122"/>
                </a:rPr>
                <a:t>巫婆怎么还不回来，麻烦你去催一催吧。</a:t>
              </a:r>
              <a:endParaRPr lang="zh-CN" altLang="en-US" sz="2800" b="1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644008" y="1347614"/>
              <a:ext cx="2520280" cy="1383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2800" b="1" dirty="0">
                  <a:solidFill>
                    <a:srgbClr val="FF0000"/>
                  </a:solidFill>
                  <a:ea typeface="楷体" panose="02010609060101010101" pitchFamily="49" charset="-122"/>
                </a:rPr>
                <a:t>        </a:t>
              </a:r>
              <a:r>
                <a:rPr lang="zh-CN" altLang="en-US" sz="2800" b="1" dirty="0">
                  <a:solidFill>
                    <a:srgbClr val="0070C0"/>
                  </a:solidFill>
                  <a:ea typeface="楷体" panose="02010609060101010101" pitchFamily="49" charset="-122"/>
                </a:rPr>
                <a:t>怎么还不回来，请你们去催催吧！</a:t>
              </a:r>
              <a:endParaRPr lang="en-US" altLang="zh-CN" sz="28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2480" y="403860"/>
            <a:ext cx="755967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小讨论：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这两句对比读，你能体会到什么</a:t>
            </a:r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860032" y="2931790"/>
            <a:ext cx="3672408" cy="1512168"/>
            <a:chOff x="4860032" y="2931790"/>
            <a:chExt cx="3672408" cy="1512168"/>
          </a:xfrm>
        </p:grpSpPr>
        <p:sp>
          <p:nvSpPr>
            <p:cNvPr id="34" name="云形 33"/>
            <p:cNvSpPr/>
            <p:nvPr/>
          </p:nvSpPr>
          <p:spPr>
            <a:xfrm>
              <a:off x="4860032" y="2931790"/>
              <a:ext cx="3672408" cy="1512168"/>
            </a:xfrm>
            <a:prstGeom prst="cloud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220072" y="3147814"/>
              <a:ext cx="273630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语气越来越急，急话缓说，缓话急说，巧妙之二。</a:t>
              </a:r>
              <a:endPara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9" name="椭圆 28"/>
          <p:cNvSpPr/>
          <p:nvPr/>
        </p:nvSpPr>
        <p:spPr>
          <a:xfrm>
            <a:off x="1475656" y="2283718"/>
            <a:ext cx="1296144" cy="428628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5796136" y="1851670"/>
            <a:ext cx="628648" cy="428628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483768" y="1851670"/>
            <a:ext cx="1000132" cy="428628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074791" y="2211710"/>
            <a:ext cx="792088" cy="50063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611560" y="3075806"/>
            <a:ext cx="3312368" cy="12961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从有商量的口吻到命令的口气，重话轻说，轻话重说，巧妙之一。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 animBg="1"/>
      <p:bldP spid="30" grpId="0" animBg="1"/>
      <p:bldP spid="32" grpId="0" animBg="1"/>
      <p:bldP spid="33" grpId="0" bldLvl="0" animBg="1"/>
      <p:bldP spid="3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http://p2.so.qhimgs1.com/bdr/_240_/t01ccf0735b94fdefee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3131840" y="2859782"/>
            <a:ext cx="2736304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2" name="组合 11"/>
          <p:cNvGrpSpPr/>
          <p:nvPr/>
        </p:nvGrpSpPr>
        <p:grpSpPr>
          <a:xfrm>
            <a:off x="5004048" y="1131590"/>
            <a:ext cx="3528392" cy="1728192"/>
            <a:chOff x="5436096" y="1275606"/>
            <a:chExt cx="3240360" cy="216024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3" name="云形标注 12"/>
            <p:cNvSpPr/>
            <p:nvPr/>
          </p:nvSpPr>
          <p:spPr>
            <a:xfrm>
              <a:off x="5436096" y="1275606"/>
              <a:ext cx="3240360" cy="2160240"/>
            </a:xfrm>
            <a:prstGeom prst="cloudCallout">
              <a:avLst>
                <a:gd name="adj1" fmla="val -32925"/>
                <a:gd name="adj2" fmla="val 71601"/>
              </a:avLst>
            </a:prstGeom>
            <a:grpFill/>
            <a:ln w="15875">
              <a:solidFill>
                <a:schemeClr val="tx2">
                  <a:lumMod val="20000"/>
                  <a:lumOff val="80000"/>
                </a:schemeClr>
              </a:solidFill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766745" y="1545636"/>
              <a:ext cx="2571768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岸边的老百姓想：这是怎么了？难道河伯娶媳妇是假的？</a:t>
              </a:r>
              <a:endPara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52170" y="487045"/>
            <a:ext cx="63836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当时每个人心里都在想什么？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67544" y="1347614"/>
            <a:ext cx="3384376" cy="2016224"/>
            <a:chOff x="467544" y="1347614"/>
            <a:chExt cx="3384376" cy="2016224"/>
          </a:xfrm>
        </p:grpSpPr>
        <p:sp>
          <p:nvSpPr>
            <p:cNvPr id="11" name="云形标注 10"/>
            <p:cNvSpPr/>
            <p:nvPr/>
          </p:nvSpPr>
          <p:spPr>
            <a:xfrm>
              <a:off x="467544" y="1347614"/>
              <a:ext cx="3384376" cy="2016224"/>
            </a:xfrm>
            <a:prstGeom prst="cloudCallout">
              <a:avLst>
                <a:gd name="adj1" fmla="val 44695"/>
                <a:gd name="adj2" fmla="val 53261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5875">
              <a:solidFill>
                <a:schemeClr val="tx2">
                  <a:lumMod val="20000"/>
                  <a:lumOff val="80000"/>
                </a:schemeClr>
              </a:solidFill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043608" y="1563638"/>
              <a:ext cx="2440292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那些官绅想：这可怎么办？真不该和巫婆一起祸害老百姓。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45135" y="499745"/>
            <a:ext cx="825373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西门豹说：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好吧，再等一会儿。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过了一会儿，他才说：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起来吧。看样子是河神把他们留下了。你们都回去吧。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”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300470" y="1491615"/>
            <a:ext cx="208788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548640" y="1964055"/>
            <a:ext cx="5751830" cy="127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6180455" y="3771900"/>
            <a:ext cx="2328545" cy="786130"/>
            <a:chOff x="8100392" y="1962696"/>
            <a:chExt cx="1043608" cy="549508"/>
          </a:xfrm>
        </p:grpSpPr>
        <p:sp>
          <p:nvSpPr>
            <p:cNvPr id="77" name="云形 76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285798" y="1995686"/>
              <a:ext cx="803425" cy="450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巧妙四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445135" y="2381885"/>
            <a:ext cx="8075295" cy="107632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思考：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西门豹为什么不把这些官绅也投到河里去呢？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3554" name="Picture 2" descr="http://p1.so.qhmsg.com/bdr/_240_/t012f2a1ee4f6baa066.jpg"/>
          <p:cNvPicPr>
            <a:picLocks noChangeAspect="1" noChangeArrowheads="1"/>
          </p:cNvPicPr>
          <p:nvPr/>
        </p:nvPicPr>
        <p:blipFill>
          <a:blip r:embed="rId1" cstate="print"/>
          <a:srcRect b="37001"/>
          <a:stretch>
            <a:fillRect/>
          </a:stretch>
        </p:blipFill>
        <p:spPr bwMode="auto">
          <a:xfrm>
            <a:off x="2917081" y="3434328"/>
            <a:ext cx="3133725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组合 8"/>
          <p:cNvGrpSpPr/>
          <p:nvPr/>
        </p:nvGrpSpPr>
        <p:grpSpPr>
          <a:xfrm>
            <a:off x="684833" y="2858264"/>
            <a:ext cx="2216288" cy="864096"/>
            <a:chOff x="1043608" y="2427734"/>
            <a:chExt cx="2216288" cy="864096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6" name="云形标注 5"/>
            <p:cNvSpPr/>
            <p:nvPr/>
          </p:nvSpPr>
          <p:spPr>
            <a:xfrm>
              <a:off x="1043608" y="2427734"/>
              <a:ext cx="2088232" cy="864096"/>
            </a:xfrm>
            <a:prstGeom prst="cloudCallout">
              <a:avLst>
                <a:gd name="adj1" fmla="val 63641"/>
                <a:gd name="adj2" fmla="val 53990"/>
              </a:avLst>
            </a:prstGeom>
            <a:grpFill/>
            <a:ln w="15875">
              <a:solidFill>
                <a:schemeClr val="tx2">
                  <a:lumMod val="20000"/>
                  <a:lumOff val="80000"/>
                </a:schemeClr>
              </a:solidFill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2"/>
            <p:cNvSpPr txBox="1"/>
            <p:nvPr/>
          </p:nvSpPr>
          <p:spPr>
            <a:xfrm>
              <a:off x="1259632" y="2571750"/>
              <a:ext cx="2000264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不是首恶。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725393" y="2210192"/>
            <a:ext cx="2448272" cy="1296144"/>
            <a:chOff x="6084168" y="2067694"/>
            <a:chExt cx="2016224" cy="1008112"/>
          </a:xfrm>
        </p:grpSpPr>
        <p:sp>
          <p:nvSpPr>
            <p:cNvPr id="8" name="云形标注 7"/>
            <p:cNvSpPr/>
            <p:nvPr/>
          </p:nvSpPr>
          <p:spPr>
            <a:xfrm>
              <a:off x="6084168" y="2067694"/>
              <a:ext cx="2016224" cy="1008112"/>
            </a:xfrm>
            <a:prstGeom prst="cloudCallout">
              <a:avLst>
                <a:gd name="adj1" fmla="val -56585"/>
                <a:gd name="adj2" fmla="val 5187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5875">
              <a:solidFill>
                <a:schemeClr val="tx2">
                  <a:lumMod val="20000"/>
                  <a:lumOff val="80000"/>
                </a:schemeClr>
              </a:solidFill>
            </a:ln>
            <a:effectLst>
              <a:outerShdw blurRad="50800" dist="50800" dir="5400000" algn="ctr" rotWithShape="0">
                <a:schemeClr val="bg1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1" name="TextBox 3"/>
            <p:cNvSpPr txBox="1"/>
            <p:nvPr/>
          </p:nvSpPr>
          <p:spPr>
            <a:xfrm>
              <a:off x="6499273" y="2235713"/>
              <a:ext cx="1385095" cy="7413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逼他们说出真相。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194318" y="2190001"/>
            <a:ext cx="1800200" cy="953135"/>
            <a:chOff x="2771800" y="1462844"/>
            <a:chExt cx="2592288" cy="1350275"/>
          </a:xfrm>
        </p:grpSpPr>
        <p:sp>
          <p:nvSpPr>
            <p:cNvPr id="13" name="圆角矩形标注 12"/>
            <p:cNvSpPr/>
            <p:nvPr/>
          </p:nvSpPr>
          <p:spPr>
            <a:xfrm>
              <a:off x="2771800" y="1491630"/>
              <a:ext cx="2592288" cy="1224136"/>
            </a:xfrm>
            <a:prstGeom prst="wedgeRoundRectCallout">
              <a:avLst>
                <a:gd name="adj1" fmla="val -10792"/>
                <a:gd name="adj2" fmla="val 93262"/>
                <a:gd name="adj3" fmla="val 16667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FF0000"/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600"/>
                </a:lnSpc>
              </a:pPr>
              <a:endPara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861412" y="1462844"/>
              <a:ext cx="2383841" cy="13502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惩罚有度，方法巧妙。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3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2475" y="548005"/>
            <a:ext cx="76390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想一想：西门豹的做法妙在哪里？</a:t>
            </a:r>
            <a:endParaRPr lang="zh-CN" altLang="en-US" sz="4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294765" y="1725295"/>
            <a:ext cx="2503169" cy="909320"/>
            <a:chOff x="8100392" y="1962696"/>
            <a:chExt cx="1121871" cy="635618"/>
          </a:xfrm>
        </p:grpSpPr>
        <p:sp>
          <p:nvSpPr>
            <p:cNvPr id="77" name="云形 76"/>
            <p:cNvSpPr/>
            <p:nvPr/>
          </p:nvSpPr>
          <p:spPr>
            <a:xfrm>
              <a:off x="8100392" y="1962696"/>
              <a:ext cx="1121871" cy="635618"/>
            </a:xfrm>
            <a:prstGeom prst="cloud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199715" y="2055020"/>
              <a:ext cx="923509" cy="450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安排周密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77215" y="3056255"/>
            <a:ext cx="2503169" cy="909320"/>
            <a:chOff x="8100392" y="1962696"/>
            <a:chExt cx="1121871" cy="635618"/>
          </a:xfrm>
        </p:grpSpPr>
        <p:sp>
          <p:nvSpPr>
            <p:cNvPr id="3" name="云形 2"/>
            <p:cNvSpPr/>
            <p:nvPr/>
          </p:nvSpPr>
          <p:spPr>
            <a:xfrm>
              <a:off x="8100392" y="1962696"/>
              <a:ext cx="1121871" cy="635618"/>
            </a:xfrm>
            <a:prstGeom prst="cloud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75"/>
            <p:cNvSpPr txBox="1"/>
            <p:nvPr/>
          </p:nvSpPr>
          <p:spPr>
            <a:xfrm>
              <a:off x="8199715" y="2055020"/>
              <a:ext cx="923509" cy="450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不动声色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62170" y="1725295"/>
            <a:ext cx="2503169" cy="909320"/>
            <a:chOff x="8100392" y="1962696"/>
            <a:chExt cx="1121871" cy="635618"/>
          </a:xfrm>
        </p:grpSpPr>
        <p:sp>
          <p:nvSpPr>
            <p:cNvPr id="7" name="云形 6"/>
            <p:cNvSpPr/>
            <p:nvPr/>
          </p:nvSpPr>
          <p:spPr>
            <a:xfrm>
              <a:off x="8100392" y="1962696"/>
              <a:ext cx="1121871" cy="635618"/>
            </a:xfrm>
            <a:prstGeom prst="cloud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75"/>
            <p:cNvSpPr txBox="1"/>
            <p:nvPr/>
          </p:nvSpPr>
          <p:spPr>
            <a:xfrm>
              <a:off x="8199715" y="2055020"/>
              <a:ext cx="923509" cy="450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假戏真做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440430" y="3039745"/>
            <a:ext cx="2503169" cy="909320"/>
            <a:chOff x="8100392" y="1962696"/>
            <a:chExt cx="1121871" cy="635618"/>
          </a:xfrm>
        </p:grpSpPr>
        <p:sp>
          <p:nvSpPr>
            <p:cNvPr id="10" name="云形 9"/>
            <p:cNvSpPr/>
            <p:nvPr/>
          </p:nvSpPr>
          <p:spPr>
            <a:xfrm>
              <a:off x="8100392" y="1962696"/>
              <a:ext cx="1121871" cy="635618"/>
            </a:xfrm>
            <a:prstGeom prst="cloud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75"/>
            <p:cNvSpPr txBox="1"/>
            <p:nvPr/>
          </p:nvSpPr>
          <p:spPr>
            <a:xfrm>
              <a:off x="8199715" y="2055020"/>
              <a:ext cx="923509" cy="450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讲究策略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75070" y="3039745"/>
            <a:ext cx="2503169" cy="909320"/>
            <a:chOff x="8100392" y="1962696"/>
            <a:chExt cx="1121871" cy="635618"/>
          </a:xfrm>
        </p:grpSpPr>
        <p:sp>
          <p:nvSpPr>
            <p:cNvPr id="13" name="云形 12"/>
            <p:cNvSpPr/>
            <p:nvPr/>
          </p:nvSpPr>
          <p:spPr>
            <a:xfrm>
              <a:off x="8100392" y="1962696"/>
              <a:ext cx="1121871" cy="635618"/>
            </a:xfrm>
            <a:prstGeom prst="cloud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75"/>
            <p:cNvSpPr txBox="1"/>
            <p:nvPr/>
          </p:nvSpPr>
          <p:spPr>
            <a:xfrm>
              <a:off x="8199715" y="2055020"/>
              <a:ext cx="923509" cy="450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区别对待</a:t>
              </a:r>
              <a:endParaRPr lang="zh-CN" altLang="en-US" sz="36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40155" y="445135"/>
            <a:ext cx="65176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点击观看视频：西门豹治邺</a:t>
            </a:r>
            <a:endParaRPr lang="zh-CN" altLang="en-US" sz="40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6" name="Picture 2">
            <a:hlinkClick r:id="rId1" action="ppaction://hlinkfile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276" y="1270364"/>
            <a:ext cx="6591448" cy="295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爆炸形 1 8"/>
          <p:cNvSpPr/>
          <p:nvPr/>
        </p:nvSpPr>
        <p:spPr>
          <a:xfrm>
            <a:off x="683568" y="1923678"/>
            <a:ext cx="2232248" cy="1440160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改过自新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0070" y="586740"/>
            <a:ext cx="787971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如果你是其中的一位官绅，你受到了什么教育？以后准备怎么做？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751194" y="1815475"/>
            <a:ext cx="4073525" cy="1656080"/>
            <a:chOff x="4788024" y="1851670"/>
            <a:chExt cx="4073525" cy="1656080"/>
          </a:xfrm>
        </p:grpSpPr>
        <p:sp>
          <p:nvSpPr>
            <p:cNvPr id="6" name="云形标注 5"/>
            <p:cNvSpPr/>
            <p:nvPr/>
          </p:nvSpPr>
          <p:spPr>
            <a:xfrm>
              <a:off x="4788024" y="1851670"/>
              <a:ext cx="4073525" cy="1656080"/>
            </a:xfrm>
            <a:prstGeom prst="cloudCallout">
              <a:avLst>
                <a:gd name="adj1" fmla="val -52055"/>
                <a:gd name="adj2" fmla="val 45612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5072881" y="2080394"/>
              <a:ext cx="3500462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ea typeface="楷体" panose="02010609060101010101" pitchFamily="49" charset="-122"/>
                </a:rPr>
                <a:t>我不该和巫婆同流合污祸害百姓，以后我要多为百姓做好事，做实事。</a:t>
              </a:r>
              <a:endParaRPr lang="zh-CN" altLang="en-US" b="1" dirty="0">
                <a:solidFill>
                  <a:srgbClr val="FF0000"/>
                </a:solidFill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图片1.png"/>
          <p:cNvPicPr>
            <a:picLocks noChangeAspect="1"/>
          </p:cNvPicPr>
          <p:nvPr/>
        </p:nvPicPr>
        <p:blipFill>
          <a:blip r:embed="rId1" cstate="print"/>
          <a:srcRect r="3030"/>
          <a:stretch>
            <a:fillRect/>
          </a:stretch>
        </p:blipFill>
        <p:spPr>
          <a:xfrm>
            <a:off x="5436096" y="2931790"/>
            <a:ext cx="2304256" cy="15091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4" name="组合 13"/>
          <p:cNvGrpSpPr/>
          <p:nvPr/>
        </p:nvGrpSpPr>
        <p:grpSpPr>
          <a:xfrm>
            <a:off x="571472" y="928676"/>
            <a:ext cx="4388498" cy="2736304"/>
            <a:chOff x="683568" y="1059582"/>
            <a:chExt cx="4104456" cy="2736304"/>
          </a:xfrm>
        </p:grpSpPr>
        <p:pic>
          <p:nvPicPr>
            <p:cNvPr id="11" name="图片 10" descr="764-1F223134924615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568" y="1059582"/>
              <a:ext cx="4104456" cy="2736304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2051720" y="1635646"/>
              <a:ext cx="2469047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“面如土色” 是什么意思？你能用它说一句话吗？</a:t>
              </a:r>
              <a:endParaRPr lang="zh-CN" altLang="en-US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50394" y="452656"/>
            <a:ext cx="158417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771800" y="2787774"/>
            <a:ext cx="3240360" cy="1152128"/>
            <a:chOff x="4572000" y="2643758"/>
            <a:chExt cx="3240360" cy="1152128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5" name="云形标注 14"/>
            <p:cNvSpPr/>
            <p:nvPr/>
          </p:nvSpPr>
          <p:spPr>
            <a:xfrm>
              <a:off x="4572000" y="2643758"/>
              <a:ext cx="3240360" cy="1152128"/>
            </a:xfrm>
            <a:prstGeom prst="cloudCallout">
              <a:avLst>
                <a:gd name="adj1" fmla="val 43433"/>
                <a:gd name="adj2" fmla="val 47878"/>
              </a:avLst>
            </a:prstGeom>
            <a:grpFill/>
            <a:ln>
              <a:noFill/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4860032" y="2715766"/>
              <a:ext cx="2952328" cy="95410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脸色呈灰白色， 形容惊恐之极。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000628" y="928676"/>
            <a:ext cx="3571900" cy="1796210"/>
            <a:chOff x="5214942" y="1172982"/>
            <a:chExt cx="3600400" cy="1224136"/>
          </a:xfrm>
        </p:grpSpPr>
        <p:sp>
          <p:nvSpPr>
            <p:cNvPr id="16" name="云形标注 15"/>
            <p:cNvSpPr/>
            <p:nvPr/>
          </p:nvSpPr>
          <p:spPr>
            <a:xfrm>
              <a:off x="5214942" y="1172982"/>
              <a:ext cx="3600400" cy="1224136"/>
            </a:xfrm>
            <a:prstGeom prst="cloudCallout">
              <a:avLst>
                <a:gd name="adj1" fmla="val -9023"/>
                <a:gd name="adj2" fmla="val 86132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5502974" y="1465096"/>
              <a:ext cx="3206160" cy="6502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ea typeface="楷体" panose="02010609060101010101" pitchFamily="49" charset="-122"/>
                </a:rPr>
                <a:t>他得知这一消息后</a:t>
              </a:r>
              <a:r>
                <a:rPr lang="en-US" altLang="zh-CN" sz="2800" b="1" dirty="0">
                  <a:ea typeface="楷体" panose="02010609060101010101" pitchFamily="49" charset="-122"/>
                </a:rPr>
                <a:t>,</a:t>
              </a:r>
              <a:r>
                <a:rPr lang="zh-CN" altLang="en-US" sz="2800" b="1" dirty="0">
                  <a:ea typeface="楷体" panose="02010609060101010101" pitchFamily="49" charset="-122"/>
                </a:rPr>
                <a:t>吓得</a:t>
              </a:r>
              <a:r>
                <a:rPr lang="zh-CN" altLang="en-US" sz="2800" b="1" dirty="0">
                  <a:solidFill>
                    <a:srgbClr val="FF0000"/>
                  </a:solidFill>
                  <a:ea typeface="楷体" panose="02010609060101010101" pitchFamily="49" charset="-122"/>
                </a:rPr>
                <a:t>面如土色</a:t>
              </a:r>
              <a:r>
                <a:rPr lang="zh-CN" altLang="en-US" sz="2800" b="1" dirty="0">
                  <a:ea typeface="楷体" panose="02010609060101010101" pitchFamily="49" charset="-122"/>
                </a:rPr>
                <a:t>。</a:t>
              </a:r>
              <a:endParaRPr lang="zh-CN" altLang="en-US" sz="2800" b="1" dirty="0">
                <a:ea typeface="楷体" panose="02010609060101010101" pitchFamily="49" charset="-122"/>
              </a:endParaRPr>
            </a:p>
          </p:txBody>
        </p:sp>
      </p:grpSp>
      <p:sp>
        <p:nvSpPr>
          <p:cNvPr id="53252" name="AutoShape 4" descr="http://img01.taopic.com/141113/240475-1411130Q1385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楷体" panose="02010609060101010101" pitchFamily="49" charset="-122"/>
            </a:endParaRPr>
          </a:p>
        </p:txBody>
      </p:sp>
      <p:sp>
        <p:nvSpPr>
          <p:cNvPr id="53254" name="AutoShape 6" descr="http://sc.admin5.com/uploads/170223/764-1F22313492461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5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5650" y="1419860"/>
            <a:ext cx="7974965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667" name="文本框 11"/>
          <p:cNvSpPr txBox="1">
            <a:spLocks noChangeArrowheads="1"/>
          </p:cNvSpPr>
          <p:nvPr/>
        </p:nvSpPr>
        <p:spPr bwMode="auto">
          <a:xfrm>
            <a:off x="899592" y="627028"/>
            <a:ext cx="5184576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词语积累（</a:t>
            </a: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形容人害怕的词语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3668" name="图片 1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7028"/>
            <a:ext cx="449263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1136650" y="1707515"/>
            <a:ext cx="6952615" cy="181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提心吊胆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面如土色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魂飞魄散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心惊肉跳    战战兢兢     大惊失色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3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488440" y="1056640"/>
            <a:ext cx="6920865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6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小组讨论：</a:t>
            </a:r>
            <a:r>
              <a:rPr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为什么西门豹知道巫婆和官绅的骗局，不直接把他们抓起来杀掉，而去参加河伯的婚礼呢？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90" y="1056640"/>
            <a:ext cx="1465580" cy="2069465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10380309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007231" y="3339961"/>
            <a:ext cx="2210260" cy="915566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962525" y="1059180"/>
            <a:ext cx="3206115" cy="1585311"/>
            <a:chOff x="6084168" y="2211710"/>
            <a:chExt cx="2592288" cy="1152128"/>
          </a:xfrm>
        </p:grpSpPr>
        <p:sp>
          <p:nvSpPr>
            <p:cNvPr id="14" name="圆角矩形标注 13"/>
            <p:cNvSpPr/>
            <p:nvPr/>
          </p:nvSpPr>
          <p:spPr>
            <a:xfrm>
              <a:off x="6084168" y="2211710"/>
              <a:ext cx="2592288" cy="1152128"/>
            </a:xfrm>
            <a:prstGeom prst="wedgeRoundRectCallout">
              <a:avLst>
                <a:gd name="adj1" fmla="val -46771"/>
                <a:gd name="adj2" fmla="val 92756"/>
                <a:gd name="adj3" fmla="val 16667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227927" y="2285087"/>
              <a:ext cx="2448272" cy="1005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当时老百姓还没有真正认识到巫婆官绅的真面目。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1918" y="709449"/>
            <a:ext cx="3517900" cy="2078355"/>
            <a:chOff x="4860032" y="555526"/>
            <a:chExt cx="3517900" cy="2078355"/>
          </a:xfrm>
        </p:grpSpPr>
        <p:sp>
          <p:nvSpPr>
            <p:cNvPr id="11" name="云形标注 10"/>
            <p:cNvSpPr/>
            <p:nvPr/>
          </p:nvSpPr>
          <p:spPr>
            <a:xfrm>
              <a:off x="4860032" y="555526"/>
              <a:ext cx="3517900" cy="2078355"/>
            </a:xfrm>
            <a:prstGeom prst="cloudCallout">
              <a:avLst>
                <a:gd name="adj1" fmla="val 27592"/>
                <a:gd name="adj2" fmla="val 74404"/>
              </a:avLst>
            </a:prstGeom>
            <a:solidFill>
              <a:schemeClr val="accent5">
                <a:lumMod val="20000"/>
                <a:lumOff val="8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144889" y="905282"/>
              <a:ext cx="2811162" cy="1383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为了让百姓受到深刻的教育，从迷茫中觉悟起来。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t="24467" r="58324"/>
          <a:stretch>
            <a:fillRect/>
          </a:stretch>
        </p:blipFill>
        <p:spPr>
          <a:xfrm>
            <a:off x="1289050" y="1902460"/>
            <a:ext cx="2068195" cy="2566670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5" name="圆角矩形标注 4"/>
          <p:cNvSpPr/>
          <p:nvPr/>
        </p:nvSpPr>
        <p:spPr>
          <a:xfrm>
            <a:off x="3656504" y="1902341"/>
            <a:ext cx="4320480" cy="1656184"/>
          </a:xfrm>
          <a:prstGeom prst="wedgeRoundRectCallout">
            <a:avLst>
              <a:gd name="adj1" fmla="val -63863"/>
              <a:gd name="adj2" fmla="val 1522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原来巫婆和官绅都是骗人的，多亏西门豹大人，以后我们有好日子过了。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1370" y="493395"/>
            <a:ext cx="75406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看到这儿，老百姓都明白了吧？明白什么了？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4414" y="2500312"/>
            <a:ext cx="5472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ea typeface="楷体" panose="02010609060101010101" pitchFamily="49" charset="-122"/>
              </a:rPr>
              <a:t>       </a:t>
            </a:r>
            <a:endParaRPr lang="zh-CN" altLang="en-US" dirty="0"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1920875" y="1515110"/>
            <a:ext cx="641667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/>
            <a:r>
              <a:rPr lang="en-US" altLang="zh-CN" sz="3600" b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600" b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人祸解决了，天灾呢？齐</a:t>
            </a:r>
            <a:r>
              <a:rPr lang="zh-CN" sz="3600" b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读课文最后一</a:t>
            </a:r>
            <a:r>
              <a:rPr lang="zh-CN" altLang="en-US" sz="3600" b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自然段</a:t>
            </a:r>
            <a:r>
              <a:rPr lang="zh-CN" sz="3600" b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，看看西门豹是怎么做的。</a:t>
            </a:r>
            <a:endParaRPr lang="zh-CN" altLang="en-US" sz="3600" b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10" y="1515110"/>
            <a:ext cx="1218565" cy="1719580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42910" y="571486"/>
            <a:ext cx="1656184" cy="52322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兴修水利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6" name="图片 15" descr="图片1.jpg"/>
          <p:cNvPicPr>
            <a:picLocks noChangeAspect="1"/>
          </p:cNvPicPr>
          <p:nvPr/>
        </p:nvPicPr>
        <p:blipFill>
          <a:blip r:embed="rId1" cstate="print"/>
          <a:srcRect t="34380" r="25711"/>
          <a:stretch>
            <a:fillRect/>
          </a:stretch>
        </p:blipFill>
        <p:spPr>
          <a:xfrm flipH="1">
            <a:off x="7153503" y="2922012"/>
            <a:ext cx="1944216" cy="1512565"/>
          </a:xfrm>
          <a:prstGeom prst="rect">
            <a:avLst/>
          </a:prstGeom>
        </p:spPr>
      </p:pic>
      <p:sp>
        <p:nvSpPr>
          <p:cNvPr id="17" name="圆角矩形标注 16"/>
          <p:cNvSpPr/>
          <p:nvPr/>
        </p:nvSpPr>
        <p:spPr>
          <a:xfrm>
            <a:off x="879475" y="1266190"/>
            <a:ext cx="7385050" cy="1656080"/>
          </a:xfrm>
          <a:prstGeom prst="wedgeRoundRectCallout">
            <a:avLst>
              <a:gd name="adj1" fmla="val 25910"/>
              <a:gd name="adj2" fmla="val 48719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西门豹发动老百姓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开凿了十二条渠道，把漳河的水引到田里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。庄稼得到灌溉，年年都获得好收成。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8" name="圆角矩形标注 17"/>
          <p:cNvSpPr/>
          <p:nvPr/>
        </p:nvSpPr>
        <p:spPr>
          <a:xfrm>
            <a:off x="5415662" y="3210813"/>
            <a:ext cx="1656184" cy="936104"/>
          </a:xfrm>
          <a:prstGeom prst="wedgeRoundRectCallout">
            <a:avLst>
              <a:gd name="adj1" fmla="val 76750"/>
              <a:gd name="adj2" fmla="val -2716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有德有才，我佩服他！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圆角矩形 31"/>
          <p:cNvSpPr/>
          <p:nvPr/>
        </p:nvSpPr>
        <p:spPr>
          <a:xfrm>
            <a:off x="6012160" y="987574"/>
            <a:ext cx="2170501" cy="115212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田地荒芜，人烟稀少。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云形 10"/>
          <p:cNvSpPr/>
          <p:nvPr/>
        </p:nvSpPr>
        <p:spPr>
          <a:xfrm>
            <a:off x="3039110" y="615950"/>
            <a:ext cx="2922270" cy="989330"/>
          </a:xfrm>
          <a:prstGeom prst="cloud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相互照应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圆角矩形标注 11"/>
          <p:cNvSpPr/>
          <p:nvPr/>
        </p:nvSpPr>
        <p:spPr>
          <a:xfrm>
            <a:off x="1640205" y="2919730"/>
            <a:ext cx="6059170" cy="843915"/>
          </a:xfrm>
          <a:prstGeom prst="wedgeRoundRectCallout">
            <a:avLst>
              <a:gd name="adj1" fmla="val -50195"/>
              <a:gd name="adj2" fmla="val -1653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进一步说明西门豹治邺有功。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899592" y="987574"/>
            <a:ext cx="2170501" cy="115212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年年都获得好收成。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左右箭头 1"/>
          <p:cNvSpPr/>
          <p:nvPr/>
        </p:nvSpPr>
        <p:spPr>
          <a:xfrm>
            <a:off x="3275965" y="1491615"/>
            <a:ext cx="2448560" cy="215900"/>
          </a:xfrm>
          <a:prstGeom prst="leftRightArrow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4427855" y="1707515"/>
            <a:ext cx="216535" cy="1152525"/>
          </a:xfrm>
          <a:prstGeom prst="downArrow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11" grpId="0" bldLvl="0" animBg="1"/>
      <p:bldP spid="12" grpId="0" bldLvl="0" animBg="1"/>
      <p:bldP spid="9" grpId="0" bldLvl="0" animBg="1"/>
      <p:bldP spid="2" grpId="0" animBg="1"/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小孩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610995" y="2478405"/>
            <a:ext cx="1270000" cy="1707515"/>
          </a:xfrm>
          <a:prstGeom prst="rect">
            <a:avLst/>
          </a:prstGeom>
        </p:spPr>
      </p:pic>
      <p:sp>
        <p:nvSpPr>
          <p:cNvPr id="128004" name="文本框 6"/>
          <p:cNvSpPr txBox="1">
            <a:spLocks noChangeArrowheads="1"/>
          </p:cNvSpPr>
          <p:nvPr/>
        </p:nvSpPr>
        <p:spPr bwMode="auto">
          <a:xfrm>
            <a:off x="590550" y="987425"/>
            <a:ext cx="8208010" cy="1076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   学完了这篇课文，你对西门豹有了全面的了解，你认为西门豹是个什么样的人呢？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8635" y="342265"/>
            <a:ext cx="22078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</a:t>
            </a:r>
            <a:endParaRPr lang="zh-CN" altLang="en-US" sz="36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云形标注 7"/>
          <p:cNvSpPr/>
          <p:nvPr/>
        </p:nvSpPr>
        <p:spPr>
          <a:xfrm>
            <a:off x="3275965" y="2204720"/>
            <a:ext cx="4854575" cy="1809750"/>
          </a:xfrm>
          <a:prstGeom prst="cloudCallout">
            <a:avLst>
              <a:gd name="adj1" fmla="val -61379"/>
              <a:gd name="adj2" fmla="val -2350"/>
            </a:avLst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是一个有勇有谋、反对迷信、关心百姓的人。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80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004" grpId="0"/>
      <p:bldP spid="8" grpId="0" bldLvl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b="5528"/>
          <a:stretch>
            <a:fillRect/>
          </a:stretch>
        </p:blipFill>
        <p:spPr>
          <a:xfrm>
            <a:off x="-17780" y="-5080"/>
            <a:ext cx="9167495" cy="51517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4685" y="791210"/>
            <a:ext cx="812355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4000" b="1" dirty="0">
                <a:solidFill>
                  <a:srgbClr val="FFFF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你能根据提示，简要复述课文内容，跟周围的人讲讲这个故事吗？</a:t>
            </a:r>
            <a:endParaRPr lang="zh-CN" altLang="en-US" sz="4000" b="1" dirty="0">
              <a:solidFill>
                <a:srgbClr val="FFFF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圆角矩形标注 11"/>
          <p:cNvSpPr/>
          <p:nvPr/>
        </p:nvSpPr>
        <p:spPr>
          <a:xfrm>
            <a:off x="1029335" y="2663190"/>
            <a:ext cx="7229475" cy="843915"/>
          </a:xfrm>
          <a:prstGeom prst="wedgeRoundRectCallout">
            <a:avLst>
              <a:gd name="adj1" fmla="val -50195"/>
              <a:gd name="adj2" fmla="val -1653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摸清底细</a:t>
            </a:r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→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惩治巫婆和官绅</a:t>
            </a:r>
            <a:r>
              <a:rPr lang="en-US" altLang="zh-CN" sz="32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→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兴修水利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5875" y="-20320"/>
            <a:ext cx="5256530" cy="5170170"/>
          </a:xfrm>
          <a:prstGeom prst="rect">
            <a:avLst/>
          </a:prstGeom>
          <a:solidFill>
            <a:srgbClr val="F0F8CE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68630" y="1077595"/>
            <a:ext cx="3890010" cy="2584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我们来编写剧本，演一演这个故事。</a:t>
            </a:r>
            <a:endParaRPr lang="zh-CN" altLang="en-US" sz="5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686935" y="-20320"/>
            <a:ext cx="4462145" cy="5169535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97930" y="1449070"/>
            <a:ext cx="2681605" cy="20612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剧本主要依靠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人物对话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来推动情节，刻画人物。</a:t>
            </a:r>
            <a:endParaRPr lang="zh-CN" altLang="en-US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1120" y="417195"/>
            <a:ext cx="6051550" cy="39693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2800" b="1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pitchFamily="18" charset="0"/>
              </a:rPr>
              <a:t>课本剧剧本编写的一般格式：</a:t>
            </a:r>
            <a:endParaRPr kumimoji="0" lang="zh-CN" sz="2800" b="1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Cambria Math" panose="02040503050406030204" pitchFamily="18" charset="0"/>
              </a:rPr>
              <a:t> 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pitchFamily="18" charset="0"/>
              </a:rPr>
              <a:t>题目：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西门豹</a:t>
            </a:r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（惩治巫婆和官绅）</a:t>
            </a:r>
            <a:endParaRPr kumimoji="0" lang="en-US" altLang="zh-CN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pitchFamily="18" charset="0"/>
              </a:rPr>
              <a:t>人物：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西门豹、老大爷、巫婆、新娘、官绅若干、卫士若干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……</a:t>
            </a:r>
            <a:endParaRPr kumimoji="0" lang="en-US" altLang="zh-CN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pitchFamily="18" charset="0"/>
              </a:rPr>
              <a:t>时间：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战国时期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pitchFamily="18" charset="0"/>
              </a:rPr>
              <a:t>地点：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魏国邺县，漳河河边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pitchFamily="18" charset="0"/>
              </a:rPr>
              <a:t>道具：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……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Cambria Math" panose="02040503050406030204" pitchFamily="18" charset="0"/>
              </a:rPr>
              <a:t> </a:t>
            </a:r>
            <a:endParaRPr kumimoji="0" lang="zh-CN" altLang="en-US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pitchFamily="18" charset="0"/>
              </a:rPr>
              <a:t>背景：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Cambria Math" panose="02040503050406030204" pitchFamily="18" charset="0"/>
              </a:rPr>
              <a:t>……</a:t>
            </a:r>
            <a:endParaRPr kumimoji="0" lang="en-US" altLang="zh-CN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Cambria Math" panose="020405030504060302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503050405090304" pitchFamily="18" charset="0"/>
              </a:rPr>
              <a:t>正文：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……</a:t>
            </a:r>
            <a:endParaRPr kumimoji="0" lang="en-US" altLang="zh-CN" sz="2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25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36195" y="-20955"/>
            <a:ext cx="9217025" cy="51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28720" y="33655"/>
            <a:ext cx="16656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A3830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示  例</a:t>
            </a:r>
            <a:endParaRPr lang="zh-CN" altLang="en-US" sz="3200" dirty="0">
              <a:solidFill>
                <a:srgbClr val="A38302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6525" y="617220"/>
            <a:ext cx="887920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0070C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（到了河神娶亲的日子，西门豹果真带着卫士来了，巫婆和她的女徒弟，还有一群官绅都急忙出来迎接，不少老百姓也来到了河边。）</a:t>
            </a:r>
            <a:endParaRPr lang="zh-CN" altLang="en-US" sz="2800" b="1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36525" y="1944688"/>
            <a:ext cx="8879840" cy="29324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西门豹</a:t>
            </a:r>
            <a:r>
              <a:rPr lang="zh-CN" b="1" dirty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  <a:sym typeface="+mn-ea"/>
              </a:rPr>
              <a:t>（傲慢、身份高贵）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把新娘子给我看看。</a:t>
            </a:r>
            <a:r>
              <a:rPr kumimoji="0" lang="en-US" altLang="zh-CN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</a:t>
            </a:r>
            <a:endParaRPr kumimoji="0" lang="en-US" altLang="zh-CN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新娘子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（满脸泪水）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拜见西门大人。</a:t>
            </a:r>
            <a:endParaRPr kumimoji="0" lang="zh-CN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西门豹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（皱着眉头对巫婆说）</a:t>
            </a:r>
            <a:r>
              <a:rPr lang="zh-CN" b="1" dirty="0">
                <a:ln>
                  <a:noFill/>
                </a:ln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  <a:sym typeface="+mn-ea"/>
              </a:rPr>
              <a:t>  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这个新娘子不好看，河伯会不满意的。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（充满讽刺）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麻烦你去跟河伯说一声，就说我要选一个更漂亮的，过几天就送去。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（对卫士）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来呀，把她扔下去。</a:t>
            </a:r>
            <a:endParaRPr kumimoji="0" lang="zh-CN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  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巫婆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  救命啊！救命啊！西门大爷，您发发慈悲吧！救命啊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……</a:t>
            </a:r>
            <a:r>
              <a:rPr kumimoji="0" lang="zh-CN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pitchFamily="18" charset="0"/>
              </a:rPr>
              <a:t>（沉下去了，退场）</a:t>
            </a:r>
            <a:endParaRPr kumimoji="0" lang="zh-CN" altLang="zh-CN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pitchFamily="18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073" grpId="0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203325"/>
            <a:ext cx="8249920" cy="288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2097" name="Rectangle 3"/>
          <p:cNvSpPr>
            <a:spLocks noChangeArrowheads="1"/>
          </p:cNvSpPr>
          <p:nvPr/>
        </p:nvSpPr>
        <p:spPr bwMode="auto">
          <a:xfrm>
            <a:off x="0" y="571500"/>
            <a:ext cx="138113" cy="2857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 anchor="ctr">
            <a:spAutoFit/>
          </a:bodyPr>
          <a:lstStyle/>
          <a:p>
            <a:pPr>
              <a:spcBef>
                <a:spcPct val="0"/>
              </a:spcBef>
            </a:pPr>
            <a:endParaRPr lang="zh-CN" altLang="zh-CN" sz="1400">
              <a:ea typeface="宋体" panose="02010600030101010101" pitchFamily="2" charset="-122"/>
            </a:endParaRPr>
          </a:p>
        </p:txBody>
      </p:sp>
      <p:sp>
        <p:nvSpPr>
          <p:cNvPr id="132098" name="文本框 14"/>
          <p:cNvSpPr txBox="1">
            <a:spLocks noChangeArrowheads="1"/>
          </p:cNvSpPr>
          <p:nvPr/>
        </p:nvSpPr>
        <p:spPr bwMode="auto">
          <a:xfrm>
            <a:off x="611560" y="411510"/>
            <a:ext cx="2219325" cy="561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b="1" dirty="0">
                <a:solidFill>
                  <a:srgbClr val="875000"/>
                </a:solidFill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132099" name="图片 1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088" y="479425"/>
            <a:ext cx="366712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800482" y="1961901"/>
            <a:ext cx="629285" cy="1287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non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西门豹</a:t>
            </a:r>
            <a:endParaRPr lang="zh-CN" altLang="en-US" sz="32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1692910" y="1590040"/>
            <a:ext cx="1871980" cy="5607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摸清底细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1693545" y="2325370"/>
            <a:ext cx="1980565" cy="5607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破除迷信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左大括号 14"/>
          <p:cNvSpPr/>
          <p:nvPr/>
        </p:nvSpPr>
        <p:spPr>
          <a:xfrm>
            <a:off x="1430020" y="1861185"/>
            <a:ext cx="185420" cy="1548130"/>
          </a:xfrm>
          <a:prstGeom prst="lef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74110" y="1590040"/>
            <a:ext cx="1942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天灾人祸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09670" y="2355850"/>
            <a:ext cx="28105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惩治巫婆官绅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93545" y="3003550"/>
            <a:ext cx="41287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兴修水利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右大括号 21"/>
          <p:cNvSpPr/>
          <p:nvPr/>
        </p:nvSpPr>
        <p:spPr>
          <a:xfrm>
            <a:off x="6341745" y="1861185"/>
            <a:ext cx="179070" cy="1548130"/>
          </a:xfrm>
          <a:prstGeom prst="rightBrace">
            <a:avLst>
              <a:gd name="adj1" fmla="val 0"/>
              <a:gd name="adj2" fmla="val 50000"/>
            </a:avLst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44615" y="2059940"/>
            <a:ext cx="1960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有勇有谋</a:t>
            </a:r>
            <a:endParaRPr lang="zh-CN" altLang="en-US" sz="32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09670" y="3003550"/>
            <a:ext cx="21126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造福于民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44615" y="2643505"/>
            <a:ext cx="19602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关心百姓</a:t>
            </a:r>
            <a:endParaRPr lang="zh-CN" altLang="en-US" sz="32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  <p:bldP spid="28" grpId="0"/>
      <p:bldP spid="15" grpId="0" bldLvl="0" animBg="1"/>
      <p:bldP spid="18" grpId="0"/>
      <p:bldP spid="20" grpId="0"/>
      <p:bldP spid="21" grpId="0"/>
      <p:bldP spid="22" grpId="0" bldLvl="0" animBg="1"/>
      <p:bldP spid="16" grpId="0"/>
      <p:bldP spid="23" grpId="0"/>
      <p:bldP spid="2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704215" y="1228090"/>
            <a:ext cx="7705090" cy="2399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5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本文记述了西门豹在治理邺时，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u="sng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了河神娶媳妇的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了巫婆及官绅，</a:t>
            </a:r>
            <a:r>
              <a:rPr lang="zh-CN" altLang="en-US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2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的事。赞扬了西门豹有勇有谋、关心百姓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的品格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126" name="文本框 14"/>
          <p:cNvSpPr txBox="1">
            <a:spLocks noChangeArrowheads="1"/>
          </p:cNvSpPr>
          <p:nvPr/>
        </p:nvSpPr>
        <p:spPr bwMode="auto">
          <a:xfrm>
            <a:off x="623888" y="411163"/>
            <a:ext cx="2036762" cy="561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b="1" dirty="0">
                <a:solidFill>
                  <a:srgbClr val="875000"/>
                </a:solidFill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133127" name="图片 16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9388" y="463550"/>
            <a:ext cx="366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2152089" y="2459907"/>
            <a:ext cx="2002790" cy="578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兴修水利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79913" y="1804580"/>
            <a:ext cx="110236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迷信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64088" y="1804581"/>
            <a:ext cx="110236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惩治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123430" y="1228090"/>
            <a:ext cx="1102360" cy="578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8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破除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  <p:bldP spid="10" grpId="0"/>
      <p:bldP spid="12" grpId="0"/>
      <p:bldP spid="17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文本框 14"/>
          <p:cNvSpPr txBox="1">
            <a:spLocks noChangeArrowheads="1"/>
          </p:cNvSpPr>
          <p:nvPr/>
        </p:nvSpPr>
        <p:spPr bwMode="auto">
          <a:xfrm>
            <a:off x="623888" y="411163"/>
            <a:ext cx="1931987" cy="561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68580" tIns="34290" rIns="68580" bIns="3429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b="1" dirty="0">
                <a:solidFill>
                  <a:srgbClr val="875000"/>
                </a:solidFill>
                <a:latin typeface="幼圆" panose="02010509060101010101" charset="-122"/>
                <a:ea typeface="幼圆" panose="02010509060101010101" charset="-122"/>
                <a:cs typeface="幼圆" panose="02010509060101010101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charset="-122"/>
              <a:ea typeface="幼圆" panose="02010509060101010101" charset="-122"/>
              <a:cs typeface="幼圆" panose="02010509060101010101" charset="-122"/>
            </a:endParaRPr>
          </a:p>
        </p:txBody>
      </p:sp>
      <p:pic>
        <p:nvPicPr>
          <p:cNvPr id="134147" name="图片 6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9388" y="463550"/>
            <a:ext cx="3667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3203967" y="920988"/>
            <a:ext cx="27355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40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西门豹罢官</a:t>
            </a:r>
            <a:endParaRPr lang="zh-CN" altLang="en-US" sz="4000" b="1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71640" y="1627505"/>
            <a:ext cx="607695" cy="2784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点击画面播放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50" y="1974701"/>
            <a:ext cx="40767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11510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3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课堂演练</a:t>
            </a:r>
            <a:endParaRPr lang="zh-CN" altLang="en-US" sz="3200" dirty="0">
              <a:solidFill>
                <a:schemeClr val="accent3">
                  <a:lumMod val="5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895" y="996315"/>
            <a:ext cx="7889240" cy="3404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一、课文整体梳理。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课文写的是战国时候,魏国的国君派</a:t>
            </a: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到邺这个地方, 先写他深入百姓，了解情况，接着写了他治理邺的两件事。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第一件详写了________________________。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第二件略写了________________________。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16852" y="1656075"/>
            <a:ext cx="1656184" cy="539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西门豹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6"/>
            <a:ext cx="366860" cy="45633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41056" y="3178170"/>
            <a:ext cx="2786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惩治巫婆和官绅</a:t>
            </a:r>
            <a:endParaRPr lang="zh-CN" altLang="en-US" sz="2800" b="1" dirty="0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36715" y="3836665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ea typeface="楷体" panose="02010609060101010101" pitchFamily="49" charset="-122"/>
              </a:rPr>
              <a:t>兴修水利</a:t>
            </a:r>
            <a:endParaRPr lang="zh-CN" altLang="en-US" sz="2800" b="1" dirty="0">
              <a:solidFill>
                <a:srgbClr val="FF0000"/>
              </a:solidFill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20" grpId="0"/>
      <p:bldP spid="2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835" y="802640"/>
            <a:ext cx="8228330" cy="3223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 二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联系全文想一想，西门豹破除迷信妙在哪里？(     )(多选)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A．安排周密     B．乔装打扮     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C．假戏真做     D．讲究策略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83535" y="1645920"/>
            <a:ext cx="925830" cy="539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ACD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://p4.so.qhmsg.com/bdr/_240_/t01bcc34e2cdc4a5839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483768" y="2931790"/>
            <a:ext cx="2492896" cy="1493913"/>
          </a:xfrm>
          <a:prstGeom prst="ellipse">
            <a:avLst/>
          </a:prstGeom>
          <a:ln w="15875" cap="rnd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chemeClr val="bg1">
                <a:alpha val="22000"/>
              </a:scheme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8" name="组合 7"/>
          <p:cNvGrpSpPr/>
          <p:nvPr/>
        </p:nvGrpSpPr>
        <p:grpSpPr>
          <a:xfrm>
            <a:off x="323528" y="1995686"/>
            <a:ext cx="2592288" cy="1584176"/>
            <a:chOff x="179512" y="2355726"/>
            <a:chExt cx="2592288" cy="1584176"/>
          </a:xfrm>
        </p:grpSpPr>
        <p:sp>
          <p:nvSpPr>
            <p:cNvPr id="7" name="云形标注 6"/>
            <p:cNvSpPr/>
            <p:nvPr/>
          </p:nvSpPr>
          <p:spPr>
            <a:xfrm>
              <a:off x="179512" y="2355726"/>
              <a:ext cx="2592288" cy="1584176"/>
            </a:xfrm>
            <a:prstGeom prst="cloudCallout">
              <a:avLst>
                <a:gd name="adj1" fmla="val 53726"/>
                <a:gd name="adj2" fmla="val 40877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67544" y="2571750"/>
              <a:ext cx="22322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rgbClr val="FF0000"/>
                  </a:solidFill>
                  <a:ea typeface="楷体" panose="02010609060101010101" pitchFamily="49" charset="-122"/>
                </a:rPr>
                <a:t>我会先把巫婆、官绅杀掉，杀一儆百。</a:t>
              </a:r>
              <a:endParaRPr lang="zh-CN" altLang="en-US" b="1" dirty="0">
                <a:solidFill>
                  <a:srgbClr val="FF0000"/>
                </a:solidFill>
                <a:ea typeface="楷体" panose="02010609060101010101" pitchFamily="49" charset="-122"/>
              </a:endParaRPr>
            </a:p>
          </p:txBody>
        </p:sp>
      </p:grpSp>
      <p:sp>
        <p:nvSpPr>
          <p:cNvPr id="6" name="圆角矩形标注 5"/>
          <p:cNvSpPr/>
          <p:nvPr/>
        </p:nvSpPr>
        <p:spPr>
          <a:xfrm>
            <a:off x="5220072" y="1923678"/>
            <a:ext cx="3528392" cy="1872208"/>
          </a:xfrm>
          <a:prstGeom prst="wedgeRoundRectCallout">
            <a:avLst>
              <a:gd name="adj1" fmla="val -65032"/>
              <a:gd name="adj2" fmla="val 37553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我会效仿西门豹，将计就计，惩治巫婆、官绅。让百姓看清巫婆、官绅骗钱害人的真面目，破除百姓心中的迷信。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7584" y="771550"/>
            <a:ext cx="7286676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三、如果你是邺地的长官，你会用什么办法惩治巫婆和官绅，破除迷信？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>
            <a:lumMod val="20000"/>
            <a:lumOff val="80000"/>
          </a:schemeClr>
        </a:solidFill>
        <a:ln w="0">
          <a:noFill/>
        </a:ln>
      </a:spPr>
      <a:bodyPr rtlCol="0" anchor="ctr"/>
      <a:lstStyle>
        <a:defPPr algn="ctr">
          <a:defRPr b="1">
            <a:solidFill>
              <a:srgbClr val="FF0000"/>
            </a:solidFill>
            <a:latin typeface="楷体_GB2312" panose="02010609030101010101" charset="-122"/>
            <a:ea typeface="楷体_GB2312" panose="02010609030101010101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4125</Words>
  <Application>WPS 演示</Application>
  <PresentationFormat>全屏显示(16:9)</PresentationFormat>
  <Paragraphs>609</Paragraphs>
  <Slides>57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88" baseType="lpstr">
      <vt:lpstr>Arial</vt:lpstr>
      <vt:lpstr>方正书宋_GBK</vt:lpstr>
      <vt:lpstr>Wingdings</vt:lpstr>
      <vt:lpstr>楷体_GB2312</vt:lpstr>
      <vt:lpstr>黑体</vt:lpstr>
      <vt:lpstr>Impact</vt:lpstr>
      <vt:lpstr>微软雅黑</vt:lpstr>
      <vt:lpstr>华文楷体</vt:lpstr>
      <vt:lpstr>楷体</vt:lpstr>
      <vt:lpstr>Heiti SC Light</vt:lpstr>
      <vt:lpstr>Times New Roman</vt:lpstr>
      <vt:lpstr>楷体-简</vt:lpstr>
      <vt:lpstr>汉语拼音</vt:lpstr>
      <vt:lpstr>宋体</vt:lpstr>
      <vt:lpstr>幼圆</vt:lpstr>
      <vt:lpstr>宋体-简</vt:lpstr>
      <vt:lpstr>Cambria Math</vt:lpstr>
      <vt:lpstr>仿宋</vt:lpstr>
      <vt:lpstr>行楷-简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汉仪楷体KW</vt:lpstr>
      <vt:lpstr>苹方-简</vt:lpstr>
      <vt:lpstr>冬青黑体简体中文</vt:lpstr>
      <vt:lpstr>汉仪仿宋KW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119</cp:revision>
  <dcterms:created xsi:type="dcterms:W3CDTF">2019-07-04T09:54:44Z</dcterms:created>
  <dcterms:modified xsi:type="dcterms:W3CDTF">2019-07-04T09:54:44Z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