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9"/>
  </p:notesMasterIdLst>
  <p:sldIdLst>
    <p:sldId id="638" r:id="rId3"/>
    <p:sldId id="621" r:id="rId4"/>
    <p:sldId id="624" r:id="rId5"/>
    <p:sldId id="622" r:id="rId6"/>
    <p:sldId id="625" r:id="rId7"/>
    <p:sldId id="626" r:id="rId8"/>
    <p:sldId id="627" r:id="rId9"/>
    <p:sldId id="628" r:id="rId10"/>
    <p:sldId id="629" r:id="rId11"/>
    <p:sldId id="636" r:id="rId12"/>
    <p:sldId id="631" r:id="rId13"/>
    <p:sldId id="637" r:id="rId14"/>
    <p:sldId id="633" r:id="rId15"/>
    <p:sldId id="634" r:id="rId16"/>
    <p:sldId id="635" r:id="rId17"/>
    <p:sldId id="639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57" autoAdjust="0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516" y="-115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013746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813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91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4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4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3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4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4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3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6.&#23558;&#30456;&#21644;&#65288;&#26391;&#35835;&#35270;&#39057;&#65289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hyperlink" Target="&#25945;&#24072;&#22791;&#35838;&#36164;&#26009;&#21253;/2.&#38899;&#35270;&#39057;&#36164;&#26009;&#21253;/6.&#23558;&#30456;&#21644;&#65288;&#26391;&#35835;&#35270;&#39057;&#65289;.mp4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80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将相和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/>
          <a:srcRect r="1877"/>
          <a:stretch/>
        </p:blipFill>
        <p:spPr>
          <a:xfrm>
            <a:off x="-1270" y="1269"/>
            <a:ext cx="9145270" cy="5240581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911110" y="1119510"/>
            <a:ext cx="335788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将 相 和</a:t>
            </a: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zh-CN" sz="5100" b="1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FF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153" y="233680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0793" y="233617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25394" y="2490072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3473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Administrator\AppData\Roaming\Tencent\Users\541737432\QQ\WinTemp\RichOle\WD)[2}}[6W()ID)_KLAC32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3138" y="1037407"/>
            <a:ext cx="3586159" cy="2597150"/>
          </a:xfrm>
          <a:prstGeom prst="rect">
            <a:avLst/>
          </a:prstGeom>
          <a:ln w="57150" cap="sq" cmpd="thickThin">
            <a:solidFill>
              <a:schemeClr val="bg2">
                <a:lumMod val="90000"/>
              </a:schemeClr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3320" name="Picture 8" descr="C:\Users\Administrator\AppData\Roaming\Tencent\Users\541737432\QQ\WinTemp\RichOle\4OV54OITAO(C(IIO[ZWN`V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152" y="1037407"/>
            <a:ext cx="3545096" cy="2597150"/>
          </a:xfrm>
          <a:prstGeom prst="rect">
            <a:avLst/>
          </a:prstGeom>
          <a:ln w="57150" cap="sq" cmpd="thickThin">
            <a:solidFill>
              <a:schemeClr val="bg2">
                <a:lumMod val="90000"/>
              </a:schemeClr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9" name="矩形 8"/>
          <p:cNvSpPr/>
          <p:nvPr/>
        </p:nvSpPr>
        <p:spPr>
          <a:xfrm>
            <a:off x="1500254" y="3732625"/>
            <a:ext cx="232791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连环画将相和</a:t>
            </a:r>
          </a:p>
        </p:txBody>
      </p:sp>
      <p:sp>
        <p:nvSpPr>
          <p:cNvPr id="10" name="矩形 9"/>
          <p:cNvSpPr/>
          <p:nvPr/>
        </p:nvSpPr>
        <p:spPr>
          <a:xfrm>
            <a:off x="5625299" y="3732625"/>
            <a:ext cx="197040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京剧将相和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5"/>
          <p:cNvGrpSpPr/>
          <p:nvPr/>
        </p:nvGrpSpPr>
        <p:grpSpPr>
          <a:xfrm>
            <a:off x="2868613" y="52760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7173" name="矩形 10"/>
          <p:cNvSpPr/>
          <p:nvPr>
            <p:custDataLst>
              <p:tags r:id="rId1"/>
            </p:custDataLst>
          </p:nvPr>
        </p:nvSpPr>
        <p:spPr>
          <a:xfrm>
            <a:off x="733735" y="1035646"/>
            <a:ext cx="7935257" cy="363445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8650">
              <a:lnSpc>
                <a:spcPct val="14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本</a:t>
            </a:r>
            <a:r>
              <a:rPr lang="zh-CN" altLang="en-US" sz="2400" b="1" dirty="0">
                <a:latin typeface="+mj-ea"/>
                <a:ea typeface="+mj-ea"/>
              </a:rPr>
              <a:t>课所写的故事发生在战国时期，当时，比较强的诸侯国有七个，即秦、楚、齐、赵、燕、魏、韩，史称“战国七雄”，秦国是最强的一个。七雄并峙，战火频繁。赵国的东面是富强的齐国，西面是强大的秦国，赵国处在两大强国之间。“完璧归赵”的故事发生在秦国全力进攻楚国的时候。秦国不能集中更多兵力对付赵国，于是企图用威胁的手段占赵国的便宜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14656" y="559313"/>
            <a:ext cx="1421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背景资料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1"/>
      <p:bldP spid="7173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802445" y="232267"/>
            <a:ext cx="6032797" cy="4413516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628650">
              <a:lnSpc>
                <a:spcPct val="130000"/>
              </a:lnSpc>
            </a:pPr>
            <a:r>
              <a:rPr sz="2400" b="1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司马迁</a:t>
            </a:r>
            <a:r>
              <a:rPr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，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字子长，西汉史学家、文学家，被后人尊称为“史圣”。他完成了中国第一部纪传体通史《史记》，被公认为是中国史书的典范。该书记载了从上古传说中的黄帝时期，到汉武帝元狩元年，长达3000多年的历史，是“二十五史”之首，被鲁迅誉为“史家之绝唱，无韵之离骚”。《史记》与后来的《汉书》《后汉书》《三国志》合称“前四史”。 </a:t>
            </a:r>
          </a:p>
        </p:txBody>
      </p:sp>
      <p:pic>
        <p:nvPicPr>
          <p:cNvPr id="15367" name="Picture 7" descr="https://p1.ssl.qhmsg.com/t0134ffbb856e1851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91048" y="1337813"/>
            <a:ext cx="2423272" cy="2863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矩形 2"/>
          <p:cNvSpPr/>
          <p:nvPr/>
        </p:nvSpPr>
        <p:spPr>
          <a:xfrm>
            <a:off x="367982" y="692653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3" grpId="1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矩形 1"/>
          <p:cNvSpPr/>
          <p:nvPr/>
        </p:nvSpPr>
        <p:spPr>
          <a:xfrm>
            <a:off x="656273" y="2768515"/>
            <a:ext cx="7866062" cy="19173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55600">
              <a:lnSpc>
                <a:spcPct val="140000"/>
              </a:lnSpc>
            </a:pPr>
            <a:r>
              <a:rPr lang="zh-CN" altLang="en-US" sz="22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“黄沙百战穿金甲，不破楼兰终不还”。在我们中华民族五千年的历史长河中有许许多多可歌可泣的武将，也有众多有胆有识的文臣。今天让我们一起走进课文去认识两位熠熠生辉的人物吧！</a:t>
            </a:r>
            <a:r>
              <a:rPr lang="zh-CN" altLang="en-US" sz="2200" b="1" dirty="0">
                <a:solidFill>
                  <a:srgbClr val="000000"/>
                </a:solidFill>
                <a:latin typeface="+mj-ea"/>
                <a:ea typeface="+mj-ea"/>
              </a:rPr>
              <a:t>  </a:t>
            </a:r>
          </a:p>
        </p:txBody>
      </p:sp>
      <p:pic>
        <p:nvPicPr>
          <p:cNvPr id="2" name="Picture 6" descr="C:\Users\Administrator\AppData\Roaming\Tencent\Users\541737432\QQ\WinTemp\RichOle\(JN4IT@WD546PM{Y`VVFUA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3124" y="151213"/>
            <a:ext cx="3752045" cy="2615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468563" y="292100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92150" y="1249680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再读一遍，把课文读通读顺，然后读给同桌听。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2" name="组 28"/>
          <p:cNvGrpSpPr/>
          <p:nvPr/>
        </p:nvGrpSpPr>
        <p:grpSpPr>
          <a:xfrm>
            <a:off x="6162675" y="381318"/>
            <a:ext cx="2520950" cy="488632"/>
            <a:chOff x="3508667" y="4640489"/>
            <a:chExt cx="2520215" cy="488855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347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4350" name="图片 3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TextBox 5">
              <a:hlinkClick r:id="rId6" action="ppaction://hlinkfile"/>
            </p:cNvPr>
            <p:cNvSpPr txBox="1"/>
            <p:nvPr/>
          </p:nvSpPr>
          <p:spPr>
            <a:xfrm>
              <a:off x="3527715" y="4640489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  <a:hlinkClick r:id="rId7" action="ppaction://hlinkfile"/>
                </a:rPr>
                <a:t>朗读视频</a:t>
              </a:r>
              <a:endParaRPr lang="zh-CN" altLang="en-US" sz="2000" b="1" dirty="0">
                <a:solidFill>
                  <a:srgbClr val="235B23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75" name="组合 5"/>
          <p:cNvGrpSpPr/>
          <p:nvPr/>
        </p:nvGrpSpPr>
        <p:grpSpPr>
          <a:xfrm>
            <a:off x="3063240" y="182563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47" name="Rectangle 24"/>
          <p:cNvSpPr>
            <a:spLocks noChangeArrowheads="1"/>
          </p:cNvSpPr>
          <p:nvPr/>
        </p:nvSpPr>
        <p:spPr bwMode="auto">
          <a:xfrm>
            <a:off x="393413" y="685897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  <p:sp>
        <p:nvSpPr>
          <p:cNvPr id="51" name="TextBox 44"/>
          <p:cNvSpPr txBox="1"/>
          <p:nvPr/>
        </p:nvSpPr>
        <p:spPr>
          <a:xfrm>
            <a:off x="1282638" y="3640963"/>
            <a:ext cx="6481762" cy="7080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en-US" sz="3800" b="1" dirty="0">
                <a:latin typeface="楷体" panose="02010609060101010101" pitchFamily="49" charset="-122"/>
                <a:ea typeface="楷体" panose="02010609060101010101" pitchFamily="49" charset="-122"/>
              </a:rPr>
              <a:t>长  </a:t>
            </a:r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      弱  战    犯</a:t>
            </a:r>
            <a:endParaRPr lang="zh-CN" altLang="en-US" sz="3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矩形 8"/>
          <p:cNvSpPr/>
          <p:nvPr/>
        </p:nvSpPr>
        <p:spPr>
          <a:xfrm>
            <a:off x="769558" y="1637538"/>
            <a:ext cx="7818437" cy="675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和氏   大                 允</a:t>
            </a:r>
          </a:p>
        </p:txBody>
      </p:sp>
      <p:sp>
        <p:nvSpPr>
          <p:cNvPr id="53" name="矩形 27"/>
          <p:cNvSpPr/>
          <p:nvPr/>
        </p:nvSpPr>
        <p:spPr>
          <a:xfrm>
            <a:off x="1265176" y="2688463"/>
            <a:ext cx="7053580" cy="6778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归    洁         推    </a:t>
            </a:r>
            <a:r>
              <a:rPr lang="zh-CN" altLang="en-US" sz="3800" b="1" dirty="0">
                <a:latin typeface="楷体" panose="02010609060101010101" pitchFamily="49" charset="-122"/>
                <a:ea typeface="楷体" panose="02010609060101010101" pitchFamily="49" charset="-122"/>
              </a:rPr>
              <a:t>侮</a:t>
            </a:r>
            <a:endParaRPr lang="zh-CN" altLang="en-US" sz="3800" b="1" dirty="0"/>
          </a:p>
        </p:txBody>
      </p:sp>
      <p:sp>
        <p:nvSpPr>
          <p:cNvPr id="54" name="矩形 53"/>
          <p:cNvSpPr/>
          <p:nvPr/>
        </p:nvSpPr>
        <p:spPr>
          <a:xfrm>
            <a:off x="2901954" y="1638665"/>
            <a:ext cx="702475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臣</a:t>
            </a:r>
          </a:p>
        </p:txBody>
      </p:sp>
      <p:sp>
        <p:nvSpPr>
          <p:cNvPr id="55" name="矩形 54"/>
          <p:cNvSpPr/>
          <p:nvPr/>
        </p:nvSpPr>
        <p:spPr>
          <a:xfrm>
            <a:off x="5233925" y="1638490"/>
            <a:ext cx="1474470" cy="67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强</a:t>
            </a:r>
            <a:r>
              <a:rPr lang="zh-CN" altLang="en-US" sz="3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迫</a:t>
            </a:r>
            <a:endParaRPr kumimoji="0" lang="zh-CN" altLang="en-US" sz="3800" b="1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499965" y="1638665"/>
            <a:ext cx="724064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诺</a:t>
            </a:r>
          </a:p>
        </p:txBody>
      </p:sp>
      <p:sp>
        <p:nvSpPr>
          <p:cNvPr id="57" name="矩形 56"/>
          <p:cNvSpPr/>
          <p:nvPr/>
        </p:nvSpPr>
        <p:spPr>
          <a:xfrm>
            <a:off x="4334630" y="2688381"/>
            <a:ext cx="6777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御</a:t>
            </a:r>
          </a:p>
        </p:txBody>
      </p:sp>
      <p:sp>
        <p:nvSpPr>
          <p:cNvPr id="58" name="矩形 57"/>
          <p:cNvSpPr/>
          <p:nvPr/>
        </p:nvSpPr>
        <p:spPr>
          <a:xfrm>
            <a:off x="802850" y="3671575"/>
            <a:ext cx="699134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擅</a:t>
            </a:r>
          </a:p>
        </p:txBody>
      </p:sp>
      <p:sp>
        <p:nvSpPr>
          <p:cNvPr id="59" name="矩形 58"/>
          <p:cNvSpPr/>
          <p:nvPr/>
        </p:nvSpPr>
        <p:spPr>
          <a:xfrm>
            <a:off x="2173970" y="2664631"/>
            <a:ext cx="751075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廉</a:t>
            </a:r>
          </a:p>
        </p:txBody>
      </p:sp>
      <p:sp>
        <p:nvSpPr>
          <p:cNvPr id="60" name="矩形 59"/>
          <p:cNvSpPr/>
          <p:nvPr/>
        </p:nvSpPr>
        <p:spPr>
          <a:xfrm>
            <a:off x="3706750" y="1639760"/>
            <a:ext cx="1664335" cy="67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蔺</a:t>
            </a:r>
            <a:r>
              <a:rPr lang="zh-CN" altLang="en-US" sz="3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相如</a:t>
            </a:r>
            <a:endParaRPr kumimoji="0" lang="zh-CN" altLang="en-US" sz="3800" b="1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870254" y="2652756"/>
            <a:ext cx="68134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辞</a:t>
            </a:r>
          </a:p>
        </p:txBody>
      </p:sp>
      <p:sp>
        <p:nvSpPr>
          <p:cNvPr id="62" name="矩形 61"/>
          <p:cNvSpPr/>
          <p:nvPr/>
        </p:nvSpPr>
        <p:spPr>
          <a:xfrm>
            <a:off x="7276536" y="2652756"/>
            <a:ext cx="650116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辱</a:t>
            </a:r>
          </a:p>
        </p:txBody>
      </p:sp>
      <p:sp>
        <p:nvSpPr>
          <p:cNvPr id="63" name="矩形 62"/>
          <p:cNvSpPr/>
          <p:nvPr/>
        </p:nvSpPr>
        <p:spPr>
          <a:xfrm>
            <a:off x="1716744" y="1638665"/>
            <a:ext cx="657689" cy="677108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璧</a:t>
            </a:r>
          </a:p>
        </p:txBody>
      </p:sp>
      <p:sp>
        <p:nvSpPr>
          <p:cNvPr id="64" name="矩形 63"/>
          <p:cNvSpPr/>
          <p:nvPr/>
        </p:nvSpPr>
        <p:spPr>
          <a:xfrm>
            <a:off x="773433" y="2640881"/>
            <a:ext cx="700552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划</a:t>
            </a:r>
          </a:p>
        </p:txBody>
      </p:sp>
      <p:sp>
        <p:nvSpPr>
          <p:cNvPr id="65" name="矩形 64"/>
          <p:cNvSpPr/>
          <p:nvPr/>
        </p:nvSpPr>
        <p:spPr>
          <a:xfrm>
            <a:off x="3691892" y="2676506"/>
            <a:ext cx="70282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抵</a:t>
            </a:r>
          </a:p>
        </p:txBody>
      </p:sp>
      <p:sp>
        <p:nvSpPr>
          <p:cNvPr id="66" name="矩形 65"/>
          <p:cNvSpPr/>
          <p:nvPr/>
        </p:nvSpPr>
        <p:spPr>
          <a:xfrm>
            <a:off x="2739340" y="3671575"/>
            <a:ext cx="699134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卿</a:t>
            </a:r>
          </a:p>
        </p:txBody>
      </p:sp>
      <p:sp>
        <p:nvSpPr>
          <p:cNvPr id="67" name="矩形 66"/>
          <p:cNvSpPr/>
          <p:nvPr/>
        </p:nvSpPr>
        <p:spPr>
          <a:xfrm>
            <a:off x="7271363" y="3671575"/>
            <a:ext cx="699134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罪</a:t>
            </a:r>
          </a:p>
        </p:txBody>
      </p:sp>
      <p:sp>
        <p:nvSpPr>
          <p:cNvPr id="68" name="矩形 67"/>
          <p:cNvSpPr/>
          <p:nvPr/>
        </p:nvSpPr>
        <p:spPr>
          <a:xfrm>
            <a:off x="5786186" y="3671575"/>
            <a:ext cx="699134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袍</a:t>
            </a:r>
          </a:p>
        </p:txBody>
      </p:sp>
      <p:sp>
        <p:nvSpPr>
          <p:cNvPr id="69" name="矩形 68"/>
          <p:cNvSpPr/>
          <p:nvPr/>
        </p:nvSpPr>
        <p:spPr>
          <a:xfrm>
            <a:off x="3742891" y="3671575"/>
            <a:ext cx="699134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削</a:t>
            </a:r>
          </a:p>
        </p:txBody>
      </p:sp>
      <p:sp>
        <p:nvSpPr>
          <p:cNvPr id="70" name="文本框 2"/>
          <p:cNvSpPr txBox="1"/>
          <p:nvPr/>
        </p:nvSpPr>
        <p:spPr>
          <a:xfrm>
            <a:off x="1825245" y="1206055"/>
            <a:ext cx="660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bì</a:t>
            </a:r>
          </a:p>
        </p:txBody>
      </p:sp>
      <p:sp>
        <p:nvSpPr>
          <p:cNvPr id="71" name="文本框 3"/>
          <p:cNvSpPr txBox="1"/>
          <p:nvPr/>
        </p:nvSpPr>
        <p:spPr>
          <a:xfrm>
            <a:off x="2739645" y="1206055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chén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72" name="文本框 4"/>
          <p:cNvSpPr txBox="1"/>
          <p:nvPr/>
        </p:nvSpPr>
        <p:spPr>
          <a:xfrm>
            <a:off x="3812795" y="1206055"/>
            <a:ext cx="815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lìn </a:t>
            </a:r>
          </a:p>
        </p:txBody>
      </p:sp>
      <p:sp>
        <p:nvSpPr>
          <p:cNvPr id="73" name="文本框 5"/>
          <p:cNvSpPr txBox="1"/>
          <p:nvPr/>
        </p:nvSpPr>
        <p:spPr>
          <a:xfrm>
            <a:off x="5330945" y="1206055"/>
            <a:ext cx="11264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qiáng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74" name="文本框 6"/>
          <p:cNvSpPr txBox="1"/>
          <p:nvPr/>
        </p:nvSpPr>
        <p:spPr>
          <a:xfrm>
            <a:off x="7500240" y="1206055"/>
            <a:ext cx="818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nuò</a:t>
            </a:r>
          </a:p>
        </p:txBody>
      </p:sp>
      <p:sp>
        <p:nvSpPr>
          <p:cNvPr id="75" name="文本框 7"/>
          <p:cNvSpPr txBox="1"/>
          <p:nvPr/>
        </p:nvSpPr>
        <p:spPr>
          <a:xfrm>
            <a:off x="750060" y="2190560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huà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76" name="文本框 8"/>
          <p:cNvSpPr txBox="1"/>
          <p:nvPr/>
        </p:nvSpPr>
        <p:spPr>
          <a:xfrm>
            <a:off x="2166180" y="2226945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lián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77" name="文本框 10"/>
          <p:cNvSpPr txBox="1"/>
          <p:nvPr/>
        </p:nvSpPr>
        <p:spPr>
          <a:xfrm>
            <a:off x="5976001" y="2215070"/>
            <a:ext cx="56742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cí 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78" name="文本框 11"/>
          <p:cNvSpPr txBox="1"/>
          <p:nvPr/>
        </p:nvSpPr>
        <p:spPr>
          <a:xfrm>
            <a:off x="7321116" y="2215070"/>
            <a:ext cx="645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rǔ</a:t>
            </a:r>
          </a:p>
        </p:txBody>
      </p:sp>
      <p:sp>
        <p:nvSpPr>
          <p:cNvPr id="79" name="文本框 12"/>
          <p:cNvSpPr txBox="1"/>
          <p:nvPr/>
        </p:nvSpPr>
        <p:spPr>
          <a:xfrm>
            <a:off x="740150" y="3268980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shàn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80" name="文本框 13"/>
          <p:cNvSpPr txBox="1"/>
          <p:nvPr/>
        </p:nvSpPr>
        <p:spPr>
          <a:xfrm>
            <a:off x="2628145" y="3257105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qīng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81" name="文本框 14"/>
          <p:cNvSpPr txBox="1"/>
          <p:nvPr/>
        </p:nvSpPr>
        <p:spPr>
          <a:xfrm>
            <a:off x="3742950" y="3257105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xuē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82" name="文本框 15"/>
          <p:cNvSpPr txBox="1"/>
          <p:nvPr/>
        </p:nvSpPr>
        <p:spPr>
          <a:xfrm>
            <a:off x="5786375" y="3257105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páo 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83" name="文本框 16"/>
          <p:cNvSpPr txBox="1"/>
          <p:nvPr/>
        </p:nvSpPr>
        <p:spPr>
          <a:xfrm>
            <a:off x="7311216" y="3257105"/>
            <a:ext cx="68303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zuì</a:t>
            </a:r>
          </a:p>
        </p:txBody>
      </p:sp>
      <p:sp>
        <p:nvSpPr>
          <p:cNvPr id="84" name="文本框 19"/>
          <p:cNvSpPr txBox="1"/>
          <p:nvPr/>
        </p:nvSpPr>
        <p:spPr>
          <a:xfrm>
            <a:off x="3760725" y="2215070"/>
            <a:ext cx="660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dǐ</a:t>
            </a:r>
          </a:p>
        </p:txBody>
      </p:sp>
      <p:sp>
        <p:nvSpPr>
          <p:cNvPr id="85" name="文本框 20"/>
          <p:cNvSpPr txBox="1"/>
          <p:nvPr/>
        </p:nvSpPr>
        <p:spPr>
          <a:xfrm>
            <a:off x="4442080" y="2215070"/>
            <a:ext cx="660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0" grpId="1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  <p:bldP spid="85" grpId="0"/>
      <p:bldP spid="8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/>
          <p:nvPr/>
        </p:nvGrpSpPr>
        <p:grpSpPr>
          <a:xfrm>
            <a:off x="523875" y="172720"/>
            <a:ext cx="8096885" cy="4427220"/>
            <a:chOff x="11924" y="1230"/>
            <a:chExt cx="1364" cy="139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>
                    <a:alpha val="100000"/>
                  </a:srgbClr>
                </a:clrFrom>
                <a:clrTo>
                  <a:srgbClr val="FEFEFE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924" y="1230"/>
              <a:ext cx="1364" cy="1390"/>
            </a:xfrm>
            <a:prstGeom prst="rect">
              <a:avLst/>
            </a:prstGeom>
          </p:spPr>
        </p:pic>
        <p:sp>
          <p:nvSpPr>
            <p:cNvPr id="16408" name="TextBox 29"/>
            <p:cNvSpPr txBox="1"/>
            <p:nvPr/>
          </p:nvSpPr>
          <p:spPr>
            <a:xfrm>
              <a:off x="12608" y="1689"/>
              <a:ext cx="96" cy="1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罪</a:t>
              </a:r>
            </a:p>
          </p:txBody>
        </p:sp>
      </p:grpSp>
      <p:sp>
        <p:nvSpPr>
          <p:cNvPr id="16387" name="TextBox 2"/>
          <p:cNvSpPr txBox="1"/>
          <p:nvPr/>
        </p:nvSpPr>
        <p:spPr>
          <a:xfrm>
            <a:off x="410590" y="773875"/>
            <a:ext cx="948055" cy="2839239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45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拿城</a:t>
            </a:r>
          </a:p>
          <a:p>
            <a:r>
              <a:rPr lang="zh-CN" altLang="en-US" sz="45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换</a:t>
            </a:r>
          </a:p>
          <a:p>
            <a:r>
              <a:rPr lang="zh-CN" altLang="en-US" sz="4500" b="1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璧</a:t>
            </a:r>
            <a:endParaRPr lang="zh-CN" altLang="en-US" sz="4500" b="1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351020" y="172795"/>
            <a:ext cx="824865" cy="589258"/>
            <a:chOff x="607" y="4141"/>
            <a:chExt cx="1833" cy="1929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7" y="4332"/>
              <a:ext cx="1833" cy="1738"/>
            </a:xfrm>
            <a:prstGeom prst="rect">
              <a:avLst/>
            </a:prstGeom>
          </p:spPr>
        </p:pic>
        <p:sp>
          <p:nvSpPr>
            <p:cNvPr id="16420" name="TextBox 17"/>
            <p:cNvSpPr txBox="1"/>
            <p:nvPr/>
          </p:nvSpPr>
          <p:spPr>
            <a:xfrm>
              <a:off x="867" y="4141"/>
              <a:ext cx="1525" cy="19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臣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784475" y="273685"/>
            <a:ext cx="843155" cy="901015"/>
            <a:chOff x="2314" y="2594"/>
            <a:chExt cx="1653" cy="1539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14" y="2594"/>
              <a:ext cx="1653" cy="1539"/>
            </a:xfrm>
            <a:prstGeom prst="rect">
              <a:avLst/>
            </a:prstGeom>
          </p:spPr>
        </p:pic>
        <p:sp>
          <p:nvSpPr>
            <p:cNvPr id="16418" name="TextBox 18"/>
            <p:cNvSpPr txBox="1"/>
            <p:nvPr/>
          </p:nvSpPr>
          <p:spPr>
            <a:xfrm>
              <a:off x="2593" y="2941"/>
              <a:ext cx="1099" cy="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强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926715" y="2802255"/>
            <a:ext cx="1049020" cy="976630"/>
            <a:chOff x="4757" y="4240"/>
            <a:chExt cx="1652" cy="1538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57" y="4240"/>
              <a:ext cx="1653" cy="1539"/>
            </a:xfrm>
            <a:prstGeom prst="rect">
              <a:avLst/>
            </a:prstGeom>
          </p:spPr>
        </p:pic>
        <p:sp>
          <p:nvSpPr>
            <p:cNvPr id="16416" name="TextBox 19"/>
            <p:cNvSpPr txBox="1"/>
            <p:nvPr/>
          </p:nvSpPr>
          <p:spPr>
            <a:xfrm>
              <a:off x="5165" y="4666"/>
              <a:ext cx="1090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抵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570990" y="1637030"/>
            <a:ext cx="1049020" cy="976630"/>
            <a:chOff x="3074" y="4449"/>
            <a:chExt cx="1652" cy="1538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74" y="4449"/>
              <a:ext cx="1653" cy="1539"/>
            </a:xfrm>
            <a:prstGeom prst="rect">
              <a:avLst/>
            </a:prstGeom>
          </p:spPr>
        </p:pic>
        <p:sp>
          <p:nvSpPr>
            <p:cNvPr id="16414" name="TextBox 20"/>
            <p:cNvSpPr txBox="1"/>
            <p:nvPr/>
          </p:nvSpPr>
          <p:spPr>
            <a:xfrm>
              <a:off x="3400" y="4873"/>
              <a:ext cx="1001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卿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084955" y="3016250"/>
            <a:ext cx="1049020" cy="976630"/>
            <a:chOff x="6628" y="4109"/>
            <a:chExt cx="1652" cy="1538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28" y="4109"/>
              <a:ext cx="1653" cy="1539"/>
            </a:xfrm>
            <a:prstGeom prst="rect">
              <a:avLst/>
            </a:prstGeom>
          </p:spPr>
        </p:pic>
        <p:sp>
          <p:nvSpPr>
            <p:cNvPr id="16412" name="TextBox 22"/>
            <p:cNvSpPr txBox="1"/>
            <p:nvPr/>
          </p:nvSpPr>
          <p:spPr>
            <a:xfrm>
              <a:off x="6889" y="4470"/>
              <a:ext cx="1132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御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874385" y="2917190"/>
            <a:ext cx="1049020" cy="976630"/>
            <a:chOff x="5374" y="4109"/>
            <a:chExt cx="1652" cy="1538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74" y="4109"/>
              <a:ext cx="1653" cy="1539"/>
            </a:xfrm>
            <a:prstGeom prst="rect">
              <a:avLst/>
            </a:prstGeom>
          </p:spPr>
        </p:pic>
        <p:sp>
          <p:nvSpPr>
            <p:cNvPr id="16410" name="TextBox 23"/>
            <p:cNvSpPr txBox="1"/>
            <p:nvPr/>
          </p:nvSpPr>
          <p:spPr>
            <a:xfrm>
              <a:off x="5676" y="4547"/>
              <a:ext cx="1049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擅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719195" y="104775"/>
            <a:ext cx="631825" cy="775335"/>
            <a:chOff x="484" y="2631"/>
            <a:chExt cx="1653" cy="15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4" y="2631"/>
              <a:ext cx="1653" cy="1539"/>
            </a:xfrm>
            <a:prstGeom prst="rect">
              <a:avLst/>
            </a:prstGeom>
          </p:spPr>
        </p:pic>
        <p:sp>
          <p:nvSpPr>
            <p:cNvPr id="16406" name="TextBox 21"/>
            <p:cNvSpPr txBox="1"/>
            <p:nvPr/>
          </p:nvSpPr>
          <p:spPr>
            <a:xfrm>
              <a:off x="664" y="2845"/>
              <a:ext cx="1290" cy="11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璧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 flipH="1">
            <a:off x="5175885" y="3030855"/>
            <a:ext cx="806450" cy="904240"/>
            <a:chOff x="6139" y="4170"/>
            <a:chExt cx="1653" cy="1539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139" y="4170"/>
              <a:ext cx="1653" cy="1539"/>
            </a:xfrm>
            <a:prstGeom prst="rect">
              <a:avLst/>
            </a:prstGeom>
          </p:spPr>
        </p:pic>
        <p:sp>
          <p:nvSpPr>
            <p:cNvPr id="16404" name="TextBox 28"/>
            <p:cNvSpPr txBox="1"/>
            <p:nvPr/>
          </p:nvSpPr>
          <p:spPr>
            <a:xfrm>
              <a:off x="6540" y="4480"/>
              <a:ext cx="1087" cy="9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辞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934835" y="962660"/>
            <a:ext cx="1049020" cy="976630"/>
            <a:chOff x="7373" y="4332"/>
            <a:chExt cx="1652" cy="1538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73" y="4332"/>
              <a:ext cx="1653" cy="1539"/>
            </a:xfrm>
            <a:prstGeom prst="rect">
              <a:avLst/>
            </a:prstGeom>
          </p:spPr>
        </p:pic>
        <p:sp>
          <p:nvSpPr>
            <p:cNvPr id="16402" name="TextBox 35"/>
            <p:cNvSpPr txBox="1"/>
            <p:nvPr/>
          </p:nvSpPr>
          <p:spPr>
            <a:xfrm>
              <a:off x="7759" y="4666"/>
              <a:ext cx="1118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袍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58610" y="2446655"/>
            <a:ext cx="1049020" cy="976630"/>
            <a:chOff x="8129" y="4256"/>
            <a:chExt cx="1652" cy="1538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29" y="4256"/>
              <a:ext cx="1653" cy="1539"/>
            </a:xfrm>
            <a:prstGeom prst="rect">
              <a:avLst/>
            </a:prstGeom>
          </p:spPr>
        </p:pic>
        <p:sp>
          <p:nvSpPr>
            <p:cNvPr id="16400" name="TextBox 22"/>
            <p:cNvSpPr txBox="1"/>
            <p:nvPr/>
          </p:nvSpPr>
          <p:spPr>
            <a:xfrm>
              <a:off x="8456" y="4752"/>
              <a:ext cx="999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辱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340985" y="196850"/>
            <a:ext cx="709295" cy="617682"/>
            <a:chOff x="416" y="5525"/>
            <a:chExt cx="1833" cy="2265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6" y="5525"/>
              <a:ext cx="1833" cy="1738"/>
            </a:xfrm>
            <a:prstGeom prst="rect">
              <a:avLst/>
            </a:prstGeom>
          </p:spPr>
        </p:pic>
        <p:sp>
          <p:nvSpPr>
            <p:cNvPr id="6" name="TextBox 21"/>
            <p:cNvSpPr txBox="1"/>
            <p:nvPr/>
          </p:nvSpPr>
          <p:spPr>
            <a:xfrm>
              <a:off x="637" y="5650"/>
              <a:ext cx="984" cy="214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蔺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994535" y="2384425"/>
            <a:ext cx="1049020" cy="976630"/>
            <a:chOff x="4491" y="4170"/>
            <a:chExt cx="1652" cy="1538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91" y="4170"/>
              <a:ext cx="1653" cy="1539"/>
            </a:xfrm>
            <a:prstGeom prst="rect">
              <a:avLst/>
            </a:prstGeom>
          </p:spPr>
        </p:pic>
        <p:sp>
          <p:nvSpPr>
            <p:cNvPr id="11" name="TextBox 21"/>
            <p:cNvSpPr txBox="1"/>
            <p:nvPr/>
          </p:nvSpPr>
          <p:spPr>
            <a:xfrm>
              <a:off x="4907" y="4607"/>
              <a:ext cx="1052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廉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375525" y="1861820"/>
            <a:ext cx="1049020" cy="976630"/>
            <a:chOff x="7391" y="472"/>
            <a:chExt cx="1652" cy="1538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91" y="472"/>
              <a:ext cx="1653" cy="1539"/>
            </a:xfrm>
            <a:prstGeom prst="rect">
              <a:avLst/>
            </a:prstGeom>
          </p:spPr>
        </p:pic>
        <p:sp>
          <p:nvSpPr>
            <p:cNvPr id="54" name="TextBox 18"/>
            <p:cNvSpPr txBox="1"/>
            <p:nvPr/>
          </p:nvSpPr>
          <p:spPr>
            <a:xfrm>
              <a:off x="7668" y="839"/>
              <a:ext cx="1099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划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889125" y="814705"/>
            <a:ext cx="1049655" cy="977265"/>
            <a:chOff x="3535" y="855"/>
            <a:chExt cx="1653" cy="1539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535" y="855"/>
              <a:ext cx="1653" cy="1539"/>
            </a:xfrm>
            <a:prstGeom prst="rect">
              <a:avLst/>
            </a:prstGeom>
          </p:spPr>
        </p:pic>
        <p:sp>
          <p:nvSpPr>
            <p:cNvPr id="55" name="TextBox 18"/>
            <p:cNvSpPr txBox="1"/>
            <p:nvPr/>
          </p:nvSpPr>
          <p:spPr>
            <a:xfrm>
              <a:off x="3978" y="1231"/>
              <a:ext cx="1099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削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050280" y="346075"/>
            <a:ext cx="1049020" cy="976630"/>
            <a:chOff x="8152" y="3946"/>
            <a:chExt cx="1652" cy="1538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52" y="3946"/>
              <a:ext cx="1653" cy="1539"/>
            </a:xfrm>
            <a:prstGeom prst="rect">
              <a:avLst/>
            </a:prstGeom>
          </p:spPr>
        </p:pic>
        <p:sp>
          <p:nvSpPr>
            <p:cNvPr id="57" name="TextBox 18"/>
            <p:cNvSpPr txBox="1"/>
            <p:nvPr/>
          </p:nvSpPr>
          <p:spPr>
            <a:xfrm>
              <a:off x="8429" y="4332"/>
              <a:ext cx="1099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00100" y="1240400"/>
            <a:ext cx="6762433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在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加彩的字的正确读音下画“√”</a:t>
            </a:r>
          </a:p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召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集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zhào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zhāo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	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承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ruò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nuò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  </a:t>
            </a:r>
          </a:p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爱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卿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qīng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qīn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     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诸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zhù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zhū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    </a:t>
            </a:r>
          </a:p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强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逼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qiǎng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qiáng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	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划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归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huá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huà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</p:txBody>
      </p:sp>
      <p:sp>
        <p:nvSpPr>
          <p:cNvPr id="44043" name="矩形 10"/>
          <p:cNvSpPr/>
          <p:nvPr/>
        </p:nvSpPr>
        <p:spPr>
          <a:xfrm>
            <a:off x="2606383" y="2091735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3" name="矩形 10"/>
          <p:cNvSpPr/>
          <p:nvPr/>
        </p:nvSpPr>
        <p:spPr>
          <a:xfrm>
            <a:off x="6425247" y="2073255"/>
            <a:ext cx="544513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4" name="矩形 10"/>
          <p:cNvSpPr/>
          <p:nvPr/>
        </p:nvSpPr>
        <p:spPr>
          <a:xfrm>
            <a:off x="2523255" y="2719685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5" name="矩形 10"/>
          <p:cNvSpPr/>
          <p:nvPr/>
        </p:nvSpPr>
        <p:spPr>
          <a:xfrm>
            <a:off x="6278609" y="2695934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6" name="矩形 10"/>
          <p:cNvSpPr/>
          <p:nvPr/>
        </p:nvSpPr>
        <p:spPr>
          <a:xfrm>
            <a:off x="2665755" y="3483403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7" name="矩形 10"/>
          <p:cNvSpPr/>
          <p:nvPr/>
        </p:nvSpPr>
        <p:spPr>
          <a:xfrm>
            <a:off x="6416372" y="3376527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476538" y="57902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3" grpId="1"/>
      <p:bldP spid="44043" grpId="2"/>
      <p:bldP spid="13" grpId="1"/>
      <p:bldP spid="13" grpId="2"/>
      <p:bldP spid="14" grpId="1"/>
      <p:bldP spid="14" grpId="2"/>
      <p:bldP spid="15" grpId="1"/>
      <p:bldP spid="15" grpId="2"/>
      <p:bldP spid="16" grpId="1"/>
      <p:bldP spid="16" grpId="2"/>
      <p:bldP spid="17" grpId="1"/>
      <p:bldP spid="17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>
            <a:spLocks noChangeArrowheads="1"/>
          </p:cNvSpPr>
          <p:nvPr/>
        </p:nvSpPr>
        <p:spPr bwMode="auto">
          <a:xfrm>
            <a:off x="376363" y="1257163"/>
            <a:ext cx="8577633" cy="31393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180975" marR="0" lvl="0" indent="-1809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现借指原物完整无损地归还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本人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。文中指蔺相如派人把和氏璧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完好无损地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送回赵国。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因怒而头发直竖，把帽子都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顶起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来了，形容非常愤怒。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自己犯了错误，主动请求处分。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4.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团结一致，共同努力。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5.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指极珍贵的东西，文中指“和氏璧”是稀有的宝玉。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627" name="矩形 5"/>
          <p:cNvSpPr/>
          <p:nvPr/>
        </p:nvSpPr>
        <p:spPr>
          <a:xfrm>
            <a:off x="4398963" y="8826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5"/>
          <p:cNvGrpSpPr/>
          <p:nvPr/>
        </p:nvGrpSpPr>
        <p:grpSpPr>
          <a:xfrm>
            <a:off x="3525660" y="428545"/>
            <a:ext cx="2684463" cy="520700"/>
            <a:chOff x="3124895" y="802159"/>
            <a:chExt cx="3400674" cy="520899"/>
          </a:xfrm>
        </p:grpSpPr>
        <p:pic>
          <p:nvPicPr>
            <p:cNvPr id="26636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229876" cy="52089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7" name="矩形 12"/>
            <p:cNvSpPr/>
            <p:nvPr/>
          </p:nvSpPr>
          <p:spPr>
            <a:xfrm>
              <a:off x="3156114" y="802197"/>
              <a:ext cx="3369455" cy="4614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根据意思写词语。</a:t>
              </a:r>
            </a:p>
          </p:txBody>
        </p:sp>
      </p:grpSp>
      <p:sp>
        <p:nvSpPr>
          <p:cNvPr id="26631" name="矩形 5"/>
          <p:cNvSpPr/>
          <p:nvPr/>
        </p:nvSpPr>
        <p:spPr>
          <a:xfrm>
            <a:off x="3049402" y="1880924"/>
            <a:ext cx="1319592" cy="430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完璧归赵</a:t>
            </a:r>
          </a:p>
        </p:txBody>
      </p:sp>
      <p:sp>
        <p:nvSpPr>
          <p:cNvPr id="26632" name="矩形 6"/>
          <p:cNvSpPr/>
          <p:nvPr/>
        </p:nvSpPr>
        <p:spPr>
          <a:xfrm>
            <a:off x="7463474" y="2360805"/>
            <a:ext cx="1319592" cy="430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怒发冲冠</a:t>
            </a:r>
          </a:p>
        </p:txBody>
      </p:sp>
      <p:sp>
        <p:nvSpPr>
          <p:cNvPr id="26633" name="矩形 7"/>
          <p:cNvSpPr/>
          <p:nvPr/>
        </p:nvSpPr>
        <p:spPr>
          <a:xfrm>
            <a:off x="4665179" y="2873793"/>
            <a:ext cx="1319592" cy="430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负荆请罪</a:t>
            </a:r>
          </a:p>
        </p:txBody>
      </p:sp>
      <p:sp>
        <p:nvSpPr>
          <p:cNvPr id="26634" name="矩形 8"/>
          <p:cNvSpPr/>
          <p:nvPr/>
        </p:nvSpPr>
        <p:spPr>
          <a:xfrm>
            <a:off x="3501246" y="3376081"/>
            <a:ext cx="1319592" cy="430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同心协力</a:t>
            </a:r>
          </a:p>
        </p:txBody>
      </p:sp>
      <p:sp>
        <p:nvSpPr>
          <p:cNvPr id="15" name="矩形 8"/>
          <p:cNvSpPr/>
          <p:nvPr/>
        </p:nvSpPr>
        <p:spPr>
          <a:xfrm>
            <a:off x="7227291" y="3874618"/>
            <a:ext cx="1319592" cy="430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无价之宝</a:t>
            </a: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239387" y="655206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1"/>
      <p:bldP spid="26631" grpId="1"/>
      <p:bldP spid="26631" grpId="2"/>
      <p:bldP spid="26632" grpId="1"/>
      <p:bldP spid="26632" grpId="2"/>
      <p:bldP spid="26633" grpId="1"/>
      <p:bldP spid="26633" grpId="2"/>
      <p:bldP spid="26634" grpId="1"/>
      <p:bldP spid="26634" grpId="2"/>
      <p:bldP spid="15" grpId="1"/>
      <p:bldP spid="15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矩形 2"/>
          <p:cNvSpPr>
            <a:spLocks noChangeArrowheads="1"/>
          </p:cNvSpPr>
          <p:nvPr/>
        </p:nvSpPr>
        <p:spPr bwMode="auto">
          <a:xfrm>
            <a:off x="363220" y="1394460"/>
            <a:ext cx="8417560" cy="2614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30555" indent="-63055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630555" marR="0" lvl="0" indent="-630555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</a:t>
            </a:r>
            <a:r>
              <a:rPr kumimoji="0" lang="zh-CN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主题积累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630555" marR="0" lvl="0" indent="-45085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    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将相和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通过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三个</a:t>
            </a:r>
            <a:r>
              <a:rPr kumimoji="0" lang="zh-CN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故事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，写出了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的原因及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的过程。</a:t>
            </a:r>
          </a:p>
          <a:p>
            <a:pPr marL="630555" marR="0" lvl="0" indent="-630555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92258" y="2029523"/>
            <a:ext cx="151447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完璧归赵</a:t>
            </a:r>
          </a:p>
        </p:txBody>
      </p:sp>
      <p:sp>
        <p:nvSpPr>
          <p:cNvPr id="7" name="矩形 6"/>
          <p:cNvSpPr/>
          <p:nvPr/>
        </p:nvSpPr>
        <p:spPr>
          <a:xfrm>
            <a:off x="1040765" y="2599435"/>
            <a:ext cx="1512888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负荆请罪</a:t>
            </a:r>
          </a:p>
        </p:txBody>
      </p:sp>
      <p:sp>
        <p:nvSpPr>
          <p:cNvPr id="8" name="矩形 7"/>
          <p:cNvSpPr/>
          <p:nvPr/>
        </p:nvSpPr>
        <p:spPr>
          <a:xfrm>
            <a:off x="1040765" y="3113785"/>
            <a:ext cx="1512888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将相和好</a:t>
            </a:r>
          </a:p>
        </p:txBody>
      </p:sp>
      <p:sp>
        <p:nvSpPr>
          <p:cNvPr id="9" name="矩形 8"/>
          <p:cNvSpPr/>
          <p:nvPr/>
        </p:nvSpPr>
        <p:spPr>
          <a:xfrm>
            <a:off x="5199380" y="2548000"/>
            <a:ext cx="1514475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将相不和</a:t>
            </a:r>
          </a:p>
        </p:txBody>
      </p:sp>
      <p:sp>
        <p:nvSpPr>
          <p:cNvPr id="10" name="矩形 9"/>
          <p:cNvSpPr/>
          <p:nvPr/>
        </p:nvSpPr>
        <p:spPr>
          <a:xfrm>
            <a:off x="6387783" y="2029840"/>
            <a:ext cx="1514475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渑池会见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885690" y="33638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6" grpId="2"/>
      <p:bldP spid="7" grpId="1"/>
      <p:bldP spid="7" grpId="2"/>
      <p:bldP spid="8" grpId="1"/>
      <p:bldP spid="8" grpId="2"/>
      <p:bldP spid="9" grpId="1"/>
      <p:bldP spid="9" grpId="2"/>
      <p:bldP spid="10" grpId="1"/>
      <p:bldP spid="10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919413" y="-77862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519133" y="1105419"/>
            <a:ext cx="7912347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查资料，填一填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 </a:t>
            </a:r>
            <a:endParaRPr lang="en-US" altLang="zh-CN" sz="24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廉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颇：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勇于改过，</a:t>
            </a:r>
            <a:r>
              <a:rPr sz="2400" b="1" u="sng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</a:t>
            </a:r>
            <a:r>
              <a:rPr 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           </a:t>
            </a:r>
            <a:r>
              <a:rPr sz="2400" b="1" u="sng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 </a:t>
            </a:r>
            <a:endParaRPr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1258888" indent="-1258888">
              <a:lnSpc>
                <a:spcPct val="150000"/>
              </a:lnSpc>
            </a:pPr>
            <a:r>
              <a:rPr sz="2400" b="1" dirty="0" err="1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蔺相如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：</a:t>
            </a:r>
            <a:r>
              <a:rPr sz="2400" b="1" u="sng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</a:t>
            </a:r>
            <a:r>
              <a:rPr 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          </a:t>
            </a:r>
            <a:r>
              <a:rPr sz="2400" b="1" u="sng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，宽容大度，深明大义。以国家利益为重。 </a:t>
            </a:r>
            <a:endParaRPr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sz="2400" b="1" dirty="0" err="1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赵王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：</a:t>
            </a:r>
            <a:r>
              <a:rPr sz="2400" b="1" u="sng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</a:t>
            </a:r>
            <a:r>
              <a:rPr 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              </a:t>
            </a:r>
            <a:r>
              <a:rPr sz="2400" b="1" u="sng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，能听取意见的人。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26319" y="2270767"/>
            <a:ext cx="14636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勇敢机智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  <a:sym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64712" y="3364014"/>
            <a:ext cx="15360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知人善任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35605" y="1719232"/>
            <a:ext cx="15494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知错就改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/>
      <p:bldP spid="14" grpId="2"/>
      <p:bldP spid="17" grpId="1"/>
      <p:bldP spid="17" grpId="2"/>
      <p:bldP spid="2" grpId="1"/>
      <p:bldP spid="2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797175" y="220663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21507" name="TextBox 6"/>
          <p:cNvSpPr txBox="1"/>
          <p:nvPr/>
        </p:nvSpPr>
        <p:spPr>
          <a:xfrm>
            <a:off x="949575" y="1594675"/>
            <a:ext cx="7369175" cy="12840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1"/>
      <p:bldP spid="21507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9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112128860"/>
  <p:tag name="KSO_WM_UNIT_PLACING_PICTURE_USER_VIEWPORT" val="{&quot;height&quot;:4596,&quot;width&quot;:6174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82950176115_1_1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636</Words>
  <Application>Microsoft Office PowerPoint</Application>
  <PresentationFormat>全屏显示(16:9)</PresentationFormat>
  <Paragraphs>115</Paragraphs>
  <Slides>16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18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696</cp:revision>
  <dcterms:created xsi:type="dcterms:W3CDTF">2015-12-30T08:03:00Z</dcterms:created>
  <dcterms:modified xsi:type="dcterms:W3CDTF">2020-06-05T02:41:59Z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