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709" r:id="rId2"/>
    <p:sldId id="693" r:id="rId3"/>
    <p:sldId id="694" r:id="rId4"/>
    <p:sldId id="695" r:id="rId5"/>
    <p:sldId id="696" r:id="rId6"/>
    <p:sldId id="697" r:id="rId7"/>
    <p:sldId id="698" r:id="rId8"/>
    <p:sldId id="699" r:id="rId9"/>
    <p:sldId id="700" r:id="rId10"/>
    <p:sldId id="705" r:id="rId11"/>
    <p:sldId id="706" r:id="rId12"/>
    <p:sldId id="701" r:id="rId13"/>
    <p:sldId id="702" r:id="rId14"/>
    <p:sldId id="703" r:id="rId15"/>
    <p:sldId id="707" r:id="rId16"/>
    <p:sldId id="704" r:id="rId17"/>
    <p:sldId id="708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486" y="-115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4722D5B-2B52-437E-A452-96215C2FF898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71607839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4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4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0" y="4505960"/>
            <a:ext cx="9144000" cy="637540"/>
            <a:chOff x="16" y="6300"/>
            <a:chExt cx="14400" cy="1859"/>
          </a:xfrm>
        </p:grpSpPr>
        <p:pic>
          <p:nvPicPr>
            <p:cNvPr id="9" name="图片 1" descr="搭石2"/>
            <p:cNvPicPr>
              <a:picLocks noChangeAspect="1"/>
            </p:cNvPicPr>
            <p:nvPr userDrawn="1"/>
          </p:nvPicPr>
          <p:blipFill>
            <a:blip r:embed="rId3"/>
            <a:srcRect l="57434" t="-6275"/>
            <a:stretch>
              <a:fillRect/>
            </a:stretch>
          </p:blipFill>
          <p:spPr>
            <a:xfrm>
              <a:off x="10165" y="6504"/>
              <a:ext cx="4251" cy="16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10" name="图片 6" descr="搭石2"/>
            <p:cNvPicPr>
              <a:picLocks noChangeAspect="1"/>
            </p:cNvPicPr>
            <p:nvPr userDrawn="1"/>
          </p:nvPicPr>
          <p:blipFill>
            <a:blip r:embed="rId3"/>
            <a:srcRect r="42899"/>
            <a:stretch>
              <a:fillRect/>
            </a:stretch>
          </p:blipFill>
          <p:spPr>
            <a:xfrm>
              <a:off x="16" y="6300"/>
              <a:ext cx="10321" cy="1859"/>
            </a:xfrm>
            <a:prstGeom prst="rect">
              <a:avLst/>
            </a:prstGeom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DA45D7-1C8E-4864-8ACE-F1871FA76635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2020/6/5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6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搭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5270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394005" y="1651625"/>
            <a:ext cx="263080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5 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搭 石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103" y="279907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488" y="279970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 bwMode="auto">
          <a:xfrm>
            <a:off x="3273038" y="2953548"/>
            <a:ext cx="3186112" cy="7067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sp>
        <p:nvSpPr>
          <p:cNvPr id="5" name="矩形 4"/>
          <p:cNvSpPr/>
          <p:nvPr/>
        </p:nvSpPr>
        <p:spPr>
          <a:xfrm>
            <a:off x="2981938" y="4437794"/>
            <a:ext cx="6186309" cy="646331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知识源于积累</a:t>
            </a:r>
            <a:r>
              <a:rPr kumimoji="0" lang="zh-CN" altLang="en-US" sz="36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，读书引领</a:t>
            </a:r>
            <a:r>
              <a:rPr kumimoji="0" lang="zh-CN" altLang="en-US" sz="36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背记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12825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3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288475" y="955100"/>
            <a:ext cx="5475288" cy="34163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ABCC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式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词语：</a:t>
            </a:r>
            <a:endParaRPr lang="en-US" altLang="zh-CN" sz="2400" b="1" dirty="0">
              <a:solidFill>
                <a:srgbClr val="FF0000"/>
              </a:solidFill>
              <a:latin typeface="Times New Roman" pitchFamily="18" charset="0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清波荡漾 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人影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绰绰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波光粼粼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炊烟袅袅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人才济济  人海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茫茫  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赞美无私品质的词语：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任人踩  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任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人踏  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舍己为人  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无私奉献 大公无私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先人后己    任劳任怨    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1060" y="16043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780" y="1254125"/>
            <a:ext cx="2886710" cy="2675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619060" y="736525"/>
            <a:ext cx="7732395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描写走搭石的</a:t>
            </a: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句子：</a:t>
            </a:r>
            <a:endParaRPr lang="zh-CN" altLang="en-US" sz="2400" b="1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 marL="273050" indent="-273050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每当上工、下工，一行人走搭石的时候，动作是那么协调有序！前面的抬起脚来，后面的紧跟上去。嗒嗒的声音，像轻快的音乐；清波漾漾，人影绰绰，给人画一般的美感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73050" indent="-273050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—排排搭石，任人走，任人踏，它们联结着故乡的小路，也联结着乡亲们美好的情感。</a:t>
            </a:r>
          </a:p>
        </p:txBody>
      </p:sp>
      <p:sp>
        <p:nvSpPr>
          <p:cNvPr id="3" name="矩形 2"/>
          <p:cNvSpPr/>
          <p:nvPr/>
        </p:nvSpPr>
        <p:spPr>
          <a:xfrm>
            <a:off x="2949255" y="161579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308766" y="620684"/>
            <a:ext cx="8608021" cy="42719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与奉献有关的</a:t>
            </a:r>
            <a:r>
              <a:rPr lang="zh-CN" altLang="en-US" sz="26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名句：</a:t>
            </a:r>
            <a:endParaRPr lang="zh-CN" altLang="en-US" sz="2600" b="1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Times New Roman" pitchFamily="18" charset="0"/>
            </a:endParaRPr>
          </a:p>
          <a:p>
            <a:pPr>
              <a:lnSpc>
                <a:spcPct val="140000"/>
              </a:lnSpc>
            </a:pP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1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）捧着一颗心来，不带半根草去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                        </a:t>
            </a: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陶行知</a:t>
            </a: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2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）生命的多少用时间计算，生命的价值用贡献计算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40000"/>
              </a:lnSpc>
            </a:pP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裴多菲</a:t>
            </a: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3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）我所能奉献的没有其他，只有热血、辛劳、汗水与眼泪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40000"/>
              </a:lnSpc>
            </a:pP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丘吉尔</a:t>
            </a:r>
          </a:p>
          <a:p>
            <a:pPr>
              <a:lnSpc>
                <a:spcPct val="140000"/>
              </a:lnSpc>
            </a:pP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4</a:t>
            </a:r>
            <a:r>
              <a:rPr lang="zh-CN" altLang="en-US" sz="2400" b="1" dirty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）埋在地下的树根使树枝产生果实，却并不要求什么报酬</a:t>
            </a:r>
            <a:r>
              <a:rPr lang="zh-CN" altLang="en-US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楷体" panose="02010609060101010101" pitchFamily="49" charset="-122"/>
              <a:cs typeface="Times New Roman" pitchFamily="18" charset="0"/>
            </a:endParaRPr>
          </a:p>
          <a:p>
            <a:pPr algn="r">
              <a:lnSpc>
                <a:spcPct val="140000"/>
              </a:lnSpc>
            </a:pPr>
            <a:r>
              <a:rPr lang="en-US" altLang="zh-CN" sz="2400" b="1" dirty="0" smtClean="0">
                <a:latin typeface="Times New Roman" pitchFamily="18" charset="0"/>
                <a:ea typeface="楷体" panose="02010609060101010101" pitchFamily="49" charset="-122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泰戈尔</a:t>
            </a:r>
          </a:p>
        </p:txBody>
      </p:sp>
      <p:sp>
        <p:nvSpPr>
          <p:cNvPr id="3" name="矩形 2"/>
          <p:cNvSpPr/>
          <p:nvPr/>
        </p:nvSpPr>
        <p:spPr>
          <a:xfrm>
            <a:off x="2948940" y="166571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1"/>
          <p:cNvSpPr/>
          <p:nvPr/>
        </p:nvSpPr>
        <p:spPr>
          <a:xfrm>
            <a:off x="476250" y="1298825"/>
            <a:ext cx="8286750" cy="3294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圣诞节快到了，哥哥送给保罗一辆新车作为圣诞礼物。圣诞节的前一天，保罗从办公室里出来的时候，看见一个男孩在他闪亮的新车旁走来走去，有时候伸手轻轻地摸一下，满脸羡慕的神情。</a:t>
            </a:r>
          </a:p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保罗饶有兴趣地看着这个男孩，从衣着来看，他的家庭显然不宽裕。看见保罗在望着自己，男孩问道：“先生，这是你的车吗？”</a:t>
            </a:r>
          </a:p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“是啊，”保罗点点头说，“这是我哥哥给我的圣诞礼物。”</a:t>
            </a:r>
          </a:p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男孩睁大了眼睛：“你是说，这车是你哥哥给你的，你不用花一分钱？”保罗点点头。男孩惊叹地说：“哇！我希望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061" name="矩形 1"/>
          <p:cNvSpPr/>
          <p:nvPr/>
        </p:nvSpPr>
        <p:spPr>
          <a:xfrm>
            <a:off x="3746125" y="811400"/>
            <a:ext cx="1885950" cy="4302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给予是快乐的</a:t>
            </a:r>
            <a:endParaRPr lang="zh-CN" altLang="zh-CN" sz="2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51765" y="-304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给予是令人快乐的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525" y="68403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0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1"/>
          <p:cNvSpPr/>
          <p:nvPr/>
        </p:nvSpPr>
        <p:spPr>
          <a:xfrm>
            <a:off x="446088" y="560888"/>
            <a:ext cx="8286750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保罗以为男孩希望也有一个这样的哥哥。男孩却说：“我希望自己也能当这样的哥哥。”</a:t>
            </a:r>
          </a:p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保罗吃惊地看着这个男孩，不由自主地问了一句：“你愿意坐我的车兜一圈吗？”</a:t>
            </a:r>
          </a:p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“当然，我非常愿意。”</a:t>
            </a:r>
          </a:p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车开了一段路，男孩转过身来，眼睛里闪着亮光，说道：“先生，你能把车开到我家门口吗？”</a:t>
            </a:r>
          </a:p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保罗微微一笑，他理解男孩的想法：坐一辆又大又漂亮的车子回家，在小朋友的面前是很神气的事。但是保罗又错了。</a:t>
            </a:r>
          </a:p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“麻烦你把车停在台阶那里，等我一下，好吗？”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1"/>
          <p:cNvSpPr/>
          <p:nvPr/>
        </p:nvSpPr>
        <p:spPr>
          <a:xfrm>
            <a:off x="536575" y="559938"/>
            <a:ext cx="8023225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男孩跳下车，三步两步跑上台阶进了屋。不一会儿他出来了，背着一个小孩，显然是他的弟弟，看上去腿有残疾。他把弟弟放在最下面的台阶上，两个人紧靠着坐下。他指着保罗的车，说：“看见了吗？很漂亮，对不对？这是他哥哥送给他的圣诞礼物！将来，我也要送你一辆这样的新车。到那时候，你就可以坐在车里，亲眼看看我跟你讲的那些好看的圣诞礼物了。”</a:t>
            </a:r>
          </a:p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保罗的眼睛湿润了。他下了车，把小弟弟抱进了车里。那个男孩眼睛里闪着喜悦的光芒，也坐了进去。他们三个人一起过了一个难忘的夜晚。</a:t>
            </a:r>
          </a:p>
          <a:p>
            <a:pPr indent="45720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这个夜晚，保罗从内心感受到，给予是令人快乐的！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66750" y="1005388"/>
            <a:ext cx="787717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思考：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360680" marR="0" lvl="0" indent="-3606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为什么说“他们三个人一起过了一个难忘的夜晚”？</a:t>
            </a:r>
          </a:p>
          <a:p>
            <a:pPr marL="360680" marR="0" lvl="0" indent="-3606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你怎样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理解“给予是令人快乐的”这句话？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33454" y="768586"/>
            <a:ext cx="85086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小男孩难忘：遇到了一位善解人意的好先生，不仅让他坐上新车兜风，还让弟弟也坐了新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车。</a:t>
            </a:r>
            <a:endParaRPr lang="en-US" altLang="zh-CN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628650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男孩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的弟弟难忘：第一次坐上这么漂亮的新车，是哥哥送的最好的圣诞礼物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628650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保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罗难忘：被男孩纯洁无瑕、美好无私、乐观自信的心灵感动，也将爱传递给了兄弟二人，感受到了给予的快乐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69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28454" y="804211"/>
            <a:ext cx="8093034" cy="16842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.“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给予是令人快乐的”是因为在给予别人帮助、同情、关怀的同时，自己也会从中感受到快乐。爱可以启迪爱，快乐能生出快乐。乐于奉献，人生才会美好充实。</a:t>
            </a:r>
          </a:p>
        </p:txBody>
      </p:sp>
    </p:spTree>
    <p:extLst>
      <p:ext uri="{BB962C8B-B14F-4D97-AF65-F5344CB8AC3E}">
        <p14:creationId xmlns:p14="http://schemas.microsoft.com/office/powerpoint/2010/main" val="425944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矩形 1"/>
          <p:cNvSpPr/>
          <p:nvPr/>
        </p:nvSpPr>
        <p:spPr>
          <a:xfrm>
            <a:off x="488125" y="815838"/>
            <a:ext cx="8286750" cy="3713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男孩与妹妹相依为命。父母早逝，他是她唯一的亲人。</a:t>
            </a:r>
          </a:p>
          <a:p>
            <a:pPr indent="457200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然而灾难再一次降临在这两个不幸的孩子身上。妹妹染上了重病，需要输血。但医院的血液太昂贵，男孩没有钱支付任何费用，尽管医院已免去了手术的费用。但是不输血又不行，不输血妹妹就会死去。</a:t>
            </a:r>
          </a:p>
          <a:p>
            <a:pPr indent="457200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作为妹妹唯一的亲人，男孩的血型与妹妹相符。医生问男孩是否勇敢，是否有勇气承受抽血时的疼痛。男孩稍一犹豫，又认真地想了想，终于点了点头，郑重而又严肃，仿佛作出了一个极其重大的决定，脸上洋溢着勇敢的神情。</a:t>
            </a:r>
          </a:p>
        </p:txBody>
      </p:sp>
      <p:sp>
        <p:nvSpPr>
          <p:cNvPr id="49155" name="矩形 1"/>
          <p:cNvSpPr/>
          <p:nvPr/>
        </p:nvSpPr>
        <p:spPr>
          <a:xfrm>
            <a:off x="3887788" y="377688"/>
            <a:ext cx="1319212" cy="431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平分生命</a:t>
            </a:r>
            <a:endParaRPr lang="zh-CN" altLang="zh-CN" sz="2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推荐阅读：平分生命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419" y="27781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68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/>
          <p:cNvSpPr/>
          <p:nvPr/>
        </p:nvSpPr>
        <p:spPr>
          <a:xfrm>
            <a:off x="476250" y="478275"/>
            <a:ext cx="8286750" cy="4189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抽血时，男孩十分安静，不发出一丝声响，只是向邻床上的妹妹微笑。抽血后，男孩躺在床上一动不动，目不转睛地看着医生将血液注入妹妹体内。手术完毕，男孩停止了微笑，声音颤抖地问：“医生，我还能活多长时间？”</a:t>
            </a:r>
          </a:p>
          <a:p>
            <a:pPr indent="45720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医生正想笑男孩的无知，但转念间又被男孩的勇敢震撼了：在男孩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岁的大脑中，他认为输血会失去生命，但他仍然肯输血给妹妹。在那一瞬间，男孩所作出的决定付出了他一生的坚强。</a:t>
            </a:r>
          </a:p>
          <a:p>
            <a:pPr indent="457200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医生的手心渗出了汗，他握紧了男孩的手说：“放心吧，你不会死的。输血不会丢掉生命。”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矩形 1"/>
          <p:cNvSpPr/>
          <p:nvPr/>
        </p:nvSpPr>
        <p:spPr>
          <a:xfrm>
            <a:off x="476250" y="562350"/>
            <a:ext cx="8286750" cy="32924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57200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男孩眼中放出了光彩：“真的？那我还能活多少年？”医生微笑着，充满爱心地说：“你能活到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100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岁。小伙子，你很健康！”</a:t>
            </a:r>
          </a:p>
          <a:p>
            <a:pPr indent="457200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男孩从床上跳到地上，高兴得又蹦又跳。他在地上转了几圈确认自己真的没事时，就又挽起了袖子，露出了胳膊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——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刚才被抽血的胳膊，昂起头，郑重其事地对医生说：“那就把我的血抽一半给妹妹吧，我们两个每人活</a:t>
            </a: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50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年！”</a:t>
            </a:r>
          </a:p>
          <a:p>
            <a:pPr indent="457200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所有的人都被震惊了！平分生命，这不是孩子无心的承诺，这是人类最无私最纯真的爱的诺言！</a:t>
            </a:r>
          </a:p>
        </p:txBody>
      </p:sp>
      <p:sp>
        <p:nvSpPr>
          <p:cNvPr id="3" name="矩形 2"/>
          <p:cNvSpPr/>
          <p:nvPr/>
        </p:nvSpPr>
        <p:spPr>
          <a:xfrm>
            <a:off x="487363" y="3707188"/>
            <a:ext cx="7877175" cy="10147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思考：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1.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文章讲述了一件什么事？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360680" marR="0" lvl="0" indent="-3606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    2.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男孩做了一个什么样的承诺？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5958" y="780470"/>
            <a:ext cx="7428015" cy="2792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文章讲的是相依为命的兄妹俩，妹妹染上重病需要输血，哥哥要把身上一半的血输给妹妹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——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平分生命的感人故事</a:t>
            </a:r>
            <a:r>
              <a:rPr lang="zh-CN" alt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。</a:t>
            </a:r>
            <a:endParaRPr lang="en-US" altLang="zh-CN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3050" indent="-273050">
              <a:lnSpc>
                <a:spcPct val="150000"/>
              </a:lnSpc>
            </a:pPr>
            <a:r>
              <a:rPr lang="en-US" altLang="zh-CN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男孩做出的是一个最无私、最纯真的承诺</a:t>
            </a: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——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平分生命。</a:t>
            </a:r>
          </a:p>
        </p:txBody>
      </p:sp>
    </p:spTree>
    <p:extLst>
      <p:ext uri="{BB962C8B-B14F-4D97-AF65-F5344CB8AC3E}">
        <p14:creationId xmlns:p14="http://schemas.microsoft.com/office/powerpoint/2010/main" val="534319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1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1446</Words>
  <Application>Microsoft Office PowerPoint</Application>
  <PresentationFormat>全屏显示(16:9)</PresentationFormat>
  <Paragraphs>59</Paragraphs>
  <Slides>17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685</cp:revision>
  <dcterms:created xsi:type="dcterms:W3CDTF">2015-12-30T08:03:00Z</dcterms:created>
  <dcterms:modified xsi:type="dcterms:W3CDTF">2020-06-05T02:41:39Z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