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641" r:id="rId2"/>
    <p:sldId id="621" r:id="rId3"/>
    <p:sldId id="622" r:id="rId4"/>
    <p:sldId id="623" r:id="rId5"/>
    <p:sldId id="624" r:id="rId6"/>
    <p:sldId id="627" r:id="rId7"/>
    <p:sldId id="625" r:id="rId8"/>
    <p:sldId id="628" r:id="rId9"/>
    <p:sldId id="629" r:id="rId10"/>
    <p:sldId id="630" r:id="rId11"/>
    <p:sldId id="637" r:id="rId12"/>
    <p:sldId id="632" r:id="rId13"/>
    <p:sldId id="638" r:id="rId14"/>
    <p:sldId id="639" r:id="rId15"/>
    <p:sldId id="634" r:id="rId16"/>
    <p:sldId id="635" r:id="rId17"/>
    <p:sldId id="636" r:id="rId18"/>
    <p:sldId id="640" r:id="rId19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318" y="-1146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483066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19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30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7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9310"/>
            <a:ext cx="9143365" cy="504190"/>
            <a:chOff x="0" y="7306"/>
            <a:chExt cx="14399" cy="794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53462"/>
            <a:stretch>
              <a:fillRect/>
            </a:stretch>
          </p:blipFill>
          <p:spPr>
            <a:xfrm>
              <a:off x="12119" y="7306"/>
              <a:ext cx="2281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3" descr="IMG_256"/>
            <p:cNvPicPr>
              <a:picLocks noChangeAspect="1"/>
            </p:cNvPicPr>
            <p:nvPr userDrawn="1"/>
          </p:nvPicPr>
          <p:blipFill>
            <a:blip r:embed="rId4"/>
            <a:srcRect r="46383" b="391"/>
            <a:stretch>
              <a:fillRect/>
            </a:stretch>
          </p:blipFill>
          <p:spPr>
            <a:xfrm>
              <a:off x="0" y="7306"/>
              <a:ext cx="12293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9310"/>
            <a:ext cx="9143365" cy="504190"/>
            <a:chOff x="0" y="7306"/>
            <a:chExt cx="14399" cy="794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53462"/>
            <a:stretch>
              <a:fillRect/>
            </a:stretch>
          </p:blipFill>
          <p:spPr>
            <a:xfrm>
              <a:off x="12119" y="7306"/>
              <a:ext cx="2281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3" descr="IMG_256"/>
            <p:cNvPicPr>
              <a:picLocks noChangeAspect="1"/>
            </p:cNvPicPr>
            <p:nvPr userDrawn="1"/>
          </p:nvPicPr>
          <p:blipFill>
            <a:blip r:embed="rId4"/>
            <a:srcRect r="46383" b="391"/>
            <a:stretch>
              <a:fillRect/>
            </a:stretch>
          </p:blipFill>
          <p:spPr>
            <a:xfrm>
              <a:off x="0" y="7306"/>
              <a:ext cx="12293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9310"/>
            <a:ext cx="9143365" cy="504190"/>
            <a:chOff x="0" y="7306"/>
            <a:chExt cx="14399" cy="794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3"/>
            <a:srcRect l="53462"/>
            <a:stretch>
              <a:fillRect/>
            </a:stretch>
          </p:blipFill>
          <p:spPr>
            <a:xfrm>
              <a:off x="12119" y="7306"/>
              <a:ext cx="2281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3" descr="IMG_256"/>
            <p:cNvPicPr>
              <a:picLocks noChangeAspect="1"/>
            </p:cNvPicPr>
            <p:nvPr userDrawn="1"/>
          </p:nvPicPr>
          <p:blipFill>
            <a:blip r:embed="rId3"/>
            <a:srcRect r="46383" b="391"/>
            <a:stretch>
              <a:fillRect/>
            </a:stretch>
          </p:blipFill>
          <p:spPr>
            <a:xfrm>
              <a:off x="0" y="7306"/>
              <a:ext cx="12293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hyperlink" Target="&#25945;&#24072;&#22791;&#35838;&#36164;&#26009;&#21253;/2.&#38899;&#35270;&#39057;&#36164;&#26009;&#21253;/7.&#20160;&#20040;&#27604;&#29454;&#35961;&#30340;&#36895;&#24230;&#26356;&#24555;&#65288;&#26391;&#35835;&#35270;&#39057;&#65289;.mp4" TargetMode="Externa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71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猎豹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413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1416685" y="1422150"/>
            <a:ext cx="701230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什么比猎豹的速度快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303" y="267119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903" y="261912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97514" y="2772392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950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589640" y="978850"/>
            <a:ext cx="8015050" cy="33462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游隼：</a:t>
            </a:r>
            <a:endParaRPr lang="en-US" altLang="zh-CN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indent="628650" defTabSz="914400">
              <a:lnSpc>
                <a:spcPct val="150000"/>
              </a:lnSpc>
            </a:pPr>
            <a:r>
              <a:rPr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中型猛禽</a:t>
            </a: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，其俯冲时速可达每小时</a:t>
            </a:r>
            <a:r>
              <a:rPr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389千米</a:t>
            </a: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，是世界上俯冲时速最快的鸟类</a:t>
            </a:r>
            <a:r>
              <a:rPr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。其体长</a:t>
            </a: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41-50厘米，翅长而尖，眼周黄色，头至后颈灰黑色，并各贯以黑纹。在中国东北北部至华北为旅鸟，在长江以南至广东为候鸟。是国家二级保护动物。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6389" name="图片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1169" y="72700"/>
            <a:ext cx="1620520" cy="154178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grpSp>
        <p:nvGrpSpPr>
          <p:cNvPr id="7170" name="组合 5"/>
          <p:cNvGrpSpPr/>
          <p:nvPr/>
        </p:nvGrpSpPr>
        <p:grpSpPr>
          <a:xfrm>
            <a:off x="2874328" y="72700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550863" y="649288"/>
            <a:ext cx="8042275" cy="33693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2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流星体：</a:t>
            </a:r>
            <a:endParaRPr lang="en-US" altLang="zh-CN" sz="22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pPr indent="628650" defTabSz="914400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流星体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是太阳系内，小至沙尘，大至巨砾，</a:t>
            </a:r>
          </a:p>
          <a:p>
            <a:pPr defTabSz="914400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成为颗粒状的碎片。流星体进入地球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或其他行</a:t>
            </a:r>
          </a:p>
          <a:p>
            <a:pPr defTabSz="914400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星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的大气层之后，在路径上发光并被看见的阶段则被称</a:t>
            </a:r>
            <a:endParaRPr lang="en-US" altLang="zh-CN" sz="2400" b="1" dirty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defTabSz="914400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为流星。许多流星来自相同的方向，并在一段时间内相继出现，则称为流星雨。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7295" y="957554"/>
            <a:ext cx="1734440" cy="1465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2482850" y="224186"/>
            <a:ext cx="6270625" cy="4154984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罗伯特</a:t>
            </a:r>
            <a:r>
              <a:rPr lang="en-US" altLang="zh-CN" sz="2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•E•</a:t>
            </a:r>
            <a:r>
              <a:rPr lang="zh-CN" altLang="en-US" sz="2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威尔斯：</a:t>
            </a:r>
            <a:endParaRPr lang="en-US" altLang="zh-CN" sz="22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        一直以来都在美国南加利福尼亚从事儿童画创作。他的工作还包括了标志画、贺卡设计和漫画创作。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蓝鲸是最大的吗？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是他创作的第一本书，通过画笔，他让孩子们想象到了宇宙的巨大。自那时起的二十多年来，他一直在他的工作室里创作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妙想科学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。他说他的书旨在帮助孩子们探索这个神奇的世界。</a:t>
            </a:r>
          </a:p>
        </p:txBody>
      </p:sp>
      <p:pic>
        <p:nvPicPr>
          <p:cNvPr id="15369" name="Picture 9" descr="https://p1.ssl.qhmsg.com/dr/220__/t01f921619508cbbd1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890" y="1465961"/>
            <a:ext cx="2032810" cy="25687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矩形 5"/>
          <p:cNvSpPr/>
          <p:nvPr/>
        </p:nvSpPr>
        <p:spPr>
          <a:xfrm>
            <a:off x="198533" y="701744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1"/>
      <p:bldP spid="15363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8" descr="http://p0.so.qhmsg.com/bdr/_240_/t01c53f4083fbf8b45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11658" y="928143"/>
            <a:ext cx="2338530" cy="29386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r0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88" y="2312988"/>
            <a:ext cx="1393825" cy="23256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4"/>
          <p:cNvGrpSpPr/>
          <p:nvPr/>
        </p:nvGrpSpPr>
        <p:grpSpPr>
          <a:xfrm>
            <a:off x="1409700" y="839788"/>
            <a:ext cx="3167063" cy="1260475"/>
            <a:chOff x="1787441" y="883151"/>
            <a:chExt cx="3166853" cy="1260677"/>
          </a:xfrm>
        </p:grpSpPr>
        <p:sp>
          <p:nvSpPr>
            <p:cNvPr id="10" name="云形标注 9"/>
            <p:cNvSpPr/>
            <p:nvPr/>
          </p:nvSpPr>
          <p:spPr>
            <a:xfrm>
              <a:off x="1787441" y="883151"/>
              <a:ext cx="3166853" cy="1260677"/>
            </a:xfrm>
            <a:prstGeom prst="cloudCallout">
              <a:avLst>
                <a:gd name="adj1" fmla="val -44283"/>
                <a:gd name="adj2" fmla="val 7099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26" name="矩形 13"/>
            <p:cNvSpPr/>
            <p:nvPr/>
          </p:nvSpPr>
          <p:spPr>
            <a:xfrm>
              <a:off x="1969743" y="1083340"/>
              <a:ext cx="2819973" cy="83076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0066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你知道宇宙中最快的物体是什么吗？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5103813" y="3952875"/>
            <a:ext cx="13525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0" cap="none" spc="-360" normalizeH="0" baseline="0" noProof="0" dirty="0">
                <a:ln w="12700">
                  <a:noFill/>
                  <a:round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答 案：</a:t>
            </a:r>
          </a:p>
        </p:txBody>
      </p:sp>
      <p:sp>
        <p:nvSpPr>
          <p:cNvPr id="18" name="矩形 17"/>
          <p:cNvSpPr/>
          <p:nvPr/>
        </p:nvSpPr>
        <p:spPr>
          <a:xfrm>
            <a:off x="6426200" y="3925888"/>
            <a:ext cx="1108075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光束</a:t>
            </a:r>
            <a:endParaRPr lang="zh-CN" altLang="en-US" sz="3600" dirty="0">
              <a:solidFill>
                <a:srgbClr val="FF33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矩形 1"/>
          <p:cNvSpPr/>
          <p:nvPr/>
        </p:nvSpPr>
        <p:spPr>
          <a:xfrm>
            <a:off x="892175" y="3288030"/>
            <a:ext cx="7359650" cy="130420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  <a:cs typeface="楷体" panose="02010609060101010101" pitchFamily="49" charset="-122"/>
              </a:rPr>
              <a:t>是不是觉得难以置信？下面就让我们走进课文了解一下吧！  </a:t>
            </a:r>
          </a:p>
        </p:txBody>
      </p:sp>
      <p:pic>
        <p:nvPicPr>
          <p:cNvPr id="2" name="Picture 6" descr="C:\Users\Administrator\AppData\Roaming\Tencent\Users\541737432\QQ\WinTemp\RichOle\~JC_3[5G5RXN~UUGI7$]7RW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8757" y="491776"/>
            <a:ext cx="4840174" cy="2705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468563" y="125850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96975" y="1081905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再读一遍，把课文读通读顺，然后读给听同学听。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5364" name="组 28"/>
          <p:cNvGrpSpPr/>
          <p:nvPr/>
        </p:nvGrpSpPr>
        <p:grpSpPr>
          <a:xfrm>
            <a:off x="6720650" y="148703"/>
            <a:ext cx="2520950" cy="490537"/>
            <a:chOff x="3508667" y="4638583"/>
            <a:chExt cx="2520215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5371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5374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5372" name="TextBox 5">
              <a:hlinkClick r:id="rId5" action="ppaction://hlinkfile"/>
            </p:cNvPr>
            <p:cNvSpPr txBox="1"/>
            <p:nvPr/>
          </p:nvSpPr>
          <p:spPr>
            <a:xfrm>
              <a:off x="3527715" y="4638583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矩形 8"/>
          <p:cNvSpPr/>
          <p:nvPr/>
        </p:nvSpPr>
        <p:spPr>
          <a:xfrm>
            <a:off x="741173" y="2460103"/>
            <a:ext cx="7567612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鸟    的    军 </a:t>
            </a:r>
            <a:r>
              <a:rPr lang="zh-CN" altLang="en-US" sz="4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浩</a:t>
            </a:r>
            <a:r>
              <a:rPr lang="zh-CN" altLang="en-US" sz="4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</a:p>
        </p:txBody>
      </p:sp>
      <p:sp>
        <p:nvSpPr>
          <p:cNvPr id="12" name="矩形 11"/>
          <p:cNvSpPr/>
          <p:nvPr/>
        </p:nvSpPr>
        <p:spPr>
          <a:xfrm>
            <a:off x="978381" y="2461088"/>
            <a:ext cx="722939" cy="830997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鸵</a:t>
            </a:r>
          </a:p>
        </p:txBody>
      </p:sp>
      <p:sp>
        <p:nvSpPr>
          <p:cNvPr id="16" name="矩形 15"/>
          <p:cNvSpPr/>
          <p:nvPr/>
        </p:nvSpPr>
        <p:spPr>
          <a:xfrm>
            <a:off x="4695519" y="2460064"/>
            <a:ext cx="70247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冠</a:t>
            </a:r>
          </a:p>
        </p:txBody>
      </p:sp>
      <p:sp>
        <p:nvSpPr>
          <p:cNvPr id="17" name="矩形 16"/>
          <p:cNvSpPr/>
          <p:nvPr/>
        </p:nvSpPr>
        <p:spPr>
          <a:xfrm>
            <a:off x="6913462" y="2460039"/>
            <a:ext cx="714669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瀚</a:t>
            </a:r>
          </a:p>
        </p:txBody>
      </p:sp>
      <p:sp>
        <p:nvSpPr>
          <p:cNvPr id="19" name="矩形 18"/>
          <p:cNvSpPr/>
          <p:nvPr/>
        </p:nvSpPr>
        <p:spPr>
          <a:xfrm>
            <a:off x="2902863" y="2460491"/>
            <a:ext cx="722939" cy="830997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赢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3033070" y="129783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74865" y="2011475"/>
            <a:ext cx="877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tuó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903030" y="2011475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yíng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95635" y="2011475"/>
            <a:ext cx="11106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guàn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879275" y="1939085"/>
            <a:ext cx="877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hàn</a:t>
            </a:r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464663" y="79277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4" grpId="2"/>
      <p:bldP spid="5" grpId="1"/>
      <p:bldP spid="5" grpId="2"/>
      <p:bldP spid="6" grpId="1"/>
      <p:bldP spid="6" grpId="2"/>
      <p:bldP spid="7" grpId="1"/>
      <p:bldP spid="7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IMG_256"/>
          <p:cNvPicPr>
            <a:picLocks noChangeAspect="1"/>
          </p:cNvPicPr>
          <p:nvPr/>
        </p:nvPicPr>
        <p:blipFill>
          <a:blip r:embed="rId2"/>
          <a:srcRect b="11302"/>
          <a:stretch>
            <a:fillRect/>
          </a:stretch>
        </p:blipFill>
        <p:spPr>
          <a:xfrm>
            <a:off x="73660" y="80010"/>
            <a:ext cx="8845550" cy="45262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TextBox 2"/>
          <p:cNvSpPr txBox="1"/>
          <p:nvPr/>
        </p:nvSpPr>
        <p:spPr>
          <a:xfrm>
            <a:off x="338455" y="605530"/>
            <a:ext cx="2461260" cy="76073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45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谁跑得快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2365375" y="1256030"/>
            <a:ext cx="1662430" cy="1590040"/>
            <a:chOff x="3775" y="5196"/>
            <a:chExt cx="2618" cy="2504"/>
          </a:xfrm>
        </p:grpSpPr>
        <p:pic>
          <p:nvPicPr>
            <p:cNvPr id="9" name="图片 8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AFAFA">
                    <a:alpha val="100000"/>
                  </a:srgbClr>
                </a:clrFrom>
                <a:clrTo>
                  <a:srgbClr val="FAFAFA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775" y="5196"/>
              <a:ext cx="2618" cy="250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4" name="TextBox 20"/>
            <p:cNvSpPr txBox="1"/>
            <p:nvPr/>
          </p:nvSpPr>
          <p:spPr>
            <a:xfrm rot="10800000" flipV="1">
              <a:off x="4673" y="6046"/>
              <a:ext cx="1355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48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鸵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205345" y="-217805"/>
            <a:ext cx="2009140" cy="1600200"/>
            <a:chOff x="9781" y="4882"/>
            <a:chExt cx="3164" cy="2520"/>
          </a:xfrm>
        </p:grpSpPr>
        <p:pic>
          <p:nvPicPr>
            <p:cNvPr id="14" name="图片 13" descr="IMG_256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BFD3DE">
                    <a:alpha val="100000"/>
                  </a:srgbClr>
                </a:clrFrom>
                <a:clrTo>
                  <a:srgbClr val="BFD3DE">
                    <a:alpha val="100000"/>
                    <a:alpha val="0"/>
                  </a:srgbClr>
                </a:clrTo>
              </a:clrChange>
            </a:blip>
            <a:srcRect b="11858"/>
            <a:stretch>
              <a:fillRect/>
            </a:stretch>
          </p:blipFill>
          <p:spPr>
            <a:xfrm>
              <a:off x="9781" y="4882"/>
              <a:ext cx="3165" cy="252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2" name="TextBox 22"/>
            <p:cNvSpPr txBox="1"/>
            <p:nvPr/>
          </p:nvSpPr>
          <p:spPr>
            <a:xfrm>
              <a:off x="10355" y="5896"/>
              <a:ext cx="1349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8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冠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3660" y="1651000"/>
            <a:ext cx="1626870" cy="1119505"/>
            <a:chOff x="177" y="3523"/>
            <a:chExt cx="2562" cy="1763"/>
          </a:xfrm>
        </p:grpSpPr>
        <p:pic>
          <p:nvPicPr>
            <p:cNvPr id="8" name="图片 7" descr="IMG_25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7" y="3523"/>
              <a:ext cx="2562" cy="176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6" name="TextBox 21"/>
            <p:cNvSpPr txBox="1"/>
            <p:nvPr/>
          </p:nvSpPr>
          <p:spPr>
            <a:xfrm>
              <a:off x="933" y="3889"/>
              <a:ext cx="1351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8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scaled="0"/>
                  </a:gradFill>
                  <a:latin typeface="华文楷体" panose="02010600040101010101" pitchFamily="2" charset="-122"/>
                  <a:ea typeface="华文楷体" panose="02010600040101010101" pitchFamily="2" charset="-122"/>
                </a:rPr>
                <a:t>瀚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28260" y="1383030"/>
            <a:ext cx="1709420" cy="1089025"/>
            <a:chOff x="6152" y="2852"/>
            <a:chExt cx="2097" cy="1715"/>
          </a:xfrm>
        </p:grpSpPr>
        <p:pic>
          <p:nvPicPr>
            <p:cNvPr id="11" name="图片 10" descr="IMG_256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EFEFE">
                    <a:alpha val="100000"/>
                  </a:srgbClr>
                </a:clrFrom>
                <a:clrTo>
                  <a:srgbClr val="FEFEFE">
                    <a:alpha val="100000"/>
                    <a:alpha val="0"/>
                  </a:srgbClr>
                </a:clrTo>
              </a:clrChange>
            </a:blip>
            <a:srcRect b="13026"/>
            <a:stretch>
              <a:fillRect/>
            </a:stretch>
          </p:blipFill>
          <p:spPr>
            <a:xfrm>
              <a:off x="6152" y="2852"/>
              <a:ext cx="2097" cy="171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0" name="TextBox 22"/>
            <p:cNvSpPr txBox="1"/>
            <p:nvPr/>
          </p:nvSpPr>
          <p:spPr>
            <a:xfrm>
              <a:off x="6526" y="3056"/>
              <a:ext cx="1349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48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赢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02140" y="1315713"/>
            <a:ext cx="80264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在加彩的字的正确读音下画“√”。</a:t>
            </a:r>
          </a:p>
          <a:p>
            <a:pPr marR="0" lvl="0" indent="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冠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guān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guàn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军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喷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pēn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pèn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气</a:t>
            </a:r>
          </a:p>
          <a:p>
            <a:pPr marR="0" lvl="0" indent="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俯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fǔ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fù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冲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鸵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tuó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tóu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鸟</a:t>
            </a:r>
          </a:p>
          <a:p>
            <a:pPr marR="0" lvl="0" indent="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一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束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sù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shù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	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赤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cì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chì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道</a:t>
            </a:r>
          </a:p>
        </p:txBody>
      </p:sp>
      <p:sp>
        <p:nvSpPr>
          <p:cNvPr id="38923" name="矩形 10"/>
          <p:cNvSpPr/>
          <p:nvPr/>
        </p:nvSpPr>
        <p:spPr>
          <a:xfrm>
            <a:off x="3203943" y="2250910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3" name="矩形 10"/>
          <p:cNvSpPr/>
          <p:nvPr/>
        </p:nvSpPr>
        <p:spPr>
          <a:xfrm>
            <a:off x="5016433" y="2244525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4" name="矩形 10"/>
          <p:cNvSpPr/>
          <p:nvPr/>
        </p:nvSpPr>
        <p:spPr>
          <a:xfrm>
            <a:off x="1931785" y="2823766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5" name="矩形 10"/>
          <p:cNvSpPr/>
          <p:nvPr/>
        </p:nvSpPr>
        <p:spPr>
          <a:xfrm>
            <a:off x="4992683" y="2858063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6" name="矩形 10"/>
          <p:cNvSpPr/>
          <p:nvPr/>
        </p:nvSpPr>
        <p:spPr>
          <a:xfrm>
            <a:off x="3030415" y="3525523"/>
            <a:ext cx="544512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7" name="矩形 10"/>
          <p:cNvSpPr/>
          <p:nvPr/>
        </p:nvSpPr>
        <p:spPr>
          <a:xfrm>
            <a:off x="5475439" y="3525522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434137" y="72152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3" grpId="0"/>
      <p:bldP spid="13" grpId="0"/>
      <p:bldP spid="14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4"/>
          <p:cNvSpPr>
            <a:spLocks noChangeArrowheads="1"/>
          </p:cNvSpPr>
          <p:nvPr/>
        </p:nvSpPr>
        <p:spPr bwMode="auto">
          <a:xfrm>
            <a:off x="664020" y="1425763"/>
            <a:ext cx="8029575" cy="2657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出乎意料，让人很难相信。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本意为水盛大貌，引申为广大、繁多之意。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飞鸟或飞机从空中迅速下降。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乔木树干的上部及其枝叶。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3" name="组合 25"/>
          <p:cNvGrpSpPr/>
          <p:nvPr/>
        </p:nvGrpSpPr>
        <p:grpSpPr>
          <a:xfrm>
            <a:off x="3867955" y="456395"/>
            <a:ext cx="2703281" cy="601663"/>
            <a:chOff x="3106508" y="831173"/>
            <a:chExt cx="3423521" cy="601163"/>
          </a:xfrm>
        </p:grpSpPr>
        <p:pic>
          <p:nvPicPr>
            <p:cNvPr id="21514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06508" y="831173"/>
              <a:ext cx="3423521" cy="60116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5" name="矩形 12"/>
            <p:cNvSpPr/>
            <p:nvPr/>
          </p:nvSpPr>
          <p:spPr>
            <a:xfrm>
              <a:off x="3109498" y="901200"/>
              <a:ext cx="3311857" cy="4614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根据意思写词语。</a:t>
              </a:r>
            </a:p>
          </p:txBody>
        </p:sp>
      </p:grpSp>
      <p:sp>
        <p:nvSpPr>
          <p:cNvPr id="26631" name="矩形 5"/>
          <p:cNvSpPr/>
          <p:nvPr/>
        </p:nvSpPr>
        <p:spPr>
          <a:xfrm>
            <a:off x="4764088" y="1652200"/>
            <a:ext cx="14224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难以置信</a:t>
            </a:r>
          </a:p>
        </p:txBody>
      </p:sp>
      <p:sp>
        <p:nvSpPr>
          <p:cNvPr id="26632" name="矩形 6"/>
          <p:cNvSpPr/>
          <p:nvPr/>
        </p:nvSpPr>
        <p:spPr>
          <a:xfrm>
            <a:off x="7118350" y="2274563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浩瀚</a:t>
            </a:r>
          </a:p>
        </p:txBody>
      </p:sp>
      <p:sp>
        <p:nvSpPr>
          <p:cNvPr id="26633" name="矩形 7"/>
          <p:cNvSpPr/>
          <p:nvPr/>
        </p:nvSpPr>
        <p:spPr>
          <a:xfrm>
            <a:off x="5375275" y="2889750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俯冲</a:t>
            </a:r>
          </a:p>
        </p:txBody>
      </p:sp>
      <p:sp>
        <p:nvSpPr>
          <p:cNvPr id="26634" name="矩形 8"/>
          <p:cNvSpPr/>
          <p:nvPr/>
        </p:nvSpPr>
        <p:spPr>
          <a:xfrm>
            <a:off x="5026025" y="3502525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树冠</a:t>
            </a:r>
          </a:p>
        </p:txBody>
      </p: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524394" y="702706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/>
      <p:bldP spid="26632" grpId="0"/>
      <p:bldP spid="26633" grpId="0"/>
      <p:bldP spid="266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6460" y="1417955"/>
            <a:ext cx="737171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marR="0" lvl="0" indent="-27305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本文是按照事物的</a:t>
            </a:r>
            <a:r>
              <a:rPr kumimoji="0" lang="zh-CN" altLang="en-US" sz="2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</a:t>
            </a:r>
            <a:r>
              <a:rPr kumimoji="0" lang="zh-CN" alt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        </a:t>
            </a:r>
            <a:r>
              <a:rPr kumimoji="0" lang="zh-CN" altLang="en-US" sz="24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介绍的，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除了人，文中还写了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__________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这三种动物，其中速度最快的是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</p:txBody>
      </p:sp>
      <p:sp>
        <p:nvSpPr>
          <p:cNvPr id="9" name="矩形 8"/>
          <p:cNvSpPr/>
          <p:nvPr/>
        </p:nvSpPr>
        <p:spPr>
          <a:xfrm>
            <a:off x="5485567" y="2061527"/>
            <a:ext cx="8032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猎豹</a:t>
            </a:r>
          </a:p>
        </p:txBody>
      </p:sp>
      <p:sp>
        <p:nvSpPr>
          <p:cNvPr id="10" name="矩形 9"/>
          <p:cNvSpPr/>
          <p:nvPr/>
        </p:nvSpPr>
        <p:spPr>
          <a:xfrm>
            <a:off x="1941125" y="3167315"/>
            <a:ext cx="8032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游隼</a:t>
            </a:r>
          </a:p>
        </p:txBody>
      </p:sp>
      <p:sp>
        <p:nvSpPr>
          <p:cNvPr id="11" name="矩形 10"/>
          <p:cNvSpPr/>
          <p:nvPr/>
        </p:nvSpPr>
        <p:spPr>
          <a:xfrm>
            <a:off x="1827015" y="2598420"/>
            <a:ext cx="80486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游隼</a:t>
            </a:r>
          </a:p>
        </p:txBody>
      </p:sp>
      <p:sp>
        <p:nvSpPr>
          <p:cNvPr id="12" name="矩形 11"/>
          <p:cNvSpPr/>
          <p:nvPr/>
        </p:nvSpPr>
        <p:spPr>
          <a:xfrm>
            <a:off x="3732529" y="2046691"/>
            <a:ext cx="839788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鸵鸟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798445" y="147818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3809631" y="1489205"/>
            <a:ext cx="223012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速度由慢到快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62635" y="557588"/>
            <a:ext cx="7343775" cy="39693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44500" marR="0" lvl="0" indent="-4445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．选择题，填序号。</a:t>
            </a:r>
          </a:p>
          <a:p>
            <a:pPr marL="444500" marR="0" lvl="0" indent="-44450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  <a:cs typeface="Times New Roman" pitchFamily="18" charset="0"/>
              </a:rPr>
              <a:t>①鸵鸟　　②猎豹　　③游隼</a:t>
            </a:r>
          </a:p>
          <a:p>
            <a:pPr marL="719455" marR="0" lvl="0" indent="-54483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　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向下俯冲时的速度比任何一种动物奔跑时的速度都要快。</a:t>
            </a:r>
          </a:p>
          <a:p>
            <a:pPr marL="719455" marR="0" lvl="0" indent="-54483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．在两条腿的动物里面，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　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应该算是奔跑的世界冠军。</a:t>
            </a:r>
          </a:p>
          <a:p>
            <a:pPr marL="444500" marR="0" lvl="0" indent="-2698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　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是陆地上跑得最快的动物。</a:t>
            </a:r>
          </a:p>
        </p:txBody>
      </p:sp>
      <p:sp>
        <p:nvSpPr>
          <p:cNvPr id="9" name="矩形 8"/>
          <p:cNvSpPr/>
          <p:nvPr/>
        </p:nvSpPr>
        <p:spPr>
          <a:xfrm>
            <a:off x="2032000" y="1781488"/>
            <a:ext cx="49371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③</a:t>
            </a:r>
          </a:p>
        </p:txBody>
      </p:sp>
      <p:sp>
        <p:nvSpPr>
          <p:cNvPr id="10" name="矩形 9"/>
          <p:cNvSpPr/>
          <p:nvPr/>
        </p:nvSpPr>
        <p:spPr>
          <a:xfrm>
            <a:off x="2032000" y="3988113"/>
            <a:ext cx="49371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②</a:t>
            </a:r>
          </a:p>
        </p:txBody>
      </p:sp>
      <p:sp>
        <p:nvSpPr>
          <p:cNvPr id="11" name="矩形 10"/>
          <p:cNvSpPr/>
          <p:nvPr/>
        </p:nvSpPr>
        <p:spPr>
          <a:xfrm>
            <a:off x="5075238" y="2862575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972753" y="168838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911660" y="1143505"/>
            <a:ext cx="267996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</a:rPr>
              <a:t>查资料，</a:t>
            </a:r>
            <a:r>
              <a:rPr lang="zh-CN" altLang="en-US" sz="2400" b="1" dirty="0" smtClean="0">
                <a:solidFill>
                  <a:srgbClr val="0000FF"/>
                </a:solidFill>
                <a:latin typeface="+mj-ea"/>
                <a:ea typeface="+mj-ea"/>
              </a:rPr>
              <a:t>填一填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66035" y="1728340"/>
            <a:ext cx="7120890" cy="230832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628650" defTabSz="914400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流星体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是太阳系内，小至沙尘，大至巨砾，成为颗粒状</a:t>
            </a: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的</a:t>
            </a:r>
            <a:r>
              <a:rPr lang="en-US" altLang="zh-CN" sz="2400" b="1" u="sng" dirty="0" smtClean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_____________</a:t>
            </a: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 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。许多流星</a:t>
            </a: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来自</a:t>
            </a:r>
            <a:r>
              <a:rPr lang="en-US" altLang="zh-CN" sz="2400" b="1" u="sng" dirty="0" smtClean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______</a:t>
            </a: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的</a:t>
            </a: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方向，并在一段时间内相继出现，则</a:t>
            </a: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称为</a:t>
            </a:r>
            <a:r>
              <a:rPr lang="en-US" altLang="zh-CN" sz="2400" b="1" u="sng" dirty="0" smtClean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_________________</a:t>
            </a: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。</a:t>
            </a:r>
            <a:endParaRPr lang="zh-CN" altLang="en-US" sz="2400" b="1" dirty="0">
              <a:solidFill>
                <a:srgbClr val="000000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03870" y="2348885"/>
            <a:ext cx="10287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碎片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42120" y="2348885"/>
            <a:ext cx="10287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相同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817505" y="3396642"/>
            <a:ext cx="12858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流星雨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3" grpId="2"/>
      <p:bldP spid="4" grpId="1"/>
      <p:bldP spid="4" grpId="2"/>
      <p:bldP spid="5" grpId="1"/>
      <p:bldP spid="5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688140" y="326003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21507" name="TextBox 6"/>
          <p:cNvSpPr txBox="1"/>
          <p:nvPr/>
        </p:nvSpPr>
        <p:spPr>
          <a:xfrm>
            <a:off x="937700" y="1606550"/>
            <a:ext cx="7369175" cy="12840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91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610</Words>
  <Application>Microsoft Office PowerPoint</Application>
  <PresentationFormat>全屏显示(16:9)</PresentationFormat>
  <Paragraphs>85</Paragraphs>
  <Slides>18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692</cp:revision>
  <dcterms:created xsi:type="dcterms:W3CDTF">2015-12-30T08:03:00Z</dcterms:created>
  <dcterms:modified xsi:type="dcterms:W3CDTF">2020-08-02T08:37:37Z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