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710" r:id="rId2"/>
    <p:sldId id="694" r:id="rId3"/>
    <p:sldId id="695" r:id="rId4"/>
    <p:sldId id="696" r:id="rId5"/>
    <p:sldId id="697" r:id="rId6"/>
    <p:sldId id="698" r:id="rId7"/>
    <p:sldId id="699" r:id="rId8"/>
    <p:sldId id="706" r:id="rId9"/>
    <p:sldId id="700" r:id="rId10"/>
    <p:sldId id="701" r:id="rId11"/>
    <p:sldId id="702" r:id="rId12"/>
    <p:sldId id="703" r:id="rId13"/>
    <p:sldId id="704" r:id="rId14"/>
    <p:sldId id="707" r:id="rId15"/>
    <p:sldId id="708" r:id="rId16"/>
    <p:sldId id="705" r:id="rId17"/>
    <p:sldId id="709" r:id="rId1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28"/>
    <p:restoredTop sz="85146"/>
  </p:normalViewPr>
  <p:slideViewPr>
    <p:cSldViewPr snapToGrid="0" snapToObjects="1" showGuides="1">
      <p:cViewPr>
        <p:scale>
          <a:sx n="80" d="100"/>
          <a:sy n="80" d="100"/>
        </p:scale>
        <p:origin x="-426" y="-115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2020/5/28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2763996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" name="图片 3" descr="IMG_256"/>
          <p:cNvPicPr>
            <a:picLocks noChangeAspect="1"/>
          </p:cNvPicPr>
          <p:nvPr userDrawn="1"/>
        </p:nvPicPr>
        <p:blipFill>
          <a:blip r:embed="rId4"/>
          <a:srcRect l="1250" t="-2597" r="1000" b="9957"/>
          <a:stretch>
            <a:fillRect/>
          </a:stretch>
        </p:blipFill>
        <p:spPr>
          <a:xfrm>
            <a:off x="-635" y="4578350"/>
            <a:ext cx="9144635" cy="653415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" name="图片 3" descr="IMG_256"/>
          <p:cNvPicPr>
            <a:picLocks noChangeAspect="1"/>
          </p:cNvPicPr>
          <p:nvPr userDrawn="1"/>
        </p:nvPicPr>
        <p:blipFill>
          <a:blip r:embed="rId4"/>
          <a:srcRect l="1250" t="-2597" r="1000" b="9957"/>
          <a:stretch>
            <a:fillRect/>
          </a:stretch>
        </p:blipFill>
        <p:spPr>
          <a:xfrm>
            <a:off x="-635" y="4578350"/>
            <a:ext cx="9144635" cy="653415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" name="图片 3" descr="IMG_256"/>
          <p:cNvPicPr>
            <a:picLocks noChangeAspect="1"/>
          </p:cNvPicPr>
          <p:nvPr userDrawn="1"/>
        </p:nvPicPr>
        <p:blipFill>
          <a:blip r:embed="rId3"/>
          <a:srcRect l="1250" t="-2597" r="1000" b="9957"/>
          <a:stretch>
            <a:fillRect/>
          </a:stretch>
        </p:blipFill>
        <p:spPr>
          <a:xfrm>
            <a:off x="-635" y="4578350"/>
            <a:ext cx="9144635" cy="653415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2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789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将相和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635" y="-8255"/>
            <a:ext cx="9144635" cy="522732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724221" y="1840405"/>
            <a:ext cx="357314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 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将 相 和</a:t>
            </a: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zh-CN" altLang="zh-CN" sz="5100" b="1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FF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7029" y="273677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4584" y="273677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 bwMode="auto">
          <a:xfrm>
            <a:off x="2907994" y="2890613"/>
            <a:ext cx="3186112" cy="70675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7160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2915159" y="4518435"/>
            <a:ext cx="6186309" cy="646331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知识源于积累</a:t>
            </a:r>
            <a:r>
              <a:rPr kumimoji="0" lang="zh-CN" altLang="en-US" sz="36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，读书引领</a:t>
            </a: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背记</a:t>
            </a:r>
          </a:p>
        </p:txBody>
      </p:sp>
      <p:pic>
        <p:nvPicPr>
          <p:cNvPr id="13" name="图片 8" descr="荣德基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25" y="116650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242858" y="760400"/>
            <a:ext cx="8485505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出自历史故事的成语：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完璧归赵 负荆请罪 </a:t>
            </a:r>
            <a:r>
              <a:rPr lang="zh-CN" altLang="en-US" sz="2400" b="1" dirty="0" smtClean="0">
                <a:latin typeface="+mj-ea"/>
                <a:ea typeface="+mj-ea"/>
              </a:rPr>
              <a:t>卧薪尝胆</a:t>
            </a:r>
            <a:r>
              <a:rPr lang="zh-CN" altLang="en-US" sz="2400" b="1" dirty="0">
                <a:latin typeface="+mj-ea"/>
                <a:ea typeface="+mj-ea"/>
              </a:rPr>
              <a:t> </a:t>
            </a:r>
            <a:r>
              <a:rPr lang="zh-CN" altLang="en-US" sz="2400" b="1" dirty="0" smtClean="0">
                <a:latin typeface="+mj-ea"/>
                <a:ea typeface="+mj-ea"/>
              </a:rPr>
              <a:t>望梅止渴 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退避三舍</a:t>
            </a:r>
            <a:endParaRPr lang="zh-CN" altLang="en-US" sz="24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描写人物神态的词语：</a:t>
            </a:r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怒目圆睁 大惊失色 垂头丧气 </a:t>
            </a:r>
            <a:r>
              <a:rPr lang="zh-CN" altLang="en-US" sz="2400" b="1" dirty="0" smtClean="0">
                <a:latin typeface="+mj-ea"/>
                <a:ea typeface="+mj-ea"/>
              </a:rPr>
              <a:t>神采飞扬  目瞪口呆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描写人物优秀品质的词语：</a:t>
            </a:r>
            <a:endParaRPr lang="zh-CN" altLang="en-US" sz="2400" b="1" dirty="0" smtClean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机智</a:t>
            </a:r>
            <a:r>
              <a:rPr lang="zh-CN" altLang="en-US" sz="2400" b="1" dirty="0">
                <a:latin typeface="+mj-ea"/>
                <a:ea typeface="+mj-ea"/>
              </a:rPr>
              <a:t>勇敢 舍生忘死 </a:t>
            </a:r>
            <a:r>
              <a:rPr lang="zh-CN" altLang="en-US" sz="2400" b="1" dirty="0" smtClean="0">
                <a:latin typeface="+mj-ea"/>
                <a:ea typeface="+mj-ea"/>
              </a:rPr>
              <a:t>克己奉公</a:t>
            </a:r>
            <a:r>
              <a:rPr lang="zh-CN" altLang="en-US" sz="2400" b="1" dirty="0">
                <a:latin typeface="+mj-ea"/>
                <a:ea typeface="+mj-ea"/>
              </a:rPr>
              <a:t> </a:t>
            </a:r>
            <a:r>
              <a:rPr lang="zh-CN" altLang="en-US" sz="2400" b="1" dirty="0" smtClean="0">
                <a:latin typeface="+mj-ea"/>
                <a:ea typeface="+mj-ea"/>
              </a:rPr>
              <a:t> </a:t>
            </a:r>
            <a:r>
              <a:rPr lang="zh-CN" altLang="en-US" sz="2400" b="1" dirty="0" smtClean="0">
                <a:latin typeface="+mj-ea"/>
                <a:ea typeface="+mj-ea"/>
              </a:rPr>
              <a:t>光明磊落 </a:t>
            </a:r>
            <a:r>
              <a:rPr lang="zh-CN" altLang="en-US" sz="2400" b="1" dirty="0">
                <a:latin typeface="+mj-ea"/>
                <a:ea typeface="+mj-ea"/>
              </a:rPr>
              <a:t>持之以恒</a:t>
            </a: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</a:p>
        </p:txBody>
      </p:sp>
      <p:sp>
        <p:nvSpPr>
          <p:cNvPr id="3" name="矩形 2"/>
          <p:cNvSpPr/>
          <p:nvPr/>
        </p:nvSpPr>
        <p:spPr>
          <a:xfrm>
            <a:off x="3421060" y="101067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词语积累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993728" y="442569"/>
            <a:ext cx="2330880" cy="24768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525379" y="729788"/>
            <a:ext cx="8381117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描写以大局为重的句子：</a:t>
            </a:r>
          </a:p>
          <a:p>
            <a:pPr marL="273050" indent="-273050">
              <a:lnSpc>
                <a:spcPct val="150000"/>
              </a:lnSpc>
            </a:pPr>
            <a:r>
              <a:rPr lang="en-US" alt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秦王之所以不敢进攻我们赵国，就是因为有我们两个人在。如果我们俩闹不和，就会削弱赵国的力量，秦国必然乘机来攻打我们。我之所以避着廉将军，为的是我们赵国啊！。</a:t>
            </a:r>
          </a:p>
          <a:p>
            <a:pPr marL="273050" indent="-273050">
              <a:lnSpc>
                <a:spcPct val="150000"/>
              </a:lnSpc>
            </a:pPr>
            <a:r>
              <a:rPr lang="en-US" alt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蔺相如的话传到了廉颇的耳朵里。廉颇静下心来想了想，觉得自己为了争一口气，就不顾国家利益，真不应该。于是，他脱下战袍，背上绑着荆条，到蔺相如门上请罪</a:t>
            </a:r>
            <a:r>
              <a:rPr lang="zh-CN" alt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zh-CN" altLang="en-US" sz="2800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93705" y="41745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307975" y="733613"/>
            <a:ext cx="8736013" cy="43383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与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历史人物相关的诗句：</a:t>
            </a:r>
          </a:p>
          <a:p>
            <a:pPr algn="l"/>
            <a:r>
              <a:rPr lang="zh-CN" altLang="en-US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1）不畏秦强畏廉斗，古来只有蔺相如。</a:t>
            </a:r>
          </a:p>
          <a:p>
            <a:pPr algn="r"/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                         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 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晁补之《渑池道中》</a:t>
            </a:r>
          </a:p>
          <a:p>
            <a:pPr algn="l"/>
            <a:r>
              <a:rPr lang="zh-CN" altLang="en-US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2）三顾频烦天下计，两朝开济老臣心。</a:t>
            </a:r>
          </a:p>
          <a:p>
            <a:pPr algn="r"/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                           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杜甫《蜀相》</a:t>
            </a:r>
          </a:p>
          <a:p>
            <a:pPr algn="l"/>
            <a:r>
              <a:rPr lang="zh-CN" altLang="en-US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3）江东子弟多才俊，卷土重来未可知。</a:t>
            </a:r>
          </a:p>
          <a:p>
            <a:pPr algn="r"/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                           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杜牧《题乌江亭》</a:t>
            </a:r>
            <a:endParaRPr lang="zh-CN" altLang="en-US" sz="2800" b="1" dirty="0">
              <a:latin typeface="仿宋" pitchFamily="49" charset="-122"/>
              <a:ea typeface="仿宋" pitchFamily="49" charset="-122"/>
              <a:cs typeface="Times New Roman" pitchFamily="18" charset="0"/>
            </a:endParaRPr>
          </a:p>
          <a:p>
            <a:pPr algn="l"/>
            <a:r>
              <a:rPr lang="zh-CN" altLang="en-US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4）但使龙城飞将在，不教胡马度阴山。</a:t>
            </a:r>
          </a:p>
          <a:p>
            <a:pPr algn="r"/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                           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王昌龄《出塞》</a:t>
            </a:r>
          </a:p>
          <a:p>
            <a:pPr algn="ctr"/>
            <a:endParaRPr lang="zh-CN" altLang="en-US" sz="2400" b="1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71994" y="73118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1"/>
          <p:cNvSpPr/>
          <p:nvPr/>
        </p:nvSpPr>
        <p:spPr>
          <a:xfrm>
            <a:off x="534988" y="1379538"/>
            <a:ext cx="8143875" cy="3324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甘罗的爷爷是秦国的宰相。有一天，甘罗看见爷爷在后花园走来走去，不停地唉声叹气。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“爷爷，您碰到什么难事了？”甘罗问。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“唉，孩子呀，大王不知听了谁的挑唆，硬要吃公鸡下的蛋，命令满朝文武想法去找，要是三天内找不到，大家都得受罚。”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“秦王太不讲理了！”甘罗气呼呼地说。他眼睛一眨，想了个主意，说：“爷爷您别急，我有办法，明天我替您上朝好了。”</a:t>
            </a:r>
          </a:p>
        </p:txBody>
      </p:sp>
      <p:sp>
        <p:nvSpPr>
          <p:cNvPr id="38917" name="矩形 1"/>
          <p:cNvSpPr/>
          <p:nvPr/>
        </p:nvSpPr>
        <p:spPr>
          <a:xfrm>
            <a:off x="4164013" y="866775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甘罗</a:t>
            </a:r>
            <a:endParaRPr lang="zh-CN" altLang="en-US" sz="16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46765" y="47196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美文拓展阅读</a:t>
            </a:r>
          </a:p>
        </p:txBody>
      </p:sp>
      <p:pic>
        <p:nvPicPr>
          <p:cNvPr id="2" name="推荐阅读：甘罗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961" y="79295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3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1"/>
          <p:cNvSpPr/>
          <p:nvPr/>
        </p:nvSpPr>
        <p:spPr>
          <a:xfrm>
            <a:off x="234950" y="520313"/>
            <a:ext cx="8609013" cy="3324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第二天早上，甘罗真的替爷爷上朝了。他不慌不忙地走进宫殿，向秦王施礼。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秦王很不高兴，说：“小娃娃到这里捣什么乱！你爷爷呢？”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甘罗说：“大王，我爷爷今天来不了啦。他正在家生孩子呢，托我替他上朝来了。”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秦王听了哈哈大笑：“你这孩子，怎么胡言乱语！男人家哪能生孩子？”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甘罗说：“既然大王知道男人不能生孩子，那公鸡怎么能下蛋呢？”</a:t>
            </a:r>
          </a:p>
        </p:txBody>
      </p:sp>
      <p:sp>
        <p:nvSpPr>
          <p:cNvPr id="3" name="矩形 2"/>
          <p:cNvSpPr/>
          <p:nvPr/>
        </p:nvSpPr>
        <p:spPr>
          <a:xfrm>
            <a:off x="590875" y="3800213"/>
            <a:ext cx="6423025" cy="70788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2000" b="1" dirty="0">
                <a:solidFill>
                  <a:srgbClr val="0066FF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思考：</a:t>
            </a:r>
            <a:r>
              <a:rPr lang="en-US" altLang="zh-CN" sz="20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en-US" altLang="zh-CN" sz="20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zh-CN" sz="20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甘罗是个怎样的孩子</a:t>
            </a:r>
            <a:r>
              <a:rPr lang="zh-CN" altLang="zh-CN" sz="20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？</a:t>
            </a:r>
            <a:endParaRPr lang="en-US" altLang="zh-CN" sz="2000" b="1" dirty="0" smtClean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indent="808038"/>
            <a:r>
              <a:rPr lang="en-US" altLang="zh-CN" sz="20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2.</a:t>
            </a:r>
            <a:r>
              <a:rPr lang="zh-CN" altLang="en-US" sz="20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他</a:t>
            </a:r>
            <a:r>
              <a:rPr lang="zh-CN" altLang="zh-CN" sz="20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是</a:t>
            </a:r>
            <a:r>
              <a:rPr lang="zh-CN" altLang="zh-CN" sz="20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怎样帮助爷爷解决难题的</a:t>
            </a:r>
            <a:r>
              <a:rPr lang="zh-CN" altLang="zh-CN" sz="20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？</a:t>
            </a:r>
            <a:endParaRPr lang="en-US" altLang="zh-CN" sz="2000" b="1" dirty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5336" y="724817"/>
            <a:ext cx="7713022" cy="2799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8650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甘罗是个沉着、稳重、勇敢、机智、幽默的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孩子。</a:t>
            </a:r>
            <a:endParaRPr lang="en-US" altLang="zh-CN" sz="2400" b="1" dirty="0" smtClean="0">
              <a:solidFill>
                <a:srgbClr val="C00000"/>
              </a:solidFill>
            </a:endParaRPr>
          </a:p>
          <a:p>
            <a:pPr indent="628650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</a:rPr>
              <a:t>甘罗</a:t>
            </a:r>
            <a:r>
              <a:rPr lang="zh-CN" altLang="en-US" sz="2400" b="1" dirty="0">
                <a:solidFill>
                  <a:srgbClr val="C00000"/>
                </a:solidFill>
              </a:rPr>
              <a:t>步步为营让秦王说出“男人不能生孩子”，进而反问秦王“公鸡怎么能下蛋呢？”巧妙地指出秦王的错误，用自己的智慧让秦王哑口无言，用以其人之道，还治其人之身的办法，帮助了爷爷。</a:t>
            </a:r>
          </a:p>
        </p:txBody>
      </p:sp>
    </p:spTree>
    <p:extLst>
      <p:ext uri="{BB962C8B-B14F-4D97-AF65-F5344CB8AC3E}">
        <p14:creationId xmlns:p14="http://schemas.microsoft.com/office/powerpoint/2010/main" val="15724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1"/>
          <p:cNvSpPr/>
          <p:nvPr/>
        </p:nvSpPr>
        <p:spPr>
          <a:xfrm>
            <a:off x="582488" y="831075"/>
            <a:ext cx="8143875" cy="3786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4988" latinLnBrk="1">
              <a:lnSpc>
                <a:spcPct val="150000"/>
              </a:lnSpc>
            </a:pPr>
            <a:r>
              <a:rPr lang="zh-CN" altLang="en-US" sz="20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秦国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和赵国交战，秦国军队围住了赵国的都城邯郸。赵王派平原君到楚国，谈判订立联合抗秦的盟约，请楚王发兵救赵。</a:t>
            </a:r>
          </a:p>
          <a:p>
            <a:pPr latinLnBrk="1">
              <a:lnSpc>
                <a:spcPct val="150000"/>
              </a:lnSpc>
            </a:pP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　　平原君准备从自己的几千名门客中，挑选</a:t>
            </a:r>
            <a:r>
              <a:rPr lang="en-US" altLang="zh-CN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20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名文武兼备的人一同前往。挑了</a:t>
            </a:r>
            <a:r>
              <a:rPr lang="en-US" altLang="zh-CN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19</a:t>
            </a: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名，便再也挑不出来了。平原君正在为难的时候，忽然有一个门客走上前来自我推荐，说：“我听说到楚国去谈判还缺一人，请君侯把我也算上吧！”</a:t>
            </a:r>
          </a:p>
          <a:p>
            <a:pPr latinLnBrk="1">
              <a:lnSpc>
                <a:spcPct val="150000"/>
              </a:lnSpc>
            </a:pPr>
            <a:r>
              <a:rPr lang="zh-CN" altLang="en-US" sz="20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　　平原君一看，说话的是毛遂，便问：“先生来我这里几年了？”“三年了。”毛遂回答道。</a:t>
            </a:r>
          </a:p>
        </p:txBody>
      </p:sp>
      <p:sp>
        <p:nvSpPr>
          <p:cNvPr id="40963" name="矩形 1"/>
          <p:cNvSpPr/>
          <p:nvPr/>
        </p:nvSpPr>
        <p:spPr>
          <a:xfrm>
            <a:off x="3689267" y="316799"/>
            <a:ext cx="142240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毛遂自荐</a:t>
            </a:r>
            <a:endParaRPr lang="zh-CN" altLang="en-US" sz="16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推荐阅读：毛遂自荐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667" y="27781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4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1"/>
          <p:cNvSpPr/>
          <p:nvPr/>
        </p:nvSpPr>
        <p:spPr>
          <a:xfrm>
            <a:off x="488950" y="765175"/>
            <a:ext cx="8145463" cy="3786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　　“人的才能是有目共睹的，就好像锥子放在布袋里，那锥子尖马上就会显露出来。先生来了三年了，我从来没听说您有什么才能。先生还是留下吧。”</a:t>
            </a:r>
          </a:p>
          <a:p>
            <a:pPr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　　毛遂马上说：“我今天就是请求把我放到布袋中呀。您若早把我放到布袋中，我早就脱颖而出了，不光是露出那么点儿锥子尖呢！请您今天就把我放到随行的人员中吧。”</a:t>
            </a:r>
          </a:p>
          <a:p>
            <a:pPr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　　平原君考虑再三，最终答应了毛遂的请求。</a:t>
            </a:r>
          </a:p>
          <a:p>
            <a:pPr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　　到了楚国，平原君向楚王提出联合抗秦的要求，但从早晨谈到中午，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1"/>
          <p:cNvSpPr/>
          <p:nvPr/>
        </p:nvSpPr>
        <p:spPr>
          <a:xfrm>
            <a:off x="512700" y="472813"/>
            <a:ext cx="8145463" cy="424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楚王仍没有答应。平原君的随从人员都在焦急地等待，七嘴八舌地议论着。突然，毛遂用手按着佩剑把手，大步跨上宫殿的台阶。他对平原君说：“联合抗秦的利害关系，两句话就能讲明白，现在快晌午了，为什么还没定下来？”</a:t>
            </a:r>
          </a:p>
          <a:p>
            <a:pPr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楚王见来人按着佩剑走上来，吃了一惊，忙问：“他是谁？”平原君回答说：“这位是我的门客。”楚王马上大声呵斥道：“还不快下去！我正与你的主人谈话，你来干什么？”毛遂手握剑柄，走近楚王说：“你耍什么威风！眼下你我只有几步距离，大王的性命就操在我的手中。我的主人在此，你呵斥谁？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矩形 1"/>
          <p:cNvSpPr/>
          <p:nvPr/>
        </p:nvSpPr>
        <p:spPr>
          <a:xfrm>
            <a:off x="488950" y="472813"/>
            <a:ext cx="8145463" cy="424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　　楚王被毛遂的气势镇住了，一时不知所措。</a:t>
            </a:r>
          </a:p>
          <a:p>
            <a:pPr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　　这时，毛遂放缓了语气，说：“当初商汤只有方圆七十里土地，统一了天下；周文王也不过方圆百里土地，最终做了帝王。现今楚国方圆五千里，军队上百万，这是称霸的优势啊！凭借楚国的强大，天下没有人能阻挡。”</a:t>
            </a:r>
          </a:p>
          <a:p>
            <a:pPr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　　楚王连连点头。毛遂话锋一转，说：“可是，秦国的大将白起不过率领几万军队，与你们楚国交战，一战就占领了楚国的国都，再战就铲平了楚王的祖坟，连楚怀王都死在了秦国。这真是奇耻大辱、百代仇恨啊！我们赵国都替你们害羞，难道大王你不感到羞耻吗？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矩形 1"/>
          <p:cNvSpPr/>
          <p:nvPr/>
        </p:nvSpPr>
        <p:spPr>
          <a:xfrm>
            <a:off x="457325" y="515800"/>
            <a:ext cx="8145463" cy="3324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　　楚王满脸通红，不知如何回答。毛遂一见，抓住时机说：“联合抗秦，实际上是为你们楚国报仇，并不仅仅是为了我们赵国啊！”</a:t>
            </a:r>
          </a:p>
          <a:p>
            <a:pPr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　　楚王被毛遂的话打动了，忙说：“先生说得对！我愿意尽全国之力与赵国共同抗秦。”</a:t>
            </a:r>
          </a:p>
          <a:p>
            <a:pPr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　　楚、赵两国终于订立了盟约。毛遂的一席话，帮平原君顺利地完成了使命，最终解了邯郸之围。平原君感慨地说：“毛先生的三寸之舌，比百万军队都管用啊！”</a:t>
            </a:r>
          </a:p>
        </p:txBody>
      </p:sp>
      <p:sp>
        <p:nvSpPr>
          <p:cNvPr id="3" name="矩形 2"/>
          <p:cNvSpPr/>
          <p:nvPr/>
        </p:nvSpPr>
        <p:spPr>
          <a:xfrm>
            <a:off x="572900" y="3863588"/>
            <a:ext cx="7074808" cy="4308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zh-CN" sz="2200" b="1" dirty="0" smtClean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</a:t>
            </a:r>
            <a:r>
              <a:rPr lang="zh-CN" altLang="en-US" sz="22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你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觉得毛遂是个怎样的人？结合具体事例说一说。</a:t>
            </a:r>
            <a:endParaRPr lang="zh-CN" altLang="zh-CN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13448" y="524185"/>
            <a:ext cx="755864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）毛遂是个善于抓住机遇，表现自我的人。毛遂在平原君门下三年默默无闻，当赵王派平原君到楚国谈判订立联合抗秦的盟约时，他抓住这个机遇，自我推荐，最终出色地完成任务，得到平原君的赏识。（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）毛遂是个机智勇敢，能言善辩的人。当平原君怀疑他的才能时，他用委婉的语言，恰当的比喻，请求平原君给他展示才能的机会。在楚国，面对楚王的呵斥，他毫不惊慌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，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38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30323" y="571685"/>
            <a:ext cx="75586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反过来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斥责楚王无礼，在精神上震慑了楚王，获得了发表自己见解的机会。（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）毛遂是个善于审时度势，把握时机火候的人。在劝说楚王时，他从天下大势和楚国的历史出发，让楚王认识到与赵国结盟，不仅是救赵，也符合楚国的利益，让楚王心悦诚服地接受了他的意见。</a:t>
            </a:r>
          </a:p>
        </p:txBody>
      </p:sp>
    </p:spTree>
    <p:extLst>
      <p:ext uri="{BB962C8B-B14F-4D97-AF65-F5344CB8AC3E}">
        <p14:creationId xmlns:p14="http://schemas.microsoft.com/office/powerpoint/2010/main" val="344809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417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112128860"/>
  <p:tag name="KSO_WM_UNIT_PLACING_PICTURE_USER_VIEWPORT" val="{&quot;height&quot;:4596,&quot;width&quot;:6174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675,&quot;width&quot;:3975}"/>
</p:tagLst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995</Words>
  <Application>Microsoft Office PowerPoint</Application>
  <PresentationFormat>全屏显示(16:9)</PresentationFormat>
  <Paragraphs>60</Paragraphs>
  <Slides>17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698</cp:revision>
  <dcterms:created xsi:type="dcterms:W3CDTF">2015-12-30T08:03:00Z</dcterms:created>
  <dcterms:modified xsi:type="dcterms:W3CDTF">2020-05-28T02:42:06Z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