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19"/>
  </p:notesMasterIdLst>
  <p:sldIdLst>
    <p:sldId id="638" r:id="rId3"/>
    <p:sldId id="621" r:id="rId4"/>
    <p:sldId id="625" r:id="rId5"/>
    <p:sldId id="622" r:id="rId6"/>
    <p:sldId id="624" r:id="rId7"/>
    <p:sldId id="626" r:id="rId8"/>
    <p:sldId id="627" r:id="rId9"/>
    <p:sldId id="628" r:id="rId10"/>
    <p:sldId id="629" r:id="rId11"/>
    <p:sldId id="636" r:id="rId12"/>
    <p:sldId id="631" r:id="rId13"/>
    <p:sldId id="637" r:id="rId14"/>
    <p:sldId id="633" r:id="rId15"/>
    <p:sldId id="634" r:id="rId16"/>
    <p:sldId id="635" r:id="rId17"/>
    <p:sldId id="639" r:id="rId1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74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252" y="-996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07201750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198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30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505960"/>
            <a:ext cx="9144000" cy="637540"/>
            <a:chOff x="16" y="6300"/>
            <a:chExt cx="14400" cy="1859"/>
          </a:xfrm>
        </p:grpSpPr>
        <p:pic>
          <p:nvPicPr>
            <p:cNvPr id="9" name="图片 1" descr="搭石2"/>
            <p:cNvPicPr>
              <a:picLocks noChangeAspect="1"/>
            </p:cNvPicPr>
            <p:nvPr userDrawn="1"/>
          </p:nvPicPr>
          <p:blipFill>
            <a:blip r:embed="rId4"/>
            <a:srcRect l="57434" t="-6275"/>
            <a:stretch>
              <a:fillRect/>
            </a:stretch>
          </p:blipFill>
          <p:spPr>
            <a:xfrm>
              <a:off x="10165" y="6504"/>
              <a:ext cx="4251" cy="165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0" name="图片 6" descr="搭石2"/>
            <p:cNvPicPr>
              <a:picLocks noChangeAspect="1"/>
            </p:cNvPicPr>
            <p:nvPr userDrawn="1"/>
          </p:nvPicPr>
          <p:blipFill>
            <a:blip r:embed="rId4"/>
            <a:srcRect r="42899"/>
            <a:stretch>
              <a:fillRect/>
            </a:stretch>
          </p:blipFill>
          <p:spPr>
            <a:xfrm>
              <a:off x="16" y="6300"/>
              <a:ext cx="10321" cy="185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0" y="4505960"/>
            <a:ext cx="9144000" cy="637540"/>
            <a:chOff x="16" y="6300"/>
            <a:chExt cx="14400" cy="1859"/>
          </a:xfrm>
        </p:grpSpPr>
        <p:pic>
          <p:nvPicPr>
            <p:cNvPr id="15" name="图片 1" descr="搭石2"/>
            <p:cNvPicPr>
              <a:picLocks noChangeAspect="1"/>
            </p:cNvPicPr>
            <p:nvPr userDrawn="1"/>
          </p:nvPicPr>
          <p:blipFill>
            <a:blip r:embed="rId4"/>
            <a:srcRect l="57434" t="-6275"/>
            <a:stretch>
              <a:fillRect/>
            </a:stretch>
          </p:blipFill>
          <p:spPr>
            <a:xfrm>
              <a:off x="10165" y="6504"/>
              <a:ext cx="4251" cy="165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6" name="图片 6" descr="搭石2"/>
            <p:cNvPicPr>
              <a:picLocks noChangeAspect="1"/>
            </p:cNvPicPr>
            <p:nvPr userDrawn="1"/>
          </p:nvPicPr>
          <p:blipFill>
            <a:blip r:embed="rId4"/>
            <a:srcRect r="42899"/>
            <a:stretch>
              <a:fillRect/>
            </a:stretch>
          </p:blipFill>
          <p:spPr>
            <a:xfrm>
              <a:off x="16" y="6300"/>
              <a:ext cx="10321" cy="185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0" y="4505960"/>
            <a:ext cx="9144000" cy="637540"/>
            <a:chOff x="16" y="6300"/>
            <a:chExt cx="14400" cy="1859"/>
          </a:xfrm>
        </p:grpSpPr>
        <p:pic>
          <p:nvPicPr>
            <p:cNvPr id="15" name="图片 1" descr="搭石2"/>
            <p:cNvPicPr>
              <a:picLocks noChangeAspect="1"/>
            </p:cNvPicPr>
            <p:nvPr userDrawn="1"/>
          </p:nvPicPr>
          <p:blipFill>
            <a:blip r:embed="rId3"/>
            <a:srcRect l="57434" t="-6275"/>
            <a:stretch>
              <a:fillRect/>
            </a:stretch>
          </p:blipFill>
          <p:spPr>
            <a:xfrm>
              <a:off x="10165" y="6504"/>
              <a:ext cx="4251" cy="165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6" name="图片 6" descr="搭石2"/>
            <p:cNvPicPr>
              <a:picLocks noChangeAspect="1"/>
            </p:cNvPicPr>
            <p:nvPr userDrawn="1"/>
          </p:nvPicPr>
          <p:blipFill>
            <a:blip r:embed="rId3"/>
            <a:srcRect r="42899"/>
            <a:stretch>
              <a:fillRect/>
            </a:stretch>
          </p:blipFill>
          <p:spPr>
            <a:xfrm>
              <a:off x="16" y="6300"/>
              <a:ext cx="10321" cy="185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0" y="4505960"/>
            <a:ext cx="9144000" cy="637540"/>
            <a:chOff x="16" y="6300"/>
            <a:chExt cx="14400" cy="1859"/>
          </a:xfrm>
        </p:grpSpPr>
        <p:pic>
          <p:nvPicPr>
            <p:cNvPr id="15" name="图片 1" descr="搭石2"/>
            <p:cNvPicPr>
              <a:picLocks noChangeAspect="1"/>
            </p:cNvPicPr>
            <p:nvPr userDrawn="1"/>
          </p:nvPicPr>
          <p:blipFill>
            <a:blip r:embed="rId4"/>
            <a:srcRect l="57434" t="-6275"/>
            <a:stretch>
              <a:fillRect/>
            </a:stretch>
          </p:blipFill>
          <p:spPr>
            <a:xfrm>
              <a:off x="10165" y="6504"/>
              <a:ext cx="4251" cy="165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6" name="图片 6" descr="搭石2"/>
            <p:cNvPicPr>
              <a:picLocks noChangeAspect="1"/>
            </p:cNvPicPr>
            <p:nvPr userDrawn="1"/>
          </p:nvPicPr>
          <p:blipFill>
            <a:blip r:embed="rId4"/>
            <a:srcRect r="42899"/>
            <a:stretch>
              <a:fillRect/>
            </a:stretch>
          </p:blipFill>
          <p:spPr>
            <a:xfrm>
              <a:off x="16" y="6300"/>
              <a:ext cx="10321" cy="185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0" y="4505960"/>
            <a:ext cx="9144000" cy="637540"/>
            <a:chOff x="16" y="6300"/>
            <a:chExt cx="14400" cy="1859"/>
          </a:xfrm>
        </p:grpSpPr>
        <p:pic>
          <p:nvPicPr>
            <p:cNvPr id="15" name="图片 1" descr="搭石2"/>
            <p:cNvPicPr>
              <a:picLocks noChangeAspect="1"/>
            </p:cNvPicPr>
            <p:nvPr userDrawn="1"/>
          </p:nvPicPr>
          <p:blipFill>
            <a:blip r:embed="rId4"/>
            <a:srcRect l="57434" t="-6275"/>
            <a:stretch>
              <a:fillRect/>
            </a:stretch>
          </p:blipFill>
          <p:spPr>
            <a:xfrm>
              <a:off x="10165" y="6504"/>
              <a:ext cx="4251" cy="165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6" name="图片 6" descr="搭石2"/>
            <p:cNvPicPr>
              <a:picLocks noChangeAspect="1"/>
            </p:cNvPicPr>
            <p:nvPr userDrawn="1"/>
          </p:nvPicPr>
          <p:blipFill>
            <a:blip r:embed="rId4"/>
            <a:srcRect r="42899"/>
            <a:stretch>
              <a:fillRect/>
            </a:stretch>
          </p:blipFill>
          <p:spPr>
            <a:xfrm>
              <a:off x="16" y="6300"/>
              <a:ext cx="10321" cy="185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835" y="4767263"/>
            <a:ext cx="2133600" cy="274638"/>
          </a:xfrm>
        </p:spPr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0" y="4505960"/>
            <a:ext cx="9144000" cy="637540"/>
            <a:chOff x="16" y="6300"/>
            <a:chExt cx="14400" cy="1859"/>
          </a:xfrm>
        </p:grpSpPr>
        <p:pic>
          <p:nvPicPr>
            <p:cNvPr id="12" name="图片 1" descr="搭石2"/>
            <p:cNvPicPr>
              <a:picLocks noChangeAspect="1"/>
            </p:cNvPicPr>
            <p:nvPr userDrawn="1"/>
          </p:nvPicPr>
          <p:blipFill>
            <a:blip r:embed="rId3"/>
            <a:srcRect l="57434" t="-6275"/>
            <a:stretch>
              <a:fillRect/>
            </a:stretch>
          </p:blipFill>
          <p:spPr>
            <a:xfrm>
              <a:off x="10165" y="6504"/>
              <a:ext cx="4251" cy="165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3" name="图片 6" descr="搭石2"/>
            <p:cNvPicPr>
              <a:picLocks noChangeAspect="1"/>
            </p:cNvPicPr>
            <p:nvPr userDrawn="1"/>
          </p:nvPicPr>
          <p:blipFill>
            <a:blip r:embed="rId3"/>
            <a:srcRect r="42899"/>
            <a:stretch>
              <a:fillRect/>
            </a:stretch>
          </p:blipFill>
          <p:spPr>
            <a:xfrm>
              <a:off x="16" y="6300"/>
              <a:ext cx="10321" cy="185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aike.baidu.com/pic/&#229;&#136;&#152;&#231;&#171;&#160;/234921/0/d058ccbf6c81800ab6304732b03533fa828b4731?fr=lemma&amp;ct=single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hyperlink" Target="5&#25645;&#30707;/5.&#25645;&#30707;&#65288;&#26391;&#35835;&#35270;&#39057;&#65289;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hyperlink" Target="&#25945;&#24072;&#22791;&#35838;&#36164;&#26009;&#21253;/2.&#38899;&#35270;&#39057;&#36164;&#26009;&#21253;/5.&#25645;&#30707;&#65288;&#26391;&#35835;&#35270;&#39057;&#65289;.mp4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37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搭石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255"/>
            <a:ext cx="9145270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3575050" y="1172845"/>
            <a:ext cx="268795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 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搭 石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123" y="243466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3283" y="243466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551589" y="2588562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950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132523" y="670050"/>
            <a:ext cx="69392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0066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你知道什么是搭石吗？搭石有什么作用呢？</a:t>
            </a:r>
          </a:p>
        </p:txBody>
      </p:sp>
      <p:pic>
        <p:nvPicPr>
          <p:cNvPr id="13318" name="Picture 6" descr="C:\Users\Administrator\AppData\Roaming\Tencent\Users\541737432\QQ\WinTemp\RichOle\D27OD6E2$5T_Z@MF6X(T6KF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8325" y="1381250"/>
            <a:ext cx="5473700" cy="3073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319" name="Picture 7" descr="C:\Users\Administrator\AppData\Roaming\Tencent\Users\541737432\QQ\WinTemp\RichOle\9`5BVY$WSEEB8LLDGP08TW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1025" y="1368550"/>
            <a:ext cx="5473700" cy="3086100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5"/>
          <p:cNvGrpSpPr/>
          <p:nvPr/>
        </p:nvGrpSpPr>
        <p:grpSpPr>
          <a:xfrm>
            <a:off x="2816543" y="253105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6549686" y="1195776"/>
            <a:ext cx="110109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搭石</a:t>
            </a:r>
          </a:p>
        </p:txBody>
      </p:sp>
      <p:sp>
        <p:nvSpPr>
          <p:cNvPr id="7173" name="矩形 10"/>
          <p:cNvSpPr/>
          <p:nvPr/>
        </p:nvSpPr>
        <p:spPr>
          <a:xfrm>
            <a:off x="344544" y="1172010"/>
            <a:ext cx="5094355" cy="3416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8650"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搭</a:t>
            </a:r>
            <a:r>
              <a:rPr lang="zh-CN" altLang="en-US" sz="2400" b="1" dirty="0">
                <a:latin typeface="+mj-ea"/>
                <a:ea typeface="+mj-ea"/>
              </a:rPr>
              <a:t>石是人们在过往没有架桥的溪流、河沟，或浅水枯河、泥泞路面等时用石块铺设的一种简易通道。所选石块一般为天然呈方形状或平顶状，所有石块按等二尺距离摆放。不很平稳，走快才能保持平衡。</a:t>
            </a:r>
          </a:p>
        </p:txBody>
      </p:sp>
      <p:pic>
        <p:nvPicPr>
          <p:cNvPr id="2" name="图片 1" descr="搭石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1380" y="1900165"/>
            <a:ext cx="3308985" cy="2161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7173" grpId="0"/>
      <p:bldP spid="717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/>
          <p:nvPr>
            <p:custDataLst>
              <p:tags r:id="rId1"/>
            </p:custDataLst>
          </p:nvPr>
        </p:nvSpPr>
        <p:spPr>
          <a:xfrm>
            <a:off x="2529443" y="303114"/>
            <a:ext cx="6329547" cy="4053417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00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刘章：</a:t>
            </a:r>
            <a:endParaRPr lang="en-US" altLang="zh-CN" sz="2200" b="1" dirty="0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 indent="534988">
              <a:lnSpc>
                <a:spcPct val="130000"/>
              </a:lnSpc>
            </a:pPr>
            <a:r>
              <a:rPr lang="zh-CN" altLang="en-US" sz="2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著名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诗人，一级作家，汉族，原名刘玺，字尔玉，笔名东旭，别号雾灵山人、燕山痴子等。已出版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刘章诗选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刘章乡情诗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刘章散文选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北山恋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等诗文集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27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部。在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1999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年中国作协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诗刊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社举办的“新中国成立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50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年来，你最喜爱的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50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位诗人”评选中，读者投票郭小川、刘章双双获此殊荣，承德人为之自豪，成为承德诗坛的骄傲。</a:t>
            </a:r>
          </a:p>
        </p:txBody>
      </p:sp>
      <p:pic>
        <p:nvPicPr>
          <p:cNvPr id="7" name="图片 6" descr="IMG_256">
            <a:hlinkClick r:id="rId3" tooltip="刘章近照"/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92940" y="1414829"/>
            <a:ext cx="2224629" cy="27509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矩形 5"/>
          <p:cNvSpPr/>
          <p:nvPr/>
        </p:nvSpPr>
        <p:spPr>
          <a:xfrm>
            <a:off x="269191" y="639044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走近作者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1"/>
      <p:bldP spid="15363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矩形 1"/>
          <p:cNvSpPr/>
          <p:nvPr/>
        </p:nvSpPr>
        <p:spPr>
          <a:xfrm>
            <a:off x="882650" y="3578225"/>
            <a:ext cx="73787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3400"/>
            <a:r>
              <a:rPr lang="zh-CN" altLang="en-US" sz="2400" b="1" dirty="0">
                <a:latin typeface="微软雅黑" pitchFamily="34" charset="-122"/>
                <a:ea typeface="微软雅黑" pitchFamily="34" charset="-122"/>
                <a:cs typeface="楷体" panose="02010609060101010101" pitchFamily="49" charset="-122"/>
              </a:rPr>
              <a:t>今天就让我们一起去领略刘章爷爷家乡</a:t>
            </a:r>
            <a:r>
              <a:rPr lang="zh-CN" sz="2400" b="1" dirty="0">
                <a:latin typeface="微软雅黑" pitchFamily="34" charset="-122"/>
                <a:ea typeface="微软雅黑" pitchFamily="34" charset="-122"/>
                <a:cs typeface="楷体" panose="02010609060101010101" pitchFamily="49" charset="-122"/>
              </a:rPr>
              <a:t>那</a:t>
            </a:r>
            <a:r>
              <a:rPr lang="zh-CN" altLang="en-US" sz="2400" b="1" dirty="0">
                <a:latin typeface="微软雅黑" pitchFamily="34" charset="-122"/>
                <a:ea typeface="微软雅黑" pitchFamily="34" charset="-122"/>
                <a:cs typeface="楷体" panose="02010609060101010101" pitchFamily="49" charset="-122"/>
              </a:rPr>
              <a:t>平凡而又美丽的搭石吧。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 </a:t>
            </a:r>
          </a:p>
        </p:txBody>
      </p:sp>
      <p:pic>
        <p:nvPicPr>
          <p:cNvPr id="10243" name="Picture 6" descr="C:\Users\Administrator\AppData\Roaming\Tencent\Users\541737432\QQ\WinTemp\RichOle\%V1V2C({`0HHV]3U3VBO)QJ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5063" y="516890"/>
            <a:ext cx="4333875" cy="2870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468563" y="292100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517205" y="1233295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再读一遍，把课文读通读顺，然后读给同学听。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3316" name="组 28"/>
          <p:cNvGrpSpPr/>
          <p:nvPr/>
        </p:nvGrpSpPr>
        <p:grpSpPr>
          <a:xfrm>
            <a:off x="6824850" y="196783"/>
            <a:ext cx="2501900" cy="490537"/>
            <a:chOff x="3508667" y="4638583"/>
            <a:chExt cx="2501171" cy="490761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3323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326" name="图片 33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3324" name="TextBox 5">
              <a:hlinkClick r:id="rId6" action="ppaction://hlinkfile"/>
            </p:cNvPr>
            <p:cNvSpPr txBox="1"/>
            <p:nvPr/>
          </p:nvSpPr>
          <p:spPr>
            <a:xfrm>
              <a:off x="3508671" y="4638583"/>
              <a:ext cx="2501167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  <a:hlinkClick r:id="rId7" action="ppaction://hlinkfile"/>
                </a:rPr>
                <a:t>朗读视频</a:t>
              </a:r>
              <a:endParaRPr lang="zh-CN" altLang="en-US" sz="2000" b="1" dirty="0">
                <a:solidFill>
                  <a:srgbClr val="235B23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  <p:bldLst>
      <p:bldP spid="1434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矩形 8"/>
          <p:cNvSpPr/>
          <p:nvPr/>
        </p:nvSpPr>
        <p:spPr>
          <a:xfrm>
            <a:off x="503238" y="1989138"/>
            <a:ext cx="7818437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期      隔     责   懒</a:t>
            </a:r>
          </a:p>
        </p:txBody>
      </p:sp>
      <p:sp>
        <p:nvSpPr>
          <p:cNvPr id="15364" name="矩形 27"/>
          <p:cNvSpPr/>
          <p:nvPr/>
        </p:nvSpPr>
        <p:spPr>
          <a:xfrm>
            <a:off x="977900" y="3338513"/>
            <a:ext cx="8056563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平        调    人影  绰</a:t>
            </a:r>
            <a:endParaRPr lang="zh-CN" altLang="en-US" sz="2000" b="1" dirty="0"/>
          </a:p>
        </p:txBody>
      </p:sp>
      <p:sp>
        <p:nvSpPr>
          <p:cNvPr id="20" name="矩形 19"/>
          <p:cNvSpPr/>
          <p:nvPr/>
        </p:nvSpPr>
        <p:spPr>
          <a:xfrm>
            <a:off x="960458" y="2017754"/>
            <a:ext cx="722939" cy="707886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汛</a:t>
            </a:r>
          </a:p>
        </p:txBody>
      </p:sp>
      <p:sp>
        <p:nvSpPr>
          <p:cNvPr id="23" name="矩形 22"/>
          <p:cNvSpPr/>
          <p:nvPr/>
        </p:nvSpPr>
        <p:spPr>
          <a:xfrm>
            <a:off x="4787763" y="2007090"/>
            <a:ext cx="714669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谴</a:t>
            </a:r>
          </a:p>
        </p:txBody>
      </p:sp>
      <p:sp>
        <p:nvSpPr>
          <p:cNvPr id="28" name="矩形 27"/>
          <p:cNvSpPr/>
          <p:nvPr/>
        </p:nvSpPr>
        <p:spPr>
          <a:xfrm>
            <a:off x="7152778" y="1990162"/>
            <a:ext cx="724064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惰</a:t>
            </a:r>
          </a:p>
        </p:txBody>
      </p:sp>
      <p:sp>
        <p:nvSpPr>
          <p:cNvPr id="30" name="矩形 29"/>
          <p:cNvSpPr/>
          <p:nvPr/>
        </p:nvSpPr>
        <p:spPr>
          <a:xfrm>
            <a:off x="3213628" y="3292533"/>
            <a:ext cx="75107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协</a:t>
            </a:r>
          </a:p>
        </p:txBody>
      </p:sp>
      <p:sp>
        <p:nvSpPr>
          <p:cNvPr id="32" name="矩形 31"/>
          <p:cNvSpPr/>
          <p:nvPr/>
        </p:nvSpPr>
        <p:spPr>
          <a:xfrm>
            <a:off x="1749489" y="3320814"/>
            <a:ext cx="700552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衡</a:t>
            </a:r>
          </a:p>
        </p:txBody>
      </p:sp>
      <p:sp>
        <p:nvSpPr>
          <p:cNvPr id="33" name="矩形 32"/>
          <p:cNvSpPr/>
          <p:nvPr/>
        </p:nvSpPr>
        <p:spPr>
          <a:xfrm>
            <a:off x="6300288" y="3282090"/>
            <a:ext cx="70282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绰</a:t>
            </a:r>
          </a:p>
        </p:txBody>
      </p:sp>
      <p:sp>
        <p:nvSpPr>
          <p:cNvPr id="34" name="矩形 33"/>
          <p:cNvSpPr/>
          <p:nvPr/>
        </p:nvSpPr>
        <p:spPr>
          <a:xfrm>
            <a:off x="3010137" y="1989824"/>
            <a:ext cx="70247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间  </a:t>
            </a:r>
          </a:p>
        </p:txBody>
      </p:sp>
      <p:grpSp>
        <p:nvGrpSpPr>
          <p:cNvPr id="2" name="组合 5"/>
          <p:cNvGrpSpPr/>
          <p:nvPr/>
        </p:nvGrpSpPr>
        <p:grpSpPr>
          <a:xfrm>
            <a:off x="2885629" y="101527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020825" y="1496060"/>
            <a:ext cx="951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xùn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952180" y="1485265"/>
            <a:ext cx="951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jiàn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704780" y="1479995"/>
            <a:ext cx="951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qiǎn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007800" y="1467485"/>
            <a:ext cx="951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duò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623695" y="2760345"/>
            <a:ext cx="951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héng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122800" y="2816860"/>
            <a:ext cx="951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chuò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249360" y="2799080"/>
            <a:ext cx="951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xié </a:t>
            </a: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464663" y="745272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5" grpId="2"/>
      <p:bldP spid="6" grpId="1"/>
      <p:bldP spid="6" grpId="2"/>
      <p:bldP spid="7" grpId="1"/>
      <p:bldP spid="7" grpId="2"/>
      <p:bldP spid="8" grpId="1"/>
      <p:bldP spid="8" grpId="2"/>
      <p:bldP spid="9" grpId="1"/>
      <p:bldP spid="9" grpId="2"/>
      <p:bldP spid="10" grpId="1"/>
      <p:bldP spid="10" grpId="2"/>
      <p:bldP spid="11" grpId="1"/>
      <p:bldP spid="11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搭石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" y="-4607"/>
            <a:ext cx="9152192" cy="514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TextBox 2"/>
          <p:cNvSpPr txBox="1"/>
          <p:nvPr/>
        </p:nvSpPr>
        <p:spPr>
          <a:xfrm>
            <a:off x="334509" y="297127"/>
            <a:ext cx="1855798" cy="76073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走搭石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3478482" y="4067662"/>
            <a:ext cx="895350" cy="768350"/>
            <a:chOff x="9663" y="2117"/>
            <a:chExt cx="2814" cy="8653"/>
          </a:xfrm>
        </p:grpSpPr>
        <p:pic>
          <p:nvPicPr>
            <p:cNvPr id="24" name="图片 2" descr="IMG_256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663" y="2117"/>
              <a:ext cx="2563" cy="864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20" name="TextBox 17"/>
            <p:cNvSpPr txBox="1"/>
            <p:nvPr/>
          </p:nvSpPr>
          <p:spPr>
            <a:xfrm>
              <a:off x="9663" y="2117"/>
              <a:ext cx="2814" cy="86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4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汛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655610" y="4206372"/>
            <a:ext cx="924560" cy="768319"/>
            <a:chOff x="6895" y="725"/>
            <a:chExt cx="2510" cy="3087"/>
          </a:xfrm>
        </p:grpSpPr>
        <p:pic>
          <p:nvPicPr>
            <p:cNvPr id="30" name="图片 2" descr="IMG_256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95" y="725"/>
              <a:ext cx="2510" cy="259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16" name="TextBox 19"/>
            <p:cNvSpPr txBox="1"/>
            <p:nvPr/>
          </p:nvSpPr>
          <p:spPr>
            <a:xfrm>
              <a:off x="7323" y="725"/>
              <a:ext cx="2081" cy="30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4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衡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01054" y="3599024"/>
            <a:ext cx="977265" cy="768415"/>
            <a:chOff x="3854" y="4362"/>
            <a:chExt cx="2510" cy="4269"/>
          </a:xfrm>
        </p:grpSpPr>
        <p:pic>
          <p:nvPicPr>
            <p:cNvPr id="33" name="图片 2" descr="IMG_256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854" y="4934"/>
              <a:ext cx="2510" cy="325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12" name="TextBox 22"/>
            <p:cNvSpPr txBox="1"/>
            <p:nvPr/>
          </p:nvSpPr>
          <p:spPr>
            <a:xfrm>
              <a:off x="4191" y="4362"/>
              <a:ext cx="1349" cy="426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4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谴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069657" y="3611955"/>
            <a:ext cx="798830" cy="768276"/>
            <a:chOff x="0" y="4283"/>
            <a:chExt cx="2510" cy="3959"/>
          </a:xfrm>
        </p:grpSpPr>
        <p:pic>
          <p:nvPicPr>
            <p:cNvPr id="32" name="图片 2" descr="IMG_256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4435"/>
              <a:ext cx="2510" cy="325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06" name="TextBox 21"/>
            <p:cNvSpPr txBox="1"/>
            <p:nvPr/>
          </p:nvSpPr>
          <p:spPr>
            <a:xfrm>
              <a:off x="214" y="4283"/>
              <a:ext cx="1791" cy="395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4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间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302851" y="3721565"/>
            <a:ext cx="948690" cy="768433"/>
            <a:chOff x="4664" y="2998"/>
            <a:chExt cx="2510" cy="3157"/>
          </a:xfrm>
        </p:grpSpPr>
        <p:pic>
          <p:nvPicPr>
            <p:cNvPr id="26" name="图片 2" descr="IMG_256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64" y="2998"/>
              <a:ext cx="2510" cy="296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04" name="TextBox 28"/>
            <p:cNvSpPr txBox="1"/>
            <p:nvPr/>
          </p:nvSpPr>
          <p:spPr>
            <a:xfrm>
              <a:off x="4943" y="2998"/>
              <a:ext cx="1964" cy="315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4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协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394026" y="4212363"/>
            <a:ext cx="1000760" cy="768410"/>
            <a:chOff x="8332" y="3505"/>
            <a:chExt cx="3105" cy="2357"/>
          </a:xfrm>
        </p:grpSpPr>
        <p:pic>
          <p:nvPicPr>
            <p:cNvPr id="29" name="图片 2" descr="IMG_256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32" y="3533"/>
              <a:ext cx="2510" cy="210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02" name="TextBox 35"/>
            <p:cNvSpPr txBox="1"/>
            <p:nvPr/>
          </p:nvSpPr>
          <p:spPr>
            <a:xfrm>
              <a:off x="8332" y="3505"/>
              <a:ext cx="3105" cy="235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4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绰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518792" y="3710979"/>
            <a:ext cx="906780" cy="768380"/>
            <a:chOff x="1709" y="2054"/>
            <a:chExt cx="2510" cy="4573"/>
          </a:xfrm>
        </p:grpSpPr>
        <p:pic>
          <p:nvPicPr>
            <p:cNvPr id="7" name="图片 2" descr="IMG_256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09" y="2117"/>
              <a:ext cx="2510" cy="39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14" name="TextBox 20"/>
            <p:cNvSpPr txBox="1"/>
            <p:nvPr/>
          </p:nvSpPr>
          <p:spPr>
            <a:xfrm>
              <a:off x="2046" y="2054"/>
              <a:ext cx="1349" cy="457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4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83333E-6 1.54843E-6 C -0.00678 -0.01203 -0.01129 -0.02869 -0.01754 -0.03918 C -0.02032 -0.04966 -0.02449 -0.05923 -0.02674 -0.06971 C -0.03004 -0.08514 -0.03161 -0.10179 -0.0349 -0.11752 C -0.03647 -0.1385 -0.03716 -0.15885 -0.03959 -0.17921 C -0.03924 -0.21376 -0.03977 -0.24831 -0.03838 -0.28285 C -0.03803 -0.29056 -0.03369 -0.30568 -0.03369 -0.30568 C -0.03178 -0.32758 -0.0264 -0.34485 -0.0198 -0.36336 C -0.01789 -0.3686 -0.01477 -0.37816 -0.01164 -0.37971 C -0.00279 -0.38526 -0.00713 -0.38372 0.00121 -0.38588 C -0.00417 -0.39081 -0.00852 -0.39914 -0.01407 -0.40284 C -0.01667 -0.40623 -0.01963 -0.40901 -0.02206 -0.41271 C -0.02414 -0.41641 -0.02796 -0.4232 -0.02796 -0.4232 C -0.03091 -0.43399 -0.03161 -0.43985 -0.03265 -0.4525 C -0.03178 -0.46947 -0.03126 -0.48643 -0.03022 -0.5037 C -0.0297 -0.51296 -0.01824 -0.54103 -0.01286 -0.54504 C -0.00626 -0.55028 0.00121 -0.54966 0.00815 -0.55121 C 0.00555 -0.56447 0.00017 -0.57526 -0.00244 -0.58884 C -0.00088 -0.63603 -0.00591 -0.63079 0.01978 -0.63387 C 0.01596 -0.64035 0.01197 -0.64621 0.00815 -0.65238 C 0.00572 -0.65608 0.00121 -0.66472 0.00121 -0.66472 C -0.004 -0.69248 0.01197 -0.686 0.02326 -0.68754 C 0.01805 -0.7005 0.0177 -0.70142 0.0151 -0.71468 C 0.01666 -0.73967 0.01423 -0.74029 0.02794 -0.7372 C 0.02395 -0.74183 0.02239 -0.74368 0.02083 -0.7517 C 0.02117 -0.75386 0.021 -0.75663 0.02204 -0.75787 C 0.02742 -0.76342 0.03333 -0.75602 0.02447 -0.76404 C 0.02065 -0.77422 0.01701 -0.77761 0.02083 -0.79087 C 0.02169 -0.79427 0.03089 -0.79303 0.03367 -0.79303 " pathEditMode="relative" ptsTypes="ffffffffffffffffffffffffffffA">
                                      <p:cBhvr>
                                        <p:cTn id="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5.10179E-6 C -0.00642 -0.00402 -0.00503 -0.01574 -0.00573 -0.02715 C -0.00538 -0.07404 -0.00538 -0.12061 -0.00468 -0.1675 C -0.00451 -0.17644 -1.11111E-6 -0.19433 0.00122 -0.2005 C 0.00486 -0.21993 0.00764 -0.24276 0.01511 -0.25849 C 0.02205 -0.27361 0.03472 -0.27916 0.04427 -0.28749 C 0.04775 -0.30908 0.04358 -0.33221 0.04775 -0.35349 C 0.04896 -0.36892 0.05087 -0.38804 0.05591 -0.401 C 0.05782 -0.41241 0.06702 -0.43462 0.07327 -0.44017 C 0.07761 -0.44387 0.08282 -0.44325 0.08733 -0.44418 C 0.08698 -0.44696 0.08698 -0.45004 0.08611 -0.45251 C 0.08542 -0.45467 0.08368 -0.45559 0.08264 -0.45713 C 0.07882 -0.46207 0.07795 -0.46824 0.07327 -0.47132 C 0.07118 -0.47502 0.06823 -0.47749 0.06632 -0.48181 C 0.06441 -0.4852 0.06163 -0.49415 0.06163 -0.49415 C 0.0625 -0.51173 0.06007 -0.52222 0.06754 -0.53116 C 0.07153 -0.54597 0.0783 -0.54319 0.08733 -0.54566 C 0.0842 -0.5509 0.08403 -0.55491 0.08264 -0.56201 C 0.08195 -0.56602 0.08021 -0.57435 0.08021 -0.57435 C 0.08195 -0.60272 0.07986 -0.60118 0.09532 -0.60766 C 0.09011 -0.61383 0.08698 -0.62216 0.0849 -0.63233 C 0.08698 -0.64992 0.0908 -0.64837 0.1 -0.65084 C 0.09775 -0.66935 0.09896 -0.6749 0.10938 -0.67768 C 0.11146 -0.68354 0.1125 -0.68909 0.11511 -0.69433 C 0.11545 -0.69649 0.1158 -0.69865 0.11632 -0.7005 C 0.11702 -0.70266 0.11858 -0.70667 0.11858 -0.70667 " pathEditMode="relative" ptsTypes="fffffffffffffffffffffffffA">
                                      <p:cBhvr>
                                        <p:cTn id="1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5E-6 7.71129E-7 C -0.00678 -0.00432 -0.00765 -0.01543 -0.01164 -0.02499 C -0.01424 -0.03856 -0.02015 -0.05059 -0.02223 -0.06416 C -0.02483 -0.08082 -0.02587 -0.0984 -0.03039 -0.11382 C -0.03039 -0.11937 -0.03837 -0.23288 -0.02449 -0.27298 C -0.02292 -0.28378 -0.01876 -0.29642 -0.01511 -0.30599 C -0.01199 -0.3248 -0.01702 -0.2992 -0.0106 -0.31617 C -0.00973 -0.31863 -0.01008 -0.32172 -0.00938 -0.32449 C -0.00782 -0.33128 -0.00452 -0.33529 -0.00122 -0.33899 C -0.00192 -0.34115 -0.00226 -0.34362 -0.00348 -0.34516 C -0.0099 -0.35318 -0.01372 -0.35195 -0.0198 -0.3575 C -0.03647 -0.3723 -0.01546 -0.35596 -0.03143 -0.36799 C -0.03473 -0.37323 -0.03594 -0.37909 -0.03733 -0.38649 C -0.03699 -0.40778 -0.03681 -0.42937 -0.03612 -0.45065 C -0.03594 -0.45373 -0.02865 -0.48273 -0.0257 -0.48365 C -0.01841 -0.48612 -0.01094 -0.48489 -0.00348 -0.48551 C -0.00608 -0.50093 -0.00765 -0.51573 -0.00938 -0.53116 C -0.00799 -0.56015 -0.01181 -0.55645 -0.00122 -0.562 C -0.00556 -0.57249 -0.00799 -0.57095 -0.01285 -0.57866 C -0.01528 -0.58267 -0.0198 -0.591 -0.0198 -0.591 C -0.02015 -0.59377 -0.02101 -0.59655 -0.02101 -0.59932 C -0.02101 -0.63079 -0.02067 -0.61999 -0.00122 -0.62184 C -0.00487 -0.63264 -0.00261 -0.62616 -0.00817 -0.64066 C -0.00956 -0.64436 -0.0106 -0.65299 -0.0106 -0.65299 C -0.00886 -0.67119 -0.0099 -0.66441 -0.00122 -0.66965 C -0.00522 -0.67181 -0.00765 -0.67489 -0.0106 -0.67983 C -0.01303 -0.69988 -0.01094 -0.70266 -7.5E-6 -0.70266 " pathEditMode="relative" ptsTypes="ffffffffffffffffffffffffffA">
                                      <p:cBhvr>
                                        <p:cTn id="1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77778E-6 -5.55213E-6 C 0.0019 -0.0105 -0.00192 -0.0142 -0.00573 -0.02283 C -0.00851 -0.03671 -0.00469 -0.02006 -0.01164 -0.03733 C -0.01233 -0.03918 -0.01216 -0.04165 -0.01285 -0.0435 C -0.01667 -0.05368 -0.02379 -0.07157 -0.029 -0.08082 C -0.0316 -0.09162 -0.03369 -0.10118 -0.03837 -0.10951 C -0.04497 -0.13357 -0.05261 -0.15701 -0.06042 -0.17984 C -0.06216 -0.19464 -0.0658 -0.20976 -0.0698 -0.22333 C -0.07101 -0.2443 -0.07622 -0.26188 -0.07796 -0.28317 C -0.07674 -0.33807 -0.08473 -0.34239 -0.06285 -0.34918 C -0.07535 -0.37138 -0.0566 -0.33931 -0.07084 -0.35966 C -0.08768 -0.38403 -0.07153 -0.3646 -0.08143 -0.37601 C -0.08264 -0.38372 -0.08508 -0.38958 -0.08716 -0.39668 C -0.08542 -0.40902 -0.08351 -0.44017 -0.07205 -0.44233 C -0.06858 -0.44295 -0.06511 -0.44356 -0.06164 -0.44418 C -0.06407 -0.45312 -0.06754 -0.46114 -0.07084 -0.46916 C -0.07258 -0.47317 -0.07396 -0.47749 -0.07553 -0.4815 C -0.07639 -0.48366 -0.07796 -0.48798 -0.07796 -0.48798 C -0.08073 -0.50433 -0.08108 -0.5105 -0.079 -0.53116 C -0.07761 -0.54473 -0.06129 -0.55399 -0.05469 -0.55584 C -0.06025 -0.56633 -0.0533 -0.5546 -0.06042 -0.56201 C -0.06372 -0.5654 -0.06511 -0.5728 -0.06633 -0.57866 C -0.06476 -0.60612 -0.06633 -0.60118 -0.05226 -0.6055 C -0.05626 -0.60797 -0.0599 -0.61136 -0.06389 -0.61383 C -0.06685 -0.61876 -0.06719 -0.62339 -0.06858 -0.63018 C -0.06633 -0.6419 -0.06372 -0.64591 -0.05695 -0.64899 C -0.05521 -0.67583 -0.05313 -0.67891 -0.04653 -0.7005 " pathEditMode="relative" ptsTypes="ffffffffffffffffffffffffffA">
                                      <p:cBhvr>
                                        <p:cTn id="2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83333E-6 -8.71067E-6 C -0.00122 0.00061 -0.00226 0.00246 -0.00348 0.00215 C -0.00608 0.00123 -0.01251 -0.01697 -0.01407 -0.02067 C -0.01511 -0.02345 -0.01633 -0.02622 -0.01754 -0.02869 C -0.01858 -0.03085 -0.01997 -0.03239 -0.02101 -0.03486 C -0.03021 -0.05676 -0.0382 -0.08452 -0.0408 -0.11136 C -0.04011 -0.15547 -0.04358 -0.19464 -0.03265 -0.2332 C -0.03178 -0.24368 -0.03212 -0.25633 -0.02796 -0.26435 C -0.02258 -0.29334 -0.00955 -0.33961 0.00815 -0.34886 C 0.01249 -0.35658 0.01735 -0.36089 0.02204 -0.36768 C 0.02499 -0.372 0.03246 -0.37601 0.03246 -0.37601 C 0.03871 -0.38434 0.04583 -0.3868 0.05347 -0.3902 C 0.05902 -0.39266 0.06267 -0.39667 0.06857 -0.39853 C 0.07326 -0.39976 0.08246 -0.40284 0.08246 -0.40284 C 0.08142 -0.40901 0.07916 -0.41426 0.07673 -0.41919 C 0.07465 -0.42351 0.07204 -0.42752 0.06979 -0.43153 C 0.06892 -0.43307 0.06735 -0.43585 0.06735 -0.43585 C 0.0651 -0.44418 0.06249 -0.45189 0.06041 -0.46052 C 0.06076 -0.4778 0.06024 -0.49507 0.06163 -0.51234 C 0.06197 -0.51574 0.06406 -0.51759 0.0651 -0.52036 C 0.06874 -0.53054 0.071 -0.5435 0.07795 -0.5472 C 0.07916 -0.54874 0.08003 -0.55059 0.08142 -0.55152 C 0.08315 -0.55275 0.08628 -0.55059 0.08715 -0.55368 C 0.08784 -0.55614 0.08472 -0.55769 0.08367 -0.55985 C 0.08281 -0.5617 0.08211 -0.56386 0.08142 -0.56601 C 0.07847 -0.58545 0.08038 -0.57743 0.07673 -0.59069 C 0.07708 -0.60025 0.07621 -0.61043 0.07795 -0.61969 C 0.08194 -0.63943 0.09722 -0.63326 0.10468 -0.63418 C 0.10104 -0.64344 0.09479 -0.64559 0.09062 -0.65485 C 0.08819 -0.66009 0.08593 -0.67336 0.08593 -0.67336 C 0.08784 -0.70173 0.08801 -0.69711 0.10347 -0.70019 C 0.09913 -0.70235 0.096 -0.70605 0.09183 -0.70852 C 0.08836 -0.71469 0.08749 -0.71993 0.08489 -0.72703 C 0.08524 -0.73196 0.08472 -0.73721 0.08593 -0.74152 C 0.0861 -0.74214 0.0967 -0.74954 0.09756 -0.74985 C 0.10416 -0.75725 0.1092 -0.75664 0.11735 -0.75818 C 0.11649 -0.76774 0.11527 -0.77576 0.11388 -0.78502 C 0.11718 -0.81864 0.11527 -0.8137 0.13489 -0.8137 " pathEditMode="relative" ptsTypes="fffffffffffffffffffffffffffffffffffffA">
                                      <p:cBhvr>
                                        <p:cTn id="2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7778E-6 6.19371E-6 C -0.00364 -0.01973 -0.01197 -0.02714 -0.02083 -0.03916 C -0.02465 -0.04441 -0.03368 -0.0515 -0.03368 -0.0515 C -0.04357 -0.06939 -0.05312 -0.0768 -0.06388 -0.09284 C -0.07482 -0.10918 -0.0894 -0.13047 -0.09756 -0.15082 C -0.10416 -0.16748 -0.09774 -0.15514 -0.10451 -0.16717 C -0.10746 -0.18167 -0.10954 -0.18722 -0.11388 -0.20018 C -0.11631 -0.21714 -0.12204 -0.23164 -0.12552 -0.24799 C -0.12656 -0.26464 -0.12743 -0.26896 -0.1302 -0.28284 C -0.13211 -0.31245 -0.1335 -0.32911 -0.1302 -0.36581 C -0.12951 -0.37353 -0.12534 -0.37908 -0.12326 -0.38617 C -0.12083 -0.39481 -0.1184 -0.40561 -0.1151 -0.41301 C -0.10312 -0.44015 -0.0868 -0.44293 -0.06961 -0.45434 C -0.0717 -0.46452 -0.07621 -0.47747 -0.08124 -0.48334 C -0.0842 -0.49074 -0.08767 -0.49691 -0.09062 -0.504 C -0.09253 -0.51356 -0.09652 -0.52282 -0.09999 -0.53084 C -0.10277 -0.54718 -0.1019 -0.58512 -0.09062 -0.59499 C -0.08697 -0.59808 -0.07656 -0.599 -0.07552 -0.599 C -0.08229 -0.60764 -0.08958 -0.61504 -0.09756 -0.61751 C -0.10312 -0.62738 -0.10954 -0.63478 -0.11388 -0.64651 C -0.11354 -0.65545 -0.11371 -0.6644 -0.11267 -0.67334 C -0.11145 -0.68414 -0.10034 -0.69 -0.09531 -0.69216 C -0.10781 -0.70665 -0.08854 -0.68537 -0.10347 -0.69833 C -0.1085 -0.70264 -0.11111 -0.70974 -0.11614 -0.71282 C -0.12065 -0.72454 -0.121 -0.73966 -0.11388 -0.74768 C -0.10763 -0.74706 -0.10156 -0.74614 -0.09531 -0.74614 C -0.08107 -0.74614 -0.1052 -0.76742 -0.10694 -0.7705 C -0.1052 -0.79148 -0.10173 -0.79765 -0.09062 -0.80351 C -0.08906 -0.80567 -0.0868 -0.80659 -0.08593 -0.80968 C -0.08472 -0.814 -0.08593 -0.81955 -0.08489 -0.82417 C -0.08298 -0.83343 -0.07934 -0.84176 -0.0743 -0.84484 C -0.071 -0.85132 -0.06649 -0.85317 -0.06163 -0.85317 " pathEditMode="relative" ptsTypes="fffffffffffffffffffffffffffffffA">
                                      <p:cBhvr>
                                        <p:cTn id="3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6.5145E-6 C -0.00451 -0.00153 -0.0085 -0.00369 -0.01284 -0.00616 C -0.02014 -0.01418 -0.02795 -0.01912 -0.03611 -0.02282 C -0.04791 -0.03731 -0.06111 -0.04842 -0.07222 -0.06415 C -0.0842 -0.08081 -0.09392 -0.10394 -0.10243 -0.12615 C -0.10399 -0.1354 -0.10694 -0.14219 -0.10937 -0.15082 C -0.11128 -0.15761 -0.11024 -0.15946 -0.11163 -0.16748 C -0.1125 -0.17303 -0.11406 -0.17828 -0.1151 -0.18383 C -0.1158 -0.18784 -0.11753 -0.19617 -0.11753 -0.19617 C -0.11892 -0.21498 -0.121 -0.23318 -0.12222 -0.252 C -0.12135 -0.3032 -0.12708 -0.31184 -0.11284 -0.33898 C -0.11093 -0.34885 -0.10642 -0.35224 -0.10121 -0.35533 C -0.10729 -0.36705 -0.1283 -0.36551 -0.13732 -0.36983 C -0.13854 -0.37044 -0.13958 -0.37137 -0.1408 -0.37198 C -0.14548 -0.37414 -0.15 -0.37599 -0.15468 -0.37815 C -0.15625 -0.37877 -0.15937 -0.38031 -0.15937 -0.38031 C -0.16423 -0.38586 -0.16892 -0.39234 -0.17448 -0.3945 C -0.17847 -0.4019 -0.18368 -0.40931 -0.18732 -0.41733 C -0.19027 -0.4235 -0.19166 -0.43152 -0.19427 -0.43799 C -0.19392 -0.44416 -0.19479 -0.45126 -0.19305 -0.4565 C -0.18871 -0.46976 -0.17361 -0.47316 -0.16632 -0.47747 C -0.16927 -0.48519 -0.17187 -0.48364 -0.17569 -0.48981 C -0.17812 -0.49413 -0.18038 -0.49814 -0.18264 -0.50215 C -0.18385 -0.50431 -0.18611 -0.50832 -0.18611 -0.50832 C -0.18993 -0.52806 -0.19045 -0.51665 -0.18836 -0.54965 C -0.18819 -0.55181 -0.18836 -0.55459 -0.18732 -0.55582 C -0.18385 -0.56045 -0.17951 -0.56261 -0.17569 -0.566 C -0.17343 -0.56785 -0.171 -0.56908 -0.16857 -0.57032 C -0.16736 -0.57094 -0.1651 -0.57217 -0.1651 -0.57217 C -0.13975 -0.57063 -0.14201 -0.57649 -0.12673 -0.56199 C -0.12569 -0.56106 -0.1283 -0.56446 -0.12916 -0.566 C -0.13541 -0.5771 -0.12743 -0.56353 -0.13385 -0.57433 C -0.13889 -0.60394 -0.13211 -0.61042 -0.11857 -0.6135 C -0.11944 -0.61504 -0.12014 -0.61659 -0.121 -0.61782 C -0.12326 -0.6209 -0.12586 -0.62276 -0.12795 -0.62615 C -0.12986 -0.62954 -0.13385 -0.63633 -0.13385 -0.63633 C -0.13524 -0.64466 -0.13576 -0.65298 -0.13732 -0.661 C -0.13611 -0.68753 -0.1375 -0.68259 -0.13264 -0.69833 " pathEditMode="relative" ptsTypes="fffffffffffffffffffffffffffffffffffffA">
                                      <p:cBhvr>
                                        <p:cTn id="3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24375" y="1271650"/>
            <a:ext cx="789051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Times New Roman" pitchFamily="18" charset="0"/>
              </a:rPr>
              <a:t>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Times New Roman" pitchFamily="18" charset="0"/>
              </a:rPr>
              <a:t>加彩的字的正确读音下画“√”。</a:t>
            </a:r>
          </a:p>
          <a:p>
            <a:pPr marR="0" lvl="0" indent="628650" algn="l" defTabSz="457200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人影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绰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绰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chuò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zhuó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	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间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jiàn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jiān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隔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R="0" lvl="0" indent="628650" algn="l" defTabSz="457200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溪水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猛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zhàng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zhǎng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	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汛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xiòng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xùn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期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R="0" lvl="0" indent="628650" algn="l" defTabSz="457200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平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衡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héng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hén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	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  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相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bēi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bèi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而行</a:t>
            </a:r>
          </a:p>
        </p:txBody>
      </p:sp>
      <p:sp>
        <p:nvSpPr>
          <p:cNvPr id="36875" name="矩形 10"/>
          <p:cNvSpPr/>
          <p:nvPr/>
        </p:nvSpPr>
        <p:spPr>
          <a:xfrm>
            <a:off x="2952062" y="2200960"/>
            <a:ext cx="699230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13" name="矩形 10"/>
          <p:cNvSpPr/>
          <p:nvPr/>
        </p:nvSpPr>
        <p:spPr>
          <a:xfrm>
            <a:off x="5212627" y="2213966"/>
            <a:ext cx="76454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14" name="矩形 10"/>
          <p:cNvSpPr/>
          <p:nvPr/>
        </p:nvSpPr>
        <p:spPr>
          <a:xfrm>
            <a:off x="3938303" y="2885096"/>
            <a:ext cx="699230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15" name="矩形 10"/>
          <p:cNvSpPr/>
          <p:nvPr/>
        </p:nvSpPr>
        <p:spPr>
          <a:xfrm>
            <a:off x="6057551" y="2920721"/>
            <a:ext cx="69342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16" name="矩形 10"/>
          <p:cNvSpPr/>
          <p:nvPr/>
        </p:nvSpPr>
        <p:spPr>
          <a:xfrm>
            <a:off x="2219346" y="3768154"/>
            <a:ext cx="699230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17" name="矩形 10"/>
          <p:cNvSpPr/>
          <p:nvPr/>
        </p:nvSpPr>
        <p:spPr>
          <a:xfrm>
            <a:off x="5882478" y="3732529"/>
            <a:ext cx="699230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auto">
          <a:xfrm>
            <a:off x="589214" y="675000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5" grpId="0"/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4"/>
          <p:cNvSpPr>
            <a:spLocks noChangeArrowheads="1"/>
          </p:cNvSpPr>
          <p:nvPr/>
        </p:nvSpPr>
        <p:spPr bwMode="auto">
          <a:xfrm>
            <a:off x="876300" y="1449000"/>
            <a:ext cx="7258050" cy="2657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形容人影多，姿态美。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从道理上说应当这样。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清清的水波在荡漾。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配合得适当，很有秩序。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1507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5"/>
          <p:cNvGrpSpPr/>
          <p:nvPr/>
        </p:nvGrpSpPr>
        <p:grpSpPr>
          <a:xfrm>
            <a:off x="3628543" y="392750"/>
            <a:ext cx="2874963" cy="555625"/>
            <a:chOff x="3124895" y="802159"/>
            <a:chExt cx="3642159" cy="555350"/>
          </a:xfrm>
        </p:grpSpPr>
        <p:pic>
          <p:nvPicPr>
            <p:cNvPr id="21515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59"/>
              <a:ext cx="3435013" cy="55535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16" name="矩形 12"/>
            <p:cNvSpPr/>
            <p:nvPr/>
          </p:nvSpPr>
          <p:spPr>
            <a:xfrm>
              <a:off x="3236559" y="840278"/>
              <a:ext cx="3530495" cy="4614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根据意思写词语。</a:t>
              </a:r>
            </a:p>
          </p:txBody>
        </p:sp>
      </p:grpSp>
      <p:sp>
        <p:nvSpPr>
          <p:cNvPr id="26631" name="矩形 5"/>
          <p:cNvSpPr/>
          <p:nvPr/>
        </p:nvSpPr>
        <p:spPr>
          <a:xfrm>
            <a:off x="4482338" y="1637213"/>
            <a:ext cx="141605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人影绰绰</a:t>
            </a:r>
            <a:endParaRPr lang="zh-CN" altLang="en-US" sz="24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6632" name="矩形 6"/>
          <p:cNvSpPr/>
          <p:nvPr/>
        </p:nvSpPr>
        <p:spPr>
          <a:xfrm>
            <a:off x="4464875" y="2246813"/>
            <a:ext cx="141605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理所当然</a:t>
            </a:r>
            <a:endParaRPr lang="zh-CN" altLang="en-US" sz="24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6633" name="矩形 7"/>
          <p:cNvSpPr/>
          <p:nvPr/>
        </p:nvSpPr>
        <p:spPr>
          <a:xfrm>
            <a:off x="4179125" y="2904038"/>
            <a:ext cx="142240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清波漾漾</a:t>
            </a:r>
            <a:endParaRPr lang="zh-CN" altLang="en-US" sz="24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6634" name="矩形 8"/>
          <p:cNvSpPr/>
          <p:nvPr/>
        </p:nvSpPr>
        <p:spPr>
          <a:xfrm>
            <a:off x="4768088" y="3542213"/>
            <a:ext cx="141605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协调有序</a:t>
            </a:r>
            <a:endParaRPr lang="zh-CN" altLang="en-US" sz="24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13" name="Rectangle 24"/>
          <p:cNvSpPr>
            <a:spLocks noChangeArrowheads="1"/>
          </p:cNvSpPr>
          <p:nvPr/>
        </p:nvSpPr>
        <p:spPr bwMode="auto">
          <a:xfrm>
            <a:off x="441265" y="683700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/>
      <p:bldP spid="26632" grpId="0"/>
      <p:bldP spid="26633" grpId="0"/>
      <p:bldP spid="266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5"/>
          <p:cNvGrpSpPr/>
          <p:nvPr/>
        </p:nvGrpSpPr>
        <p:grpSpPr>
          <a:xfrm>
            <a:off x="2959424" y="-10950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  <p:sp>
        <p:nvSpPr>
          <p:cNvPr id="19459" name="TextBox 7"/>
          <p:cNvSpPr txBox="1"/>
          <p:nvPr/>
        </p:nvSpPr>
        <p:spPr>
          <a:xfrm>
            <a:off x="158750" y="795208"/>
            <a:ext cx="8304530" cy="4246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zh-CN" altLang="en-US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再读课文，选一选。</a:t>
            </a:r>
            <a:endParaRPr lang="en-US" altLang="zh-CN" sz="20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52755" marR="0" lvl="0" algn="l" defTabSz="4572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1</a:t>
            </a:r>
            <a:r>
              <a:rPr lang="zh-CN" altLang="en-US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．作者认为构成家乡一道风景的不仅有</a:t>
            </a:r>
            <a:r>
              <a:rPr lang="en-US" alt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(</a:t>
            </a:r>
            <a:r>
              <a:rPr lang="zh-CN" altLang="en-US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　　</a:t>
            </a:r>
            <a:r>
              <a:rPr lang="en-US" alt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)</a:t>
            </a:r>
            <a:r>
              <a:rPr lang="zh-CN" altLang="en-US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，还有</a:t>
            </a:r>
            <a:r>
              <a:rPr lang="en-US" alt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(</a:t>
            </a:r>
            <a:r>
              <a:rPr lang="zh-CN" altLang="en-US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　　</a:t>
            </a:r>
            <a:r>
              <a:rPr lang="en-US" alt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)</a:t>
            </a:r>
            <a:r>
              <a:rPr lang="zh-CN" altLang="en-US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630555" marR="0" lvl="0" algn="l" defTabSz="4572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A</a:t>
            </a:r>
            <a:r>
              <a:rPr lang="zh-CN" altLang="en-US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．搭石　　　　　　    </a:t>
            </a:r>
            <a:r>
              <a:rPr lang="en-US" alt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B</a:t>
            </a:r>
            <a:r>
              <a:rPr lang="zh-CN" altLang="en-US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．家乡的山水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630555" marR="0" lvl="0" algn="l" defTabSz="4572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C</a:t>
            </a:r>
            <a:r>
              <a:rPr lang="zh-CN" altLang="en-US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．家乡的人们　　　　  </a:t>
            </a:r>
            <a:r>
              <a:rPr lang="en-US" alt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D</a:t>
            </a:r>
            <a:r>
              <a:rPr lang="zh-CN" altLang="en-US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．农家小院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52755" defTabSz="457200">
              <a:lnSpc>
                <a:spcPct val="15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2.</a:t>
            </a:r>
            <a:r>
              <a:rPr lang="zh-CN" altLang="en-US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因为有了搭石，家乡有了很多温馨的事情，它们有</a:t>
            </a:r>
            <a:r>
              <a:rPr lang="en-US" altLang="zh-CN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(</a:t>
            </a:r>
            <a:r>
              <a:rPr lang="zh-CN" altLang="en-US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　　　</a:t>
            </a:r>
            <a:r>
              <a:rPr lang="en-US" altLang="zh-CN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)(</a:t>
            </a:r>
            <a:r>
              <a:rPr lang="zh-CN" altLang="en-US" sz="2000" b="1" dirty="0">
                <a:solidFill>
                  <a:srgbClr val="000000"/>
                </a:solidFill>
                <a:latin typeface="仿宋" pitchFamily="49" charset="-122"/>
                <a:ea typeface="仿宋" pitchFamily="49" charset="-122"/>
                <a:cs typeface="Times New Roman" pitchFamily="18" charset="0"/>
                <a:sym typeface="+mn-ea"/>
              </a:rPr>
              <a:t>多选</a:t>
            </a:r>
            <a:r>
              <a:rPr lang="en-US" altLang="zh-CN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)</a:t>
            </a:r>
            <a:endParaRPr lang="en-US" altLang="zh-CN" sz="2000" b="1" dirty="0">
              <a:solidFill>
                <a:srgbClr val="0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52438" defTabSz="457200">
              <a:lnSpc>
                <a:spcPct val="15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A</a:t>
            </a:r>
            <a:r>
              <a:rPr lang="zh-CN" altLang="en-US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．两个人面对面同时走到溪边，他们会招手示意，让对方先走。</a:t>
            </a:r>
            <a:endParaRPr lang="zh-CN" altLang="en-US" sz="2000" b="1" dirty="0">
              <a:solidFill>
                <a:srgbClr val="0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52438" defTabSz="457200">
              <a:lnSpc>
                <a:spcPct val="15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B</a:t>
            </a:r>
            <a:r>
              <a:rPr lang="zh-CN" altLang="en-US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．搭石边经常有乡亲们亲热的聊天问候声。</a:t>
            </a:r>
            <a:endParaRPr lang="zh-CN" altLang="en-US" sz="2000" b="1" dirty="0">
              <a:solidFill>
                <a:srgbClr val="0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452438" defTabSz="457200">
              <a:lnSpc>
                <a:spcPct val="15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C</a:t>
            </a:r>
            <a:r>
              <a:rPr lang="zh-CN" altLang="en-US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．遇上老人来走搭石，年轻人会自愿背老人过去。</a:t>
            </a:r>
            <a:endParaRPr lang="en-US" altLang="zh-CN" sz="20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zh-CN" altLang="en-US" sz="2000" b="1" u="sng" dirty="0"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zh-CN" altLang="en-US" sz="2000" b="1" dirty="0"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22117" y="1392445"/>
            <a:ext cx="4413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</a:t>
            </a:r>
          </a:p>
        </p:txBody>
      </p:sp>
      <p:sp>
        <p:nvSpPr>
          <p:cNvPr id="2" name="TextBox 8"/>
          <p:cNvSpPr txBox="1"/>
          <p:nvPr/>
        </p:nvSpPr>
        <p:spPr>
          <a:xfrm>
            <a:off x="6812319" y="1413711"/>
            <a:ext cx="4730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6610862" y="2771814"/>
            <a:ext cx="89662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ABC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805923" y="182479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752663" y="1192433"/>
            <a:ext cx="7838440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查资料，填一填。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</a:p>
          <a:p>
            <a:pPr indent="627063">
              <a:lnSpc>
                <a:spcPct val="150000"/>
              </a:lnSpc>
            </a:pPr>
            <a:r>
              <a:rPr lang="zh-CN" altLang="en-US" sz="2400" b="1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搭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石是人们在过往（      </a:t>
            </a:r>
            <a:r>
              <a:rPr lang="zh-CN" altLang="en-US" sz="2400" b="1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          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）的溪流、河沟，或浅水枯河、泥泞路面等时用（   </a:t>
            </a:r>
            <a:r>
              <a:rPr lang="zh-CN" altLang="en-US" sz="2400" b="1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      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）铺设的一种简易通道。所选石块一般为天然呈（    </a:t>
            </a:r>
            <a:r>
              <a:rPr lang="zh-CN" altLang="en-US" sz="2400" b="1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   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）状或（  </a:t>
            </a:r>
            <a:r>
              <a:rPr lang="zh-CN" altLang="en-US" sz="2400" b="1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          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）状。不很平稳，走快才能保持平衡。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64946" y="2947262"/>
            <a:ext cx="9017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平顶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91437" y="2938682"/>
            <a:ext cx="88963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方形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65852" y="2393205"/>
            <a:ext cx="93345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石块</a:t>
            </a:r>
          </a:p>
        </p:txBody>
      </p:sp>
      <p:sp>
        <p:nvSpPr>
          <p:cNvPr id="2" name="TextBox 15"/>
          <p:cNvSpPr txBox="1"/>
          <p:nvPr/>
        </p:nvSpPr>
        <p:spPr>
          <a:xfrm>
            <a:off x="4237180" y="1869032"/>
            <a:ext cx="16275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没有架桥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797175" y="220663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21507" name="TextBox 6"/>
          <p:cNvSpPr txBox="1"/>
          <p:nvPr/>
        </p:nvSpPr>
        <p:spPr>
          <a:xfrm>
            <a:off x="1023309" y="1574651"/>
            <a:ext cx="7369175" cy="111376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+mj-ea"/>
                <a:ea typeface="+mj-ea"/>
              </a:rPr>
              <a:t>    </a:t>
            </a:r>
            <a:r>
              <a:rPr lang="zh-CN" altLang="en-US" sz="24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4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13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82945165292_1_1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579</Words>
  <Application>Microsoft Office PowerPoint</Application>
  <PresentationFormat>全屏显示(16:9)</PresentationFormat>
  <Paragraphs>87</Paragraphs>
  <Slides>16</Slides>
  <Notes>4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18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699</cp:revision>
  <dcterms:created xsi:type="dcterms:W3CDTF">2015-12-30T08:03:00Z</dcterms:created>
  <dcterms:modified xsi:type="dcterms:W3CDTF">2020-06-05T02:41:00Z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