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693" r:id="rId2"/>
    <p:sldId id="660" r:id="rId3"/>
    <p:sldId id="661" r:id="rId4"/>
    <p:sldId id="662" r:id="rId5"/>
    <p:sldId id="663" r:id="rId6"/>
    <p:sldId id="664" r:id="rId7"/>
    <p:sldId id="691" r:id="rId8"/>
    <p:sldId id="666" r:id="rId9"/>
    <p:sldId id="667" r:id="rId10"/>
    <p:sldId id="668" r:id="rId11"/>
    <p:sldId id="669" r:id="rId12"/>
    <p:sldId id="670" r:id="rId13"/>
    <p:sldId id="671" r:id="rId14"/>
    <p:sldId id="672" r:id="rId15"/>
    <p:sldId id="673" r:id="rId16"/>
    <p:sldId id="674" r:id="rId17"/>
    <p:sldId id="675" r:id="rId18"/>
    <p:sldId id="676" r:id="rId19"/>
    <p:sldId id="677" r:id="rId20"/>
    <p:sldId id="678" r:id="rId21"/>
    <p:sldId id="679" r:id="rId22"/>
    <p:sldId id="680" r:id="rId23"/>
    <p:sldId id="681" r:id="rId24"/>
    <p:sldId id="682" r:id="rId25"/>
    <p:sldId id="684" r:id="rId26"/>
    <p:sldId id="683" r:id="rId27"/>
    <p:sldId id="685" r:id="rId28"/>
    <p:sldId id="686" r:id="rId29"/>
    <p:sldId id="687" r:id="rId30"/>
    <p:sldId id="688" r:id="rId31"/>
    <p:sldId id="689" r:id="rId32"/>
    <p:sldId id="690" r:id="rId33"/>
    <p:sldId id="692" r:id="rId3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426" y="-115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2020/5/28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993953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4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" name="图片 3" descr="IMG_256"/>
          <p:cNvPicPr>
            <a:picLocks noChangeAspect="1"/>
          </p:cNvPicPr>
          <p:nvPr userDrawn="1"/>
        </p:nvPicPr>
        <p:blipFill>
          <a:blip r:embed="rId3"/>
          <a:srcRect l="1250" t="-2597" r="1000" b="9957"/>
          <a:stretch>
            <a:fillRect/>
          </a:stretch>
        </p:blipFill>
        <p:spPr>
          <a:xfrm>
            <a:off x="-635" y="4578350"/>
            <a:ext cx="9144635" cy="653415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5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将相和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270" y="0"/>
            <a:ext cx="9144635" cy="521589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776855" y="1119505"/>
            <a:ext cx="358838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 相 和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zh-CN" sz="5100" b="1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6538" y="235458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753" y="235458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 bwMode="auto">
          <a:xfrm>
            <a:off x="2879408" y="2508423"/>
            <a:ext cx="3186112" cy="7067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品读感悟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3473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376873" y="844085"/>
            <a:ext cx="8520112" cy="80708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通过上节课的学习，你能说说课文的主要内容吗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？填一填。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6440" y="1907465"/>
            <a:ext cx="7651750" cy="1930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课文通过对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“完璧归赵”“渑池之会”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“负荆请罪”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三个小故事的记述，写出了将相之间由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不和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到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和好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的经过。</a:t>
            </a:r>
          </a:p>
        </p:txBody>
      </p:sp>
      <p:sp>
        <p:nvSpPr>
          <p:cNvPr id="2" name="矩形 1"/>
          <p:cNvSpPr/>
          <p:nvPr/>
        </p:nvSpPr>
        <p:spPr>
          <a:xfrm>
            <a:off x="3328262" y="59954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83540" y="763905"/>
            <a:ext cx="8496300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</a:t>
            </a:r>
            <a:r>
              <a:rPr sz="2800" b="1" dirty="0">
                <a:latin typeface="+mj-ea"/>
                <a:ea typeface="+mj-ea"/>
              </a:rPr>
              <a:t> 初读课文，用较快的速度默读课文，了解“将相和”这个故事的来龙去脉。再读课文，精读每个小故事，深入研究每个小故事的内容，抓住人物的动作、语言、神态描写来感受栩栩如生的人物形象，对人物作出评价。学习作者结合具体事例写出人物特点的写作方法。</a:t>
            </a:r>
          </a:p>
        </p:txBody>
      </p:sp>
      <p:sp>
        <p:nvSpPr>
          <p:cNvPr id="3" name="矩形 2"/>
          <p:cNvSpPr/>
          <p:nvPr/>
        </p:nvSpPr>
        <p:spPr>
          <a:xfrm>
            <a:off x="3543399" y="3253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545465" y="2042160"/>
            <a:ext cx="41992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54070" y="3294380"/>
            <a:ext cx="38754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697605" y="3959225"/>
            <a:ext cx="41992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229475" y="1433195"/>
            <a:ext cx="128143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1"/>
          <p:cNvSpPr/>
          <p:nvPr/>
        </p:nvSpPr>
        <p:spPr>
          <a:xfrm>
            <a:off x="991425" y="672465"/>
            <a:ext cx="6808470" cy="17990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快速默读课文，连词成句地读，遇到不懂的词语，不要停下来，继续读下去，初步了解“将相和”这个故事的来龙去脉。</a:t>
            </a:r>
          </a:p>
        </p:txBody>
      </p:sp>
      <p:sp>
        <p:nvSpPr>
          <p:cNvPr id="2" name="矩形 1"/>
          <p:cNvSpPr/>
          <p:nvPr/>
        </p:nvSpPr>
        <p:spPr>
          <a:xfrm>
            <a:off x="2938747" y="2922149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连词成句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364592" y="1017891"/>
            <a:ext cx="8383349" cy="3534585"/>
          </a:xfrm>
          <a:prstGeom prst="round2DiagRect">
            <a:avLst>
              <a:gd name="adj1" fmla="val 17248"/>
              <a:gd name="adj2" fmla="val 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indent="628650">
              <a:lnSpc>
                <a:spcPct val="140000"/>
              </a:lnSpc>
              <a:defRPr/>
            </a:pP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阅读速度的提高，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与我们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的整体识读能力有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直接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关系。逐字逐句读书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的习惯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使注视点增多，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势必影响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阅读的速度。而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如果将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许多字词、一句或数句甚至一段话作为一个整体</a:t>
            </a:r>
          </a:p>
          <a:p>
            <a:pPr lvl="0">
              <a:lnSpc>
                <a:spcPct val="140000"/>
              </a:lnSpc>
              <a:defRPr/>
            </a:pP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来识读，就会大大减少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注视点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和眼跳次数，这样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阅读速度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就会提高。因此，在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阅读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中注意养成整体识读的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习惯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，这也是提高快速阅读</a:t>
            </a:r>
            <a:r>
              <a:rPr lang="zh-CN" altLang="en-US" sz="2400" b="1" dirty="0" smtClean="0">
                <a:latin typeface="+mj-ea"/>
                <a:ea typeface="+mj-ea"/>
                <a:sym typeface="Calibri" panose="020F0502020204030204" pitchFamily="34" charset="0"/>
              </a:rPr>
              <a:t>能力</a:t>
            </a:r>
            <a:r>
              <a:rPr lang="zh-CN" altLang="en-US" sz="2400" b="1" dirty="0">
                <a:latin typeface="+mj-ea"/>
                <a:ea typeface="+mj-ea"/>
                <a:sym typeface="Calibri" panose="020F0502020204030204" pitchFamily="34" charset="0"/>
              </a:rPr>
              <a:t>的一个重要方面。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53870" y="463730"/>
            <a:ext cx="6843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快速阅读的方法（二）</a:t>
            </a:r>
            <a:r>
              <a:rPr lang="en-US" altLang="zh-CN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连词成句地读</a:t>
            </a:r>
          </a:p>
        </p:txBody>
      </p:sp>
      <p:grpSp>
        <p:nvGrpSpPr>
          <p:cNvPr id="4" name="组合 4"/>
          <p:cNvGrpSpPr/>
          <p:nvPr/>
        </p:nvGrpSpPr>
        <p:grpSpPr>
          <a:xfrm>
            <a:off x="7197093" y="-1212"/>
            <a:ext cx="1752600" cy="571500"/>
            <a:chOff x="6685395" y="735569"/>
            <a:chExt cx="2095639" cy="643411"/>
          </a:xfrm>
        </p:grpSpPr>
        <p:pic>
          <p:nvPicPr>
            <p:cNvPr id="3278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5395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2" name="矩形 7"/>
            <p:cNvSpPr/>
            <p:nvPr/>
          </p:nvSpPr>
          <p:spPr>
            <a:xfrm>
              <a:off x="6892136" y="768609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7960" y="796605"/>
            <a:ext cx="757809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将相之间是怎样由</a:t>
            </a:r>
            <a:r>
              <a:rPr lang="en-US" altLang="zh-CN" sz="3200" b="1" dirty="0">
                <a:solidFill>
                  <a:srgbClr val="0000FF"/>
                </a:solidFill>
                <a:latin typeface="+mj-ea"/>
                <a:ea typeface="+mj-ea"/>
              </a:rPr>
              <a:t>“</a:t>
            </a: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不和</a:t>
            </a:r>
            <a:r>
              <a:rPr lang="en-US" altLang="zh-CN" sz="3200" b="1" dirty="0">
                <a:solidFill>
                  <a:srgbClr val="0000FF"/>
                </a:solidFill>
                <a:latin typeface="+mj-ea"/>
                <a:ea typeface="+mj-ea"/>
              </a:rPr>
              <a:t>”</a:t>
            </a: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到</a:t>
            </a:r>
            <a:r>
              <a:rPr lang="en-US" altLang="zh-CN" sz="3200" b="1" dirty="0">
                <a:solidFill>
                  <a:srgbClr val="0000FF"/>
                </a:solidFill>
                <a:latin typeface="+mj-ea"/>
                <a:ea typeface="+mj-ea"/>
              </a:rPr>
              <a:t>“</a:t>
            </a: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和</a:t>
            </a:r>
            <a:r>
              <a:rPr lang="en-US" altLang="zh-CN" sz="3200" b="1" dirty="0">
                <a:solidFill>
                  <a:srgbClr val="0000FF"/>
                </a:solidFill>
                <a:latin typeface="+mj-ea"/>
                <a:ea typeface="+mj-ea"/>
              </a:rPr>
              <a:t>”</a:t>
            </a: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的，三个小故事之间又有着怎样的关联呢？下面就让我们一起通过人物的动作、语言、心理等描写，找出故事之间的关联。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/>
        </p:nvPicPr>
        <p:blipFill>
          <a:blip r:embed="rId2"/>
          <a:srcRect b="1976"/>
          <a:stretch>
            <a:fillRect/>
          </a:stretch>
        </p:blipFill>
        <p:spPr>
          <a:xfrm>
            <a:off x="1937138" y="658613"/>
            <a:ext cx="5570537" cy="36734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267" name="组合 2"/>
          <p:cNvGrpSpPr/>
          <p:nvPr/>
        </p:nvGrpSpPr>
        <p:grpSpPr>
          <a:xfrm>
            <a:off x="152400" y="776288"/>
            <a:ext cx="1517650" cy="574675"/>
            <a:chOff x="441644" y="787828"/>
            <a:chExt cx="2223819" cy="632458"/>
          </a:xfrm>
        </p:grpSpPr>
        <p:sp>
          <p:nvSpPr>
            <p:cNvPr id="8" name="矩形 8"/>
            <p:cNvSpPr>
              <a:spLocks noChangeArrowheads="1"/>
            </p:cNvSpPr>
            <p:nvPr/>
          </p:nvSpPr>
          <p:spPr bwMode="auto">
            <a:xfrm>
              <a:off x="441644" y="787828"/>
              <a:ext cx="2223819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523534" y="865165"/>
              <a:ext cx="2031322" cy="461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完璧归赵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8"/>
          <p:cNvSpPr>
            <a:spLocks noChangeArrowheads="1"/>
          </p:cNvSpPr>
          <p:nvPr/>
        </p:nvSpPr>
        <p:spPr bwMode="auto">
          <a:xfrm>
            <a:off x="495300" y="569913"/>
            <a:ext cx="622141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0" indent="457200">
              <a:defRPr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蔺相如 想了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一会儿，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说：“如果秦国提出用城换璧，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我国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却不答应，那理亏的是我们。如果我们把和氏璧给了秦国，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秦国却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不给我们十五座城，那理亏的就是他们。我愿意带着和氏璧到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秦国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去。如果秦王真的拿十五座城来换，我就把璧交给他；如果他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不肯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交出十五座城，我一定把璧完好无缺地送回来。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9710" name="Picture 14" descr="http://img.zcool.cn/community/01295f57aae4e70000018c1b27fc6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6772" y="788245"/>
            <a:ext cx="1914684" cy="1503941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grpSp>
        <p:nvGrpSpPr>
          <p:cNvPr id="10" name="组合 9"/>
          <p:cNvGrpSpPr/>
          <p:nvPr/>
        </p:nvGrpSpPr>
        <p:grpSpPr>
          <a:xfrm>
            <a:off x="257175" y="2339975"/>
            <a:ext cx="8174038" cy="879475"/>
            <a:chOff x="772686" y="3876457"/>
            <a:chExt cx="8177645" cy="879120"/>
          </a:xfrm>
        </p:grpSpPr>
        <p:sp>
          <p:nvSpPr>
            <p:cNvPr id="12295" name="文本框 9"/>
            <p:cNvSpPr txBox="1"/>
            <p:nvPr/>
          </p:nvSpPr>
          <p:spPr>
            <a:xfrm>
              <a:off x="1613629" y="4103946"/>
              <a:ext cx="7336702" cy="3986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你从“想了一会儿”可以看出什么？</a:t>
              </a:r>
            </a:p>
          </p:txBody>
        </p:sp>
        <p:pic>
          <p:nvPicPr>
            <p:cNvPr id="1229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椭圆 1"/>
          <p:cNvSpPr/>
          <p:nvPr/>
        </p:nvSpPr>
        <p:spPr>
          <a:xfrm>
            <a:off x="1974885" y="469164"/>
            <a:ext cx="1240289" cy="605155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38630" y="3213922"/>
            <a:ext cx="7190740" cy="1213981"/>
            <a:chOff x="2268" y="1178"/>
            <a:chExt cx="11324" cy="2585"/>
          </a:xfrm>
        </p:grpSpPr>
        <p:sp>
          <p:nvSpPr>
            <p:cNvPr id="9" name="云形标注 8"/>
            <p:cNvSpPr/>
            <p:nvPr/>
          </p:nvSpPr>
          <p:spPr>
            <a:xfrm>
              <a:off x="2268" y="1178"/>
              <a:ext cx="11324" cy="2585"/>
            </a:xfrm>
            <a:prstGeom prst="cloudCallout">
              <a:avLst>
                <a:gd name="adj1" fmla="val -29073"/>
                <a:gd name="adj2" fmla="val -67927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390" y="1496"/>
              <a:ext cx="983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FF6600"/>
                  </a:solidFill>
                  <a:latin typeface="Calibri" panose="020F0502020204030204" pitchFamily="34" charset="0"/>
                </a:rPr>
                <a:t>       “想了一会儿”，说明蔺相如在说话之前进行了很慎重的思考，可以看出他的沉稳和镇定。同时，这也从侧面说明这个问题很棘手，解决起来有一定的难度。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8" grpId="1"/>
      <p:bldP spid="2" grpId="0" animBg="1"/>
      <p:bldP spid="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658813" y="1364298"/>
            <a:ext cx="6202363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他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怒发冲冠，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说：“我看您并不想交付十五座城。现在璧在我手里，您要是强逼我，我的脑袋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就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和璧一起撞碎在这柱子上！”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3315" name="Picture 7" descr="C:\Users\Administrator\AppData\Roaming\Tencent\Users\541737432\QQ\WinTemp\RichOle\K%3VID70MNREJ)M(N}SYP5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58" y="1381245"/>
            <a:ext cx="1438275" cy="14859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2059305" y="3104172"/>
            <a:ext cx="6230938" cy="1570037"/>
            <a:chOff x="615" y="4530"/>
            <a:chExt cx="9813" cy="2472"/>
          </a:xfrm>
        </p:grpSpPr>
        <p:grpSp>
          <p:nvGrpSpPr>
            <p:cNvPr id="10" name="组合 8"/>
            <p:cNvGrpSpPr/>
            <p:nvPr/>
          </p:nvGrpSpPr>
          <p:grpSpPr>
            <a:xfrm>
              <a:off x="615" y="4530"/>
              <a:ext cx="9813" cy="2472"/>
              <a:chOff x="2125855" y="531337"/>
              <a:chExt cx="4788199" cy="1570534"/>
            </a:xfrm>
          </p:grpSpPr>
          <p:sp>
            <p:nvSpPr>
              <p:cNvPr id="11" name="云形标注 10"/>
              <p:cNvSpPr/>
              <p:nvPr/>
            </p:nvSpPr>
            <p:spPr>
              <a:xfrm>
                <a:off x="2125855" y="531337"/>
                <a:ext cx="4788199" cy="1570534"/>
              </a:xfrm>
              <a:prstGeom prst="cloudCallout">
                <a:avLst>
                  <a:gd name="adj1" fmla="val -19381"/>
                  <a:gd name="adj2" fmla="val -54434"/>
                </a:avLst>
              </a:prstGeom>
              <a:solidFill>
                <a:schemeClr val="bg1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560" name="矩形 24"/>
              <p:cNvSpPr/>
              <p:nvPr/>
            </p:nvSpPr>
            <p:spPr>
              <a:xfrm>
                <a:off x="2637824" y="926488"/>
                <a:ext cx="3913873" cy="4300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22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</a:t>
                </a:r>
              </a:p>
            </p:txBody>
          </p:sp>
        </p:grp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2369" y="5339"/>
              <a:ext cx="7190" cy="1348"/>
            </a:xfrm>
            <a:prstGeom prst="callout2">
              <a:avLst>
                <a:gd name="adj1" fmla="val 53237"/>
                <a:gd name="adj2" fmla="val -533"/>
                <a:gd name="adj3" fmla="val 11976"/>
                <a:gd name="adj4" fmla="val -2358"/>
                <a:gd name="adj5" fmla="val -68490"/>
                <a:gd name="adj6" fmla="val -578"/>
              </a:avLst>
            </a:prstGeom>
            <a:noFill/>
            <a:ln w="19050">
              <a:solidFill>
                <a:schemeClr val="accent6">
                  <a:lumMod val="60000"/>
                  <a:lumOff val="40000"/>
                </a:schemeClr>
              </a:solidFill>
              <a:prstDash val="sysDot"/>
              <a:miter lim="800000"/>
            </a:ln>
          </p:spPr>
          <p:txBody>
            <a:bodyPr anchor="ctr"/>
            <a:lstStyle/>
            <a:p>
              <a:pPr marR="0" defTabSz="457200">
                <a:buClrTx/>
                <a:buSzTx/>
                <a:buFontTx/>
                <a:defRPr/>
              </a:pPr>
              <a:r>
                <a:rPr kumimoji="0" lang="zh-CN" altLang="en-US" sz="2200" b="1" kern="1200" cap="none" spc="0" normalizeH="0" baseline="0" noProof="0" dirty="0">
                  <a:solidFill>
                    <a:srgbClr val="FF6600"/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一个“撞”字突出了蔺相如的勇敢无畏，可见他早已将个人生死置之度外，也可看出他的才智过人。</a:t>
              </a:r>
            </a:p>
          </p:txBody>
        </p:sp>
      </p:grpSp>
      <p:sp>
        <p:nvSpPr>
          <p:cNvPr id="2" name="椭圆 1"/>
          <p:cNvSpPr/>
          <p:nvPr/>
        </p:nvSpPr>
        <p:spPr>
          <a:xfrm>
            <a:off x="1705385" y="1436204"/>
            <a:ext cx="1240289" cy="605155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圆角矩形标注 2"/>
          <p:cNvSpPr/>
          <p:nvPr/>
        </p:nvSpPr>
        <p:spPr bwMode="auto">
          <a:xfrm>
            <a:off x="2186623" y="101283"/>
            <a:ext cx="5588000" cy="1171575"/>
          </a:xfrm>
          <a:prstGeom prst="wedgeRoundRectCallout">
            <a:avLst>
              <a:gd name="adj1" fmla="val -24312"/>
              <a:gd name="adj2" fmla="val 65745"/>
              <a:gd name="adj3" fmla="val 16667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“怒发冲冠”意思是气愤得头发直竖，顶起了帽子。形容愤怒到了极点。是神态描写。</a:t>
            </a:r>
          </a:p>
        </p:txBody>
      </p:sp>
      <p:sp>
        <p:nvSpPr>
          <p:cNvPr id="4" name="椭圆 3"/>
          <p:cNvSpPr/>
          <p:nvPr/>
        </p:nvSpPr>
        <p:spPr>
          <a:xfrm>
            <a:off x="3459480" y="2607945"/>
            <a:ext cx="385445" cy="42545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/>
          <p:nvPr/>
        </p:nvSpPr>
        <p:spPr>
          <a:xfrm>
            <a:off x="720535" y="1293175"/>
            <a:ext cx="7546975" cy="558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蔺相如真的要把“脑袋和璧一块儿撞碎在这柱子上”吗？</a:t>
            </a:r>
          </a:p>
        </p:txBody>
      </p:sp>
      <p:sp>
        <p:nvSpPr>
          <p:cNvPr id="32775" name="矩形 5"/>
          <p:cNvSpPr/>
          <p:nvPr/>
        </p:nvSpPr>
        <p:spPr>
          <a:xfrm>
            <a:off x="888050" y="1911033"/>
            <a:ext cx="748665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    蔺相如是在利用秦王喜欢璧的心理，用要撞碎和氏璧来威胁秦王，目的是把璧要回来，送回赵国，不是真的要“撞”。但如果秦王硬逼的话，他也是会真撞的。他决不会让和氏璧白白落到秦王手里。</a:t>
            </a:r>
          </a:p>
        </p:txBody>
      </p:sp>
      <p:sp>
        <p:nvSpPr>
          <p:cNvPr id="14342" name="矩形 2"/>
          <p:cNvSpPr/>
          <p:nvPr/>
        </p:nvSpPr>
        <p:spPr>
          <a:xfrm>
            <a:off x="994220" y="752790"/>
            <a:ext cx="1724025" cy="4616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讨论交流：</a:t>
            </a:r>
          </a:p>
        </p:txBody>
      </p:sp>
      <p:pic>
        <p:nvPicPr>
          <p:cNvPr id="17415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218" y="752473"/>
            <a:ext cx="390525" cy="446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/>
          <p:nvPr/>
        </p:nvSpPr>
        <p:spPr>
          <a:xfrm>
            <a:off x="372745" y="618170"/>
            <a:ext cx="6070600" cy="1938020"/>
          </a:xfrm>
          <a:prstGeom prst="rect">
            <a:avLst/>
          </a:prstGeom>
          <a:noFill/>
          <a:ln w="9525">
            <a:solidFill>
              <a:srgbClr val="0000FF"/>
            </a:solidFill>
          </a:ln>
        </p:spPr>
        <p:txBody>
          <a:bodyPr>
            <a:spAutoFit/>
          </a:bodyPr>
          <a:lstStyle/>
          <a:p>
            <a:pPr indent="449580">
              <a:spcBef>
                <a:spcPct val="50000"/>
              </a:spcBef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到了举行典礼那一天，蔺相如进宫见了秦王，说：“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秦国的国君历来不守信用，我怕有负赵王所托，已经让人把和氏璧送回赵国了。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如果您有诚意，先把十五座城交给我国，我国马上派人把璧送来。我们怎么敢为了一块璧而得罪强大的秦国呢？我知道欺骗了您是死罪，您可以杀了我，但请好好考虑我的话。”</a:t>
            </a:r>
          </a:p>
        </p:txBody>
      </p:sp>
      <p:pic>
        <p:nvPicPr>
          <p:cNvPr id="34825" name="Picture 9" descr="C:\Users\Administrator\AppData\Roaming\Tencent\Users\541737432\QQ\WinTemp\RichOle\O05WE]_K21RX(U`I0`LEUYJ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271" y="838555"/>
            <a:ext cx="2331081" cy="1497531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3" name="矩形 12"/>
          <p:cNvSpPr/>
          <p:nvPr/>
        </p:nvSpPr>
        <p:spPr>
          <a:xfrm>
            <a:off x="516385" y="3067680"/>
            <a:ext cx="8329930" cy="140519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noProof="0" dirty="0">
                <a:latin typeface="+mj-ea"/>
                <a:ea typeface="+mj-ea"/>
                <a:sym typeface="+mn-ea"/>
              </a:rPr>
              <a:t>  </a:t>
            </a:r>
            <a:r>
              <a:rPr lang="en-US" altLang="zh-CN" sz="2000" b="1" noProof="0" dirty="0">
                <a:solidFill>
                  <a:srgbClr val="0000FF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2000" b="1" noProof="0" dirty="0">
                <a:solidFill>
                  <a:srgbClr val="0000FF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蔺相如非常聪明，派人把璧送回赵国，先发制人。秦王在众目睽睽之下不能杀他，只好把他送回赵国。蔺相如由被动变主动与秦王进行针锋相对的斗争，从中看出他机智勇敢、做事果断、不畏强暴的性格。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13555" y="2484938"/>
            <a:ext cx="8061830" cy="642116"/>
            <a:chOff x="843954" y="3630712"/>
            <a:chExt cx="8063822" cy="1393764"/>
          </a:xfrm>
        </p:grpSpPr>
        <p:sp>
          <p:nvSpPr>
            <p:cNvPr id="15368" name="文本框 9"/>
            <p:cNvSpPr txBox="1"/>
            <p:nvPr/>
          </p:nvSpPr>
          <p:spPr>
            <a:xfrm>
              <a:off x="1571074" y="3785368"/>
              <a:ext cx="7336702" cy="12391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从划线的句子中你体会到了什么？</a:t>
              </a:r>
            </a:p>
          </p:txBody>
        </p:sp>
        <p:pic>
          <p:nvPicPr>
            <p:cNvPr id="1536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3954" y="3630712"/>
              <a:ext cx="869037" cy="136798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839788" y="765175"/>
            <a:ext cx="58753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6273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秦王没有办法，只得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客客气气地把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蔺相如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送回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赵国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</a:p>
        </p:txBody>
      </p:sp>
      <p:pic>
        <p:nvPicPr>
          <p:cNvPr id="16387" name="Picture 11" descr="http://p0.so.qhimgs1.com/sdr/400__/t0196913dee7430911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975" y="720150"/>
            <a:ext cx="1382713" cy="127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964313" y="2548500"/>
            <a:ext cx="7278687" cy="20657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2130"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“客客气气”说明不可一世的秦王在蔺相如的面前败下阵来，蔺相如取得了第一个回合的胜利。“只得”说明秦王的“客客气气”是不得已而为之，并不是真心的。这也从侧面突出了蔺相如的机智勇敢和秦王的虚伪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76088" y="1838513"/>
            <a:ext cx="8174037" cy="877887"/>
            <a:chOff x="772686" y="3939986"/>
            <a:chExt cx="8177645" cy="879121"/>
          </a:xfrm>
        </p:grpSpPr>
        <p:sp>
          <p:nvSpPr>
            <p:cNvPr id="16391" name="文本框 9"/>
            <p:cNvSpPr txBox="1"/>
            <p:nvPr/>
          </p:nvSpPr>
          <p:spPr>
            <a:xfrm>
              <a:off x="1613629" y="4119775"/>
              <a:ext cx="7336702" cy="57166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从“只得”“客客气气”中你读出了什么？</a:t>
              </a:r>
            </a:p>
          </p:txBody>
        </p:sp>
        <p:pic>
          <p:nvPicPr>
            <p:cNvPr id="1639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939986"/>
              <a:ext cx="896070" cy="87912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椭圆 1"/>
          <p:cNvSpPr/>
          <p:nvPr/>
        </p:nvSpPr>
        <p:spPr>
          <a:xfrm>
            <a:off x="4122485" y="874710"/>
            <a:ext cx="637540" cy="60515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784280" y="802640"/>
            <a:ext cx="1398270" cy="73660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8100" y="1468938"/>
            <a:ext cx="7343775" cy="461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蔺相如是一个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__________________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的人。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3015" name="矩形 6"/>
          <p:cNvSpPr/>
          <p:nvPr/>
        </p:nvSpPr>
        <p:spPr>
          <a:xfrm>
            <a:off x="4172268" y="1233974"/>
            <a:ext cx="1624812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足智多谋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5848" name="矩形 6"/>
          <p:cNvSpPr/>
          <p:nvPr/>
        </p:nvSpPr>
        <p:spPr>
          <a:xfrm>
            <a:off x="4323538" y="1371525"/>
            <a:ext cx="162718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胆识过人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10" y="2003697"/>
            <a:ext cx="1959791" cy="21711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4" name="矩形 2"/>
          <p:cNvSpPr/>
          <p:nvPr/>
        </p:nvSpPr>
        <p:spPr>
          <a:xfrm>
            <a:off x="866775" y="667563"/>
            <a:ext cx="17272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小练笔： </a:t>
            </a:r>
          </a:p>
        </p:txBody>
      </p:sp>
      <p:pic>
        <p:nvPicPr>
          <p:cNvPr id="17415" name="图片 24" descr="花盆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33" y="667563"/>
            <a:ext cx="390525" cy="446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6"/>
          <p:cNvSpPr/>
          <p:nvPr/>
        </p:nvSpPr>
        <p:spPr>
          <a:xfrm>
            <a:off x="4172268" y="1267081"/>
            <a:ext cx="1696064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机智勇敢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0" name="矩形 6"/>
          <p:cNvSpPr/>
          <p:nvPr/>
        </p:nvSpPr>
        <p:spPr>
          <a:xfrm>
            <a:off x="4172268" y="1255331"/>
            <a:ext cx="1696064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随机应变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1" name="矩形 6"/>
          <p:cNvSpPr/>
          <p:nvPr/>
        </p:nvSpPr>
        <p:spPr>
          <a:xfrm>
            <a:off x="4206241" y="1244275"/>
            <a:ext cx="1696984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勇于牺牲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2" name="矩形 6"/>
          <p:cNvSpPr/>
          <p:nvPr/>
        </p:nvSpPr>
        <p:spPr>
          <a:xfrm>
            <a:off x="4206241" y="1232400"/>
            <a:ext cx="1636686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英勇无畏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/>
      <p:bldP spid="43015" grpId="1"/>
      <p:bldP spid="35848" grpId="0"/>
      <p:bldP spid="3584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9263" y="819407"/>
            <a:ext cx="5645685" cy="37079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8435" name="组合 2"/>
          <p:cNvGrpSpPr/>
          <p:nvPr/>
        </p:nvGrpSpPr>
        <p:grpSpPr>
          <a:xfrm>
            <a:off x="152400" y="776288"/>
            <a:ext cx="1517650" cy="574675"/>
            <a:chOff x="441644" y="787828"/>
            <a:chExt cx="2223819" cy="632458"/>
          </a:xfrm>
        </p:grpSpPr>
        <p:sp>
          <p:nvSpPr>
            <p:cNvPr id="8" name="矩形 8"/>
            <p:cNvSpPr>
              <a:spLocks noChangeArrowheads="1"/>
            </p:cNvSpPr>
            <p:nvPr/>
          </p:nvSpPr>
          <p:spPr bwMode="auto">
            <a:xfrm>
              <a:off x="441644" y="787828"/>
              <a:ext cx="2223819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523534" y="865165"/>
              <a:ext cx="2031322" cy="461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渑池会面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/>
          <p:nvPr/>
        </p:nvSpPr>
        <p:spPr>
          <a:xfrm>
            <a:off x="785750" y="1679638"/>
            <a:ext cx="7615238" cy="12840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“</a:t>
            </a: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渑池之会</a:t>
            </a:r>
            <a:r>
              <a:rPr lang="en-US" altLang="zh-CN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上蔺相如为何拼命地坚持要秦王为赵王击缶？秦王为何不敢拿赵王怎么样？</a:t>
            </a:r>
          </a:p>
        </p:txBody>
      </p:sp>
      <p:sp>
        <p:nvSpPr>
          <p:cNvPr id="19459" name="WordArt 3"/>
          <p:cNvSpPr>
            <a:spLocks noTextEdit="1"/>
          </p:cNvSpPr>
          <p:nvPr/>
        </p:nvSpPr>
        <p:spPr>
          <a:xfrm rot="685608">
            <a:off x="7048500" y="3438525"/>
            <a:ext cx="1109663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19460" name="矩形 2"/>
          <p:cNvSpPr/>
          <p:nvPr/>
        </p:nvSpPr>
        <p:spPr>
          <a:xfrm>
            <a:off x="769938" y="1063625"/>
            <a:ext cx="1979612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讨论交流：</a:t>
            </a:r>
          </a:p>
        </p:txBody>
      </p:sp>
      <p:pic>
        <p:nvPicPr>
          <p:cNvPr id="19461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63" y="1089025"/>
            <a:ext cx="390525" cy="446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8"/>
          <p:cNvSpPr/>
          <p:nvPr/>
        </p:nvSpPr>
        <p:spPr>
          <a:xfrm>
            <a:off x="503873" y="1248728"/>
            <a:ext cx="5424487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0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蔺相如看秦王存心侮辱赵王，便向前走了几步，说：“赵王听说秦王擅长秦国的音乐，希望您能击缶助兴。”秦王很生气，拒绝了。蔺相如再次上前要求，秦王还是拒绝。蔺相如说：“您现在离我只有五步远。如果您不答应，我就跟您同归于尽！”</a:t>
            </a:r>
          </a:p>
        </p:txBody>
      </p:sp>
      <p:pic>
        <p:nvPicPr>
          <p:cNvPr id="38920" name="Picture 8" descr="http://cdnimg103.lizhi.fm/audio_cover/2017/04/17/2596754445897096711_320x3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2733" y="1151070"/>
            <a:ext cx="2584469" cy="2159820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04190" y="3310890"/>
            <a:ext cx="8148638" cy="1125538"/>
          </a:xfrm>
          <a:prstGeom prst="callout2">
            <a:avLst>
              <a:gd name="adj1" fmla="val 53237"/>
              <a:gd name="adj2" fmla="val -533"/>
              <a:gd name="adj3" fmla="val 26134"/>
              <a:gd name="adj4" fmla="val -3439"/>
              <a:gd name="adj5" fmla="val -23621"/>
              <a:gd name="adj6" fmla="val -454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indent="449580" defTabSz="457200">
              <a:buClrTx/>
              <a:buSzTx/>
              <a:buFontTx/>
              <a:defRPr/>
            </a:pPr>
            <a:r>
              <a:rPr kumimoji="0" sz="2000" b="1" kern="1200" cap="none" spc="0" normalizeH="0" baseline="0" noProof="0" dirty="0"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“同归于尽”可以看出蔺相如态度非常强硬，如果秦王再不答应，他就要跟秦王拼命。可见为了维护国家的尊严，蔺相如把自己的生死完全置之度外了。</a:t>
            </a:r>
          </a:p>
        </p:txBody>
      </p:sp>
      <p:sp>
        <p:nvSpPr>
          <p:cNvPr id="2" name="椭圆 1"/>
          <p:cNvSpPr/>
          <p:nvPr/>
        </p:nvSpPr>
        <p:spPr>
          <a:xfrm>
            <a:off x="3896170" y="1898905"/>
            <a:ext cx="556260" cy="30861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611815" y="1898905"/>
            <a:ext cx="648335" cy="30861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圆角矩形标注 3"/>
          <p:cNvSpPr/>
          <p:nvPr/>
        </p:nvSpPr>
        <p:spPr bwMode="auto">
          <a:xfrm>
            <a:off x="1882765" y="128584"/>
            <a:ext cx="6149340" cy="999571"/>
          </a:xfrm>
          <a:prstGeom prst="wedgeRoundRectCallout">
            <a:avLst>
              <a:gd name="adj1" fmla="val -20683"/>
              <a:gd name="adj2" fmla="val 58333"/>
              <a:gd name="adj3" fmla="val 16667"/>
            </a:avLst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    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“生气、拒绝”可以看出秦王很强势。对于赵国提出的不合理要求，他敢生气，敢义正言辞地再三拒绝，是因为他的国力强盛，不怕得罪赵国。</a:t>
            </a:r>
          </a:p>
        </p:txBody>
      </p:sp>
      <p:sp>
        <p:nvSpPr>
          <p:cNvPr id="5" name="椭圆 4"/>
          <p:cNvSpPr/>
          <p:nvPr/>
        </p:nvSpPr>
        <p:spPr>
          <a:xfrm>
            <a:off x="1620330" y="2843150"/>
            <a:ext cx="1049655" cy="301625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8"/>
          <p:cNvSpPr/>
          <p:nvPr/>
        </p:nvSpPr>
        <p:spPr>
          <a:xfrm>
            <a:off x="636588" y="611313"/>
            <a:ext cx="5157787" cy="2861310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秦国的大臣不甘心，继续发难，但蔺相如毫不示弱，直到会面结束，秦王也没占到便宜。</a:t>
            </a:r>
            <a:r>
              <a:rPr lang="zh-CN" altLang="en-US" sz="24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秦王知道廉颇已经在边境上作好了准备，不敢拿赵王怎么样，只好让赵王回去。</a:t>
            </a:r>
          </a:p>
        </p:txBody>
      </p:sp>
      <p:pic>
        <p:nvPicPr>
          <p:cNvPr id="21507" name="Picture 7" descr="C:\Users\Administrator\AppData\Roaming\Tencent\Users\541737432\QQ\WinTemp\RichOle\_IU5LFR9GT6%D25K$[{LG8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7725" y="1057463"/>
            <a:ext cx="2673350" cy="1922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39775" y="3451413"/>
            <a:ext cx="7742238" cy="1127125"/>
          </a:xfrm>
          <a:prstGeom prst="callout2">
            <a:avLst>
              <a:gd name="adj1" fmla="val 53237"/>
              <a:gd name="adj2" fmla="val -533"/>
              <a:gd name="adj3" fmla="val 26134"/>
              <a:gd name="adj4" fmla="val -3439"/>
              <a:gd name="adj5" fmla="val -35212"/>
              <a:gd name="adj6" fmla="val -1954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indent="449580" defTabSz="457200">
              <a:buClrTx/>
              <a:buSzTx/>
              <a:buFontTx/>
              <a:defRPr/>
            </a:pPr>
            <a:r>
              <a:rPr kumimoji="0" lang="en-US" altLang="zh-CN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划线的部分，照应上文大将军廉颇在边境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上作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好了抵御秦军的准备。由此可以看出在维护国家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尊严上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，廉颇也有很大的功劳，为下文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写他对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蔺相如不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服气做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铺垫。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/>
          <p:nvPr/>
        </p:nvSpPr>
        <p:spPr>
          <a:xfrm>
            <a:off x="601663" y="734625"/>
            <a:ext cx="79978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这场斗争，赵国和秦国是打个平手，还是赵国占了上风？</a:t>
            </a:r>
          </a:p>
        </p:txBody>
      </p:sp>
      <p:sp>
        <p:nvSpPr>
          <p:cNvPr id="40964" name="矩形 3"/>
          <p:cNvSpPr/>
          <p:nvPr/>
        </p:nvSpPr>
        <p:spPr>
          <a:xfrm>
            <a:off x="713425" y="1399788"/>
            <a:ext cx="7705725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    赵国占了上风。因为秦国是强国，赵国是弱国，秦王和赵王一样为对方演奏乐器，秦王吃亏了。再说，赵王是秦王叫他鼓瑟的，而秦王是被蔺相如逼着击缶的，秦王和蔺相如身份不一样，要求对方的方法也不一样，所以说是赵国占了上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5" name="矩形 6"/>
          <p:cNvSpPr/>
          <p:nvPr/>
        </p:nvSpPr>
        <p:spPr>
          <a:xfrm>
            <a:off x="1054735" y="2394903"/>
            <a:ext cx="6569075" cy="2030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搬起石头砸了自己的脚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自取其辱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0588" y="1687513"/>
            <a:ext cx="7343775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你能用一些词语或句子来形容秦王的失败吗？</a:t>
            </a:r>
          </a:p>
        </p:txBody>
      </p:sp>
      <p:sp>
        <p:nvSpPr>
          <p:cNvPr id="23556" name="矩形 2"/>
          <p:cNvSpPr/>
          <p:nvPr/>
        </p:nvSpPr>
        <p:spPr>
          <a:xfrm>
            <a:off x="866775" y="976313"/>
            <a:ext cx="17272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小练笔： </a:t>
            </a:r>
          </a:p>
        </p:txBody>
      </p:sp>
      <p:pic>
        <p:nvPicPr>
          <p:cNvPr id="23557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3" y="1001713"/>
            <a:ext cx="390525" cy="446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l="5630" t="20856" r="16779" b="14560"/>
          <a:stretch>
            <a:fillRect/>
          </a:stretch>
        </p:blipFill>
        <p:spPr bwMode="auto">
          <a:xfrm>
            <a:off x="1832423" y="1030316"/>
            <a:ext cx="5479154" cy="3457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24579" name="组合 2"/>
          <p:cNvGrpSpPr/>
          <p:nvPr/>
        </p:nvGrpSpPr>
        <p:grpSpPr>
          <a:xfrm>
            <a:off x="152400" y="776288"/>
            <a:ext cx="1517650" cy="574675"/>
            <a:chOff x="441644" y="787828"/>
            <a:chExt cx="2223819" cy="632458"/>
          </a:xfrm>
        </p:grpSpPr>
        <p:sp>
          <p:nvSpPr>
            <p:cNvPr id="8" name="矩形 8"/>
            <p:cNvSpPr>
              <a:spLocks noChangeArrowheads="1"/>
            </p:cNvSpPr>
            <p:nvPr/>
          </p:nvSpPr>
          <p:spPr bwMode="auto">
            <a:xfrm>
              <a:off x="441644" y="787828"/>
              <a:ext cx="2223819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523534" y="865165"/>
              <a:ext cx="2031322" cy="461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负荆请罪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8"/>
          <p:cNvSpPr/>
          <p:nvPr/>
        </p:nvSpPr>
        <p:spPr>
          <a:xfrm>
            <a:off x="714375" y="1171575"/>
            <a:ext cx="7740650" cy="16148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廉颇很不服气，他对别人说：“我廉颇立下了那么多战功，他蔺相如</a:t>
            </a:r>
            <a:r>
              <a:rPr lang="zh-CN" altLang="en-US" sz="2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就靠一张嘴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，反而爬到我头上去了。要是我碰见他，一定要让他下不来台！”</a:t>
            </a:r>
          </a:p>
        </p:txBody>
      </p:sp>
      <p:sp>
        <p:nvSpPr>
          <p:cNvPr id="14" name="矩形 13"/>
          <p:cNvSpPr/>
          <p:nvPr/>
        </p:nvSpPr>
        <p:spPr>
          <a:xfrm>
            <a:off x="2119313" y="3619500"/>
            <a:ext cx="195897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不满、不服。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28588" y="2678113"/>
            <a:ext cx="8174037" cy="877887"/>
            <a:chOff x="772686" y="3939986"/>
            <a:chExt cx="8177645" cy="879121"/>
          </a:xfrm>
        </p:grpSpPr>
        <p:sp>
          <p:nvSpPr>
            <p:cNvPr id="25611" name="文本框 9"/>
            <p:cNvSpPr txBox="1"/>
            <p:nvPr/>
          </p:nvSpPr>
          <p:spPr>
            <a:xfrm>
              <a:off x="1613629" y="4155450"/>
              <a:ext cx="7336702" cy="5729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从这句话中你读出了廉颇什么样的情绪？</a:t>
              </a:r>
            </a:p>
          </p:txBody>
        </p:sp>
        <p:pic>
          <p:nvPicPr>
            <p:cNvPr id="2561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939986"/>
              <a:ext cx="896070" cy="879121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5569585" y="3619500"/>
            <a:ext cx="3353435" cy="854710"/>
            <a:chOff x="4624160" y="2409626"/>
            <a:chExt cx="3322300" cy="892516"/>
          </a:xfrm>
        </p:grpSpPr>
        <p:sp>
          <p:nvSpPr>
            <p:cNvPr id="21" name="云形标注 20"/>
            <p:cNvSpPr/>
            <p:nvPr/>
          </p:nvSpPr>
          <p:spPr>
            <a:xfrm>
              <a:off x="4624160" y="2409626"/>
              <a:ext cx="3322300" cy="892516"/>
            </a:xfrm>
            <a:prstGeom prst="cloudCallout">
              <a:avLst>
                <a:gd name="adj1" fmla="val -19137"/>
                <a:gd name="adj2" fmla="val -105166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10" name="矩形 6"/>
            <p:cNvSpPr/>
            <p:nvPr/>
          </p:nvSpPr>
          <p:spPr>
            <a:xfrm>
              <a:off x="4825172" y="2511564"/>
              <a:ext cx="3003202" cy="73801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6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想一想：蔺相如上位是真的仅靠一张嘴吗？</a:t>
              </a:r>
            </a:p>
          </p:txBody>
        </p:sp>
      </p:grpSp>
      <p:sp>
        <p:nvSpPr>
          <p:cNvPr id="2" name="椭圆 1"/>
          <p:cNvSpPr/>
          <p:nvPr/>
        </p:nvSpPr>
        <p:spPr>
          <a:xfrm>
            <a:off x="2472310" y="1790890"/>
            <a:ext cx="569595" cy="400685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圆角矩形标注 2"/>
          <p:cNvSpPr/>
          <p:nvPr/>
        </p:nvSpPr>
        <p:spPr bwMode="auto">
          <a:xfrm>
            <a:off x="3071938" y="62418"/>
            <a:ext cx="5588000" cy="1171575"/>
          </a:xfrm>
          <a:prstGeom prst="wedgeRoundRectCallout">
            <a:avLst>
              <a:gd name="adj1" fmla="val -24494"/>
              <a:gd name="adj2" fmla="val 5490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“就靠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爬”说明廉颇对靠嘴皮子上位的蔺相如很不服气，甚至有点瞧不起他。</a:t>
            </a:r>
          </a:p>
        </p:txBody>
      </p:sp>
      <p:sp>
        <p:nvSpPr>
          <p:cNvPr id="4" name="椭圆 3"/>
          <p:cNvSpPr/>
          <p:nvPr/>
        </p:nvSpPr>
        <p:spPr>
          <a:xfrm>
            <a:off x="4779900" y="1886775"/>
            <a:ext cx="324485" cy="30480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 bldLvl="0" animBg="1"/>
      <p:bldP spid="4" grpId="0" animBg="1"/>
      <p:bldP spid="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8"/>
          <p:cNvSpPr/>
          <p:nvPr/>
        </p:nvSpPr>
        <p:spPr>
          <a:xfrm>
            <a:off x="611188" y="570163"/>
            <a:ext cx="7951787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蔺相如说∶“秦王我都不怕，还会怕廉将军吗？秦王之所以</a:t>
            </a: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不敢进攻我们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赵国，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就是因为有我们两个人在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。如果我们俩闹不和，就会削弱赵国的力量，秦国必然乘机来攻打我们。我之所以避着廉将军，为的是我们赵国啊！”</a:t>
            </a:r>
          </a:p>
        </p:txBody>
      </p:sp>
      <p:sp>
        <p:nvSpPr>
          <p:cNvPr id="8" name="矩形 7"/>
          <p:cNvSpPr/>
          <p:nvPr/>
        </p:nvSpPr>
        <p:spPr>
          <a:xfrm>
            <a:off x="625475" y="2452675"/>
            <a:ext cx="7951788" cy="22017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4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这段话说了两层意思，一层意思是说蔺相如回避廉颇并不是怕他，而是为了国家的利益，为国家着想；另一层意思是说将相和与不和与国家安危的关系</a:t>
            </a:r>
            <a:r>
              <a:rPr lang="en-US" altLang="zh-CN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: </a:t>
            </a:r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将相和，国家则安；将相不和，国家则危。“就是因为有我们两个人在”，突出了廉颇、蔺相如在赵国的地位，同时也说出了秦国不敢攻打赵国的原因。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43900" y="1861938"/>
            <a:ext cx="4665606" cy="725487"/>
            <a:chOff x="908516" y="3972693"/>
            <a:chExt cx="4667182" cy="726546"/>
          </a:xfrm>
        </p:grpSpPr>
        <p:sp>
          <p:nvSpPr>
            <p:cNvPr id="26630" name="文本框 9"/>
            <p:cNvSpPr txBox="1"/>
            <p:nvPr/>
          </p:nvSpPr>
          <p:spPr>
            <a:xfrm>
              <a:off x="1613629" y="4140922"/>
              <a:ext cx="3962069" cy="49316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蔺相如说的这段话是什么意思？</a:t>
              </a:r>
            </a:p>
          </p:txBody>
        </p:sp>
        <p:pic>
          <p:nvPicPr>
            <p:cNvPr id="26631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8516" y="3972693"/>
              <a:ext cx="740554" cy="72654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/>
          <p:nvPr/>
        </p:nvSpPr>
        <p:spPr>
          <a:xfrm>
            <a:off x="600775" y="846588"/>
            <a:ext cx="4689475" cy="2399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>
              <a:lnSpc>
                <a:spcPct val="150000"/>
              </a:lnSpc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蔺相如的话传到了廉颇的耳朵里。廉颇静下心来想了想，觉得自己为了争一口气，就不顾国家利益，真不应该。于是，他脱下战袍，背上绑着荆条，到蔺相如门上请罪。</a:t>
            </a:r>
          </a:p>
        </p:txBody>
      </p:sp>
      <p:pic>
        <p:nvPicPr>
          <p:cNvPr id="44056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9657" y="1012069"/>
            <a:ext cx="3327345" cy="211952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76708" y="3238695"/>
            <a:ext cx="7742238" cy="1362075"/>
          </a:xfrm>
          <a:prstGeom prst="callout2">
            <a:avLst>
              <a:gd name="adj1" fmla="val 53237"/>
              <a:gd name="adj2" fmla="val -533"/>
              <a:gd name="adj3" fmla="val 4227"/>
              <a:gd name="adj4" fmla="val -3439"/>
              <a:gd name="adj5" fmla="val -37796"/>
              <a:gd name="adj6" fmla="val -829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indent="449580" defTabSz="457200">
              <a:buClrTx/>
              <a:buSzTx/>
              <a:buFontTx/>
              <a:defRPr/>
            </a:pPr>
            <a:r>
              <a:rPr kumimoji="0" lang="en-US" altLang="zh-CN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廉颇听到蔺相如说的话，知道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了蔺相如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处处回避他，并非胆怯，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而是以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国家利益为重，自己却居功自傲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，只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为自己着想，真不应该。于是他向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蔺相如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负荆请罪，反映了廉颇以</a:t>
            </a:r>
            <a:r>
              <a:rPr kumimoji="0" lang="zh-CN" altLang="en-US" sz="21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国家利益为</a:t>
            </a:r>
            <a:r>
              <a:rPr kumimoji="0" lang="zh-CN" altLang="en-US" sz="21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重、勇于认错、知错就改的特点。</a:t>
            </a:r>
          </a:p>
        </p:txBody>
      </p:sp>
      <p:sp>
        <p:nvSpPr>
          <p:cNvPr id="2" name="椭圆 1"/>
          <p:cNvSpPr/>
          <p:nvPr/>
        </p:nvSpPr>
        <p:spPr>
          <a:xfrm>
            <a:off x="3499550" y="2349315"/>
            <a:ext cx="1045845" cy="39751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41235" y="2350585"/>
            <a:ext cx="970915" cy="39624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圆角矩形标注 3"/>
          <p:cNvSpPr/>
          <p:nvPr/>
        </p:nvSpPr>
        <p:spPr bwMode="auto">
          <a:xfrm>
            <a:off x="1871345" y="47500"/>
            <a:ext cx="6836410" cy="842010"/>
          </a:xfrm>
          <a:prstGeom prst="wedgeRoundRectCallout">
            <a:avLst>
              <a:gd name="adj1" fmla="val -24494"/>
              <a:gd name="adj2" fmla="val 5490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</a:rPr>
              <a:t>    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“脱下战袍，绑着荆条”意味着廉颇放下了自己的名誉和地位，可见，他是真的认识到了自己的错误。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4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1"/>
          <p:cNvSpPr/>
          <p:nvPr/>
        </p:nvSpPr>
        <p:spPr>
          <a:xfrm>
            <a:off x="619254" y="1134670"/>
            <a:ext cx="8287237" cy="3567836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534988" eaLnBrk="0" hangingPunct="0">
              <a:lnSpc>
                <a:spcPct val="150000"/>
              </a:lnSpc>
            </a:pPr>
            <a:r>
              <a:rPr lang="zh-CN" altLang="en-US" sz="2200" b="1" dirty="0" smtClean="0">
                <a:solidFill>
                  <a:srgbClr val="C00000"/>
                </a:solidFill>
                <a:latin typeface="+mj-ea"/>
                <a:ea typeface="+mj-ea"/>
              </a:rPr>
              <a:t>从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文章的结构上看，“完璧归赵”和“渑池会面”是“负荆请罪”的起因，这三个小故事合起来构成了“将相和”这一完整、曲折的故事。从内容上看，“完璧归赵”是“渑池会面”的起因，因为“完璧归赵”使秦王没有占到便宜，才有了渑池会面时秦王对赵王的侮辱。而且在“完璧归赵”“渑池会面”这两件事上，蔺相如立下奇功，职位比廉颇高，从而造成了“将相不和”的局面，这才有了“负荆请罪”。</a:t>
            </a:r>
          </a:p>
        </p:txBody>
      </p:sp>
      <p:sp>
        <p:nvSpPr>
          <p:cNvPr id="29699" name="矩形 2"/>
          <p:cNvSpPr/>
          <p:nvPr/>
        </p:nvSpPr>
        <p:spPr>
          <a:xfrm>
            <a:off x="1161370" y="671445"/>
            <a:ext cx="550067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讨论交流：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说说三个故事之间的联系。</a:t>
            </a:r>
            <a:endParaRPr lang="zh-CN" altLang="en-US" sz="2400" b="1" dirty="0">
              <a:solidFill>
                <a:srgbClr val="36A4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700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78" y="647378"/>
            <a:ext cx="390525" cy="446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5" name="矩形 6"/>
          <p:cNvSpPr/>
          <p:nvPr/>
        </p:nvSpPr>
        <p:spPr>
          <a:xfrm>
            <a:off x="941388" y="2536438"/>
            <a:ext cx="7343775" cy="559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廉颇：知错就改，以国家利益为重。</a:t>
            </a:r>
          </a:p>
        </p:txBody>
      </p:sp>
      <p:sp>
        <p:nvSpPr>
          <p:cNvPr id="7" name="矩形 6"/>
          <p:cNvSpPr/>
          <p:nvPr/>
        </p:nvSpPr>
        <p:spPr>
          <a:xfrm>
            <a:off x="941388" y="3112700"/>
            <a:ext cx="7343775" cy="55976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蔺相如：以国家利益为重，顾全大局，胸怀宽广。</a:t>
            </a:r>
          </a:p>
        </p:txBody>
      </p:sp>
      <p:grpSp>
        <p:nvGrpSpPr>
          <p:cNvPr id="28679" name="组合 4"/>
          <p:cNvGrpSpPr/>
          <p:nvPr/>
        </p:nvGrpSpPr>
        <p:grpSpPr>
          <a:xfrm>
            <a:off x="6749613" y="4003163"/>
            <a:ext cx="2185987" cy="644525"/>
            <a:chOff x="6685397" y="735569"/>
            <a:chExt cx="2185553" cy="643411"/>
          </a:xfrm>
        </p:grpSpPr>
        <p:pic>
          <p:nvPicPr>
            <p:cNvPr id="28685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6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3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pic>
        <p:nvPicPr>
          <p:cNvPr id="28680" name="Picture 8" descr="C:\Users\Administrator\AppData\Roaming\Tencent\Users\541737432\QQ\WinTemp\RichOle\31%}DCFC[W5P$RU}(_Y%WY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538" y="542538"/>
            <a:ext cx="1223962" cy="906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1" name="矩形 2"/>
          <p:cNvSpPr/>
          <p:nvPr/>
        </p:nvSpPr>
        <p:spPr>
          <a:xfrm>
            <a:off x="911225" y="807650"/>
            <a:ext cx="1262063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</a:t>
            </a:r>
          </a:p>
        </p:txBody>
      </p:sp>
      <p:pic>
        <p:nvPicPr>
          <p:cNvPr id="28682" name="图片 24" descr="花盆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88" y="818763"/>
            <a:ext cx="390525" cy="446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3" name="矩形 1"/>
          <p:cNvSpPr/>
          <p:nvPr/>
        </p:nvSpPr>
        <p:spPr>
          <a:xfrm>
            <a:off x="955675" y="1301488"/>
            <a:ext cx="7329488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廉颇负荆请罪，可以看出廉颇是个怎样的人？蔺相如又给你留下了怎样的印象呢？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29720" y="1140890"/>
            <a:ext cx="8326438" cy="3268554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运用典型事例写出人物的特点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marL="0" marR="0" lvl="0" indent="0" algn="l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典型事例就是最能反映人物品质的事例。就写人而言，写作时应该选择能够突出反映一个人的个性特征的材料，运用典型事例来表现人物鲜明独特的个性特征，刻画栩栩如生的人物形象。本文通过“完璧归赵”“渑池相会”两个具体事例表现了蔺相如的深谋远虑和胆识过人；而“负荆请罪”则高度赞扬了他顾大局、识大体的博大胸怀。</a:t>
            </a:r>
          </a:p>
        </p:txBody>
      </p:sp>
      <p:sp>
        <p:nvSpPr>
          <p:cNvPr id="35843" name="TextBox 2"/>
          <p:cNvSpPr txBox="1"/>
          <p:nvPr/>
        </p:nvSpPr>
        <p:spPr>
          <a:xfrm>
            <a:off x="704088" y="630795"/>
            <a:ext cx="5506707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想一想本文在写法上有什么特点？</a:t>
            </a:r>
          </a:p>
        </p:txBody>
      </p:sp>
      <p:sp>
        <p:nvSpPr>
          <p:cNvPr id="4" name="矩形 3"/>
          <p:cNvSpPr/>
          <p:nvPr/>
        </p:nvSpPr>
        <p:spPr>
          <a:xfrm>
            <a:off x="3310226" y="-31978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96088" y="442338"/>
            <a:ext cx="7596188" cy="10147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认真观察，从你身边的人中选择其中一位，运用典型事例写出他（她）的特点。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707188" y="1036955"/>
            <a:ext cx="2243138" cy="687388"/>
          </a:xfrm>
          <a:prstGeom prst="cloudCallout">
            <a:avLst>
              <a:gd name="adj1" fmla="val -133588"/>
              <a:gd name="adj2" fmla="val -634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一定要抓住典型事例！</a:t>
            </a:r>
          </a:p>
        </p:txBody>
      </p:sp>
      <p:sp>
        <p:nvSpPr>
          <p:cNvPr id="11" name="矩形 10"/>
          <p:cNvSpPr/>
          <p:nvPr/>
        </p:nvSpPr>
        <p:spPr>
          <a:xfrm>
            <a:off x="696088" y="1674110"/>
            <a:ext cx="7800975" cy="26149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>
              <a:lnSpc>
                <a:spcPct val="10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我的哥哥是一个非常重视承诺的人。有一天，他和同学约好周日上午10点去图书馆。可是，到了周日，天公不作美，下起了倾盆大雨。妈妈说：“下这么大的雨，你的同学可能也去不了，你就别去了吧。”他不顾妈妈的阻拦，毅然决然的去了。他回来时全身都被大雨淋湿了，而且他的同学果然也没有去。面对妈妈的数落，他义正言辞地反驳道：“这不是去与不去的问题，这是信誉的问题。尽管他没来，可我去了，我问心无愧。再说，淋湿了可以擦干；生病了可以吃药；可信誉没了就没了。”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6315520" y="950020"/>
            <a:ext cx="1701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822135" y="1374260"/>
            <a:ext cx="2108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176605" y="30320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课文图示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25560" y="1294040"/>
            <a:ext cx="1560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完璧归赵</a:t>
            </a:r>
            <a:endParaRPr lang="zh-CN" altLang="en-US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1092515" y="1413712"/>
            <a:ext cx="233045" cy="265532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56177" y="2253170"/>
            <a:ext cx="553998" cy="10600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将相和</a:t>
            </a:r>
          </a:p>
        </p:txBody>
      </p:sp>
      <p:sp>
        <p:nvSpPr>
          <p:cNvPr id="8" name="左大括号 7"/>
          <p:cNvSpPr/>
          <p:nvPr/>
        </p:nvSpPr>
        <p:spPr>
          <a:xfrm>
            <a:off x="2759650" y="1186990"/>
            <a:ext cx="125730" cy="70993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1" name="右大括号 10"/>
          <p:cNvSpPr/>
          <p:nvPr/>
        </p:nvSpPr>
        <p:spPr>
          <a:xfrm>
            <a:off x="6615015" y="1270115"/>
            <a:ext cx="381000" cy="261429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901400" y="1775575"/>
            <a:ext cx="14389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以国为重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品德高尚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知错就改</a:t>
            </a:r>
          </a:p>
          <a:p>
            <a:r>
              <a:rPr lang="zh-CN" altLang="en-US" sz="2400" b="1" dirty="0">
                <a:solidFill>
                  <a:srgbClr val="FF0000"/>
                </a:solidFill>
              </a:rPr>
              <a:t>精神可嘉</a:t>
            </a:r>
          </a:p>
        </p:txBody>
      </p:sp>
      <p:sp>
        <p:nvSpPr>
          <p:cNvPr id="13" name="文本框 4"/>
          <p:cNvSpPr txBox="1"/>
          <p:nvPr/>
        </p:nvSpPr>
        <p:spPr>
          <a:xfrm>
            <a:off x="2916853" y="1009033"/>
            <a:ext cx="37808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起因：秦王企图骗宝璧</a:t>
            </a:r>
            <a:endParaRPr lang="en-US" altLang="zh-CN" sz="2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经过：机制勇敢斗秦王</a:t>
            </a:r>
            <a:endParaRPr lang="en-US" altLang="zh-CN" sz="2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结果：完璧归赵，封上大夫</a:t>
            </a:r>
            <a:endParaRPr lang="zh-CN" altLang="en-US" sz="2200" dirty="0"/>
          </a:p>
        </p:txBody>
      </p:sp>
      <p:sp>
        <p:nvSpPr>
          <p:cNvPr id="14" name="文本框 4"/>
          <p:cNvSpPr txBox="1"/>
          <p:nvPr/>
        </p:nvSpPr>
        <p:spPr>
          <a:xfrm>
            <a:off x="1325235" y="2397985"/>
            <a:ext cx="1560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渑池会面</a:t>
            </a:r>
            <a:endParaRPr lang="zh-CN" altLang="en-US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5" name="左大括号 14"/>
          <p:cNvSpPr/>
          <p:nvPr/>
        </p:nvSpPr>
        <p:spPr>
          <a:xfrm>
            <a:off x="2755842" y="2273853"/>
            <a:ext cx="125730" cy="70993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7" name="文本框 4"/>
          <p:cNvSpPr txBox="1"/>
          <p:nvPr/>
        </p:nvSpPr>
        <p:spPr>
          <a:xfrm>
            <a:off x="2893102" y="2101561"/>
            <a:ext cx="37808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起因：秦王让赵王鼓瑟</a:t>
            </a:r>
            <a:endParaRPr lang="en-US" altLang="zh-CN" sz="2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经过：相如逼秦王击缶</a:t>
            </a:r>
            <a:endParaRPr lang="en-US" altLang="zh-CN" sz="2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结果：再立大功，封上卿</a:t>
            </a:r>
            <a:endParaRPr lang="zh-CN" altLang="en-US" sz="2200" dirty="0"/>
          </a:p>
        </p:txBody>
      </p:sp>
      <p:sp>
        <p:nvSpPr>
          <p:cNvPr id="18" name="文本框 4"/>
          <p:cNvSpPr txBox="1"/>
          <p:nvPr/>
        </p:nvSpPr>
        <p:spPr>
          <a:xfrm>
            <a:off x="1262370" y="3574815"/>
            <a:ext cx="1560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渑池会面</a:t>
            </a:r>
            <a:endParaRPr lang="zh-CN" altLang="en-US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" name="左大括号 18"/>
          <p:cNvSpPr/>
          <p:nvPr/>
        </p:nvSpPr>
        <p:spPr>
          <a:xfrm>
            <a:off x="2692977" y="3462775"/>
            <a:ext cx="125730" cy="70993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0" name="文本框 4"/>
          <p:cNvSpPr txBox="1"/>
          <p:nvPr/>
        </p:nvSpPr>
        <p:spPr>
          <a:xfrm>
            <a:off x="2869352" y="3336590"/>
            <a:ext cx="37808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起因：廉颇不服欲羞辱</a:t>
            </a:r>
            <a:endParaRPr lang="en-US" altLang="zh-CN" sz="2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经过：相如回避忍退让</a:t>
            </a:r>
            <a:endParaRPr lang="en-US" altLang="zh-CN" sz="22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2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结果：负荆请罪将相和</a:t>
            </a:r>
            <a:endParaRPr lang="zh-CN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6" grpId="0" animBg="1"/>
      <p:bldP spid="6" grpId="1" animBg="1"/>
      <p:bldP spid="8" grpId="1" animBg="1"/>
      <p:bldP spid="8" grpId="2" animBg="1"/>
      <p:bldP spid="11" grpId="1" animBg="1"/>
      <p:bldP spid="11" grpId="2" animBg="1"/>
      <p:bldP spid="12" grpId="1"/>
      <p:bldP spid="12" grpId="2"/>
      <p:bldP spid="13" grpId="0"/>
      <p:bldP spid="13" grpId="1"/>
      <p:bldP spid="14" grpId="0"/>
      <p:bldP spid="14" grpId="1"/>
      <p:bldP spid="15" grpId="0" animBg="1"/>
      <p:bldP spid="15" grpId="1" animBg="1"/>
      <p:bldP spid="17" grpId="0"/>
      <p:bldP spid="17" grpId="1"/>
      <p:bldP spid="18" grpId="0"/>
      <p:bldP spid="18" grpId="1"/>
      <p:bldP spid="19" grpId="0" animBg="1"/>
      <p:bldP spid="19" grpId="1" animBg="1"/>
      <p:bldP spid="20" grpId="0"/>
      <p:bldP spid="20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634365" y="1332865"/>
            <a:ext cx="8141335" cy="292608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/>
              <a:t>本文通过对“ 完璧归赵”“ 渑池会面”“负荆请罪”三个小故事的记述，写出了将相之间由不和到和好的经过，赞扬了蔺相如勇敢机智、不畏强暴的斗争精神和以国家利益为重，顾大局、识大体的可贵品质及政治远见，也赞扬了廉颇勇于改过的精神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96130" y="53350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05040" y="1308988"/>
            <a:ext cx="8130202" cy="264318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廉颇和蔺相如之所以能够和好，是因为他们有一个共同点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——</a:t>
            </a:r>
            <a:r>
              <a:rPr lang="zh-CN" altLang="en-US" sz="2800" b="1" dirty="0">
                <a:latin typeface="Times New Roman" pitchFamily="18" charset="0"/>
                <a:cs typeface="Times New Roman" pitchFamily="18" charset="0"/>
              </a:rPr>
              <a:t>以国家利益为重，有一颗爱国之心。我们也要学习他们的爱国精神，以国家利益为重，不要只顾自己的利益而去损害国家的利益。</a:t>
            </a:r>
            <a:endParaRPr lang="zh-CN" altLang="en-US" sz="28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59630" y="46111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3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12128860"/>
  <p:tag name="KSO_WM_UNIT_PLACING_PICTURE_USER_VIEWPORT" val="{&quot;height&quot;:4596,&quot;width&quot;:6174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2310</Words>
  <Application>Microsoft Office PowerPoint</Application>
  <PresentationFormat>全屏显示(16:9)</PresentationFormat>
  <Paragraphs>107</Paragraphs>
  <Slides>33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702</cp:revision>
  <dcterms:created xsi:type="dcterms:W3CDTF">2015-12-30T08:03:00Z</dcterms:created>
  <dcterms:modified xsi:type="dcterms:W3CDTF">2020-05-28T02:31:18Z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