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707" r:id="rId2"/>
    <p:sldId id="682" r:id="rId3"/>
    <p:sldId id="704" r:id="rId4"/>
    <p:sldId id="685" r:id="rId5"/>
    <p:sldId id="686" r:id="rId6"/>
    <p:sldId id="687" r:id="rId7"/>
    <p:sldId id="689" r:id="rId8"/>
    <p:sldId id="690" r:id="rId9"/>
    <p:sldId id="691" r:id="rId10"/>
    <p:sldId id="692" r:id="rId11"/>
    <p:sldId id="693" r:id="rId12"/>
    <p:sldId id="694" r:id="rId13"/>
    <p:sldId id="695" r:id="rId14"/>
    <p:sldId id="696" r:id="rId15"/>
    <p:sldId id="697" r:id="rId16"/>
    <p:sldId id="698" r:id="rId17"/>
    <p:sldId id="699" r:id="rId18"/>
    <p:sldId id="705" r:id="rId19"/>
    <p:sldId id="701" r:id="rId20"/>
    <p:sldId id="702" r:id="rId21"/>
    <p:sldId id="703" r:id="rId22"/>
    <p:sldId id="706" r:id="rId23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80" d="100"/>
          <a:sy n="80" d="100"/>
        </p:scale>
        <p:origin x="-426" y="-1152"/>
      </p:cViewPr>
      <p:guideLst>
        <p:guide orient="horz"/>
        <p:guide pos="573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2020/5/28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9580696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403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50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9310"/>
            <a:ext cx="9143365" cy="504190"/>
            <a:chOff x="0" y="7306"/>
            <a:chExt cx="14399" cy="794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53462"/>
            <a:stretch>
              <a:fillRect/>
            </a:stretch>
          </p:blipFill>
          <p:spPr>
            <a:xfrm>
              <a:off x="12119" y="7306"/>
              <a:ext cx="2281" cy="794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3" descr="IMG_256"/>
            <p:cNvPicPr>
              <a:picLocks noChangeAspect="1"/>
            </p:cNvPicPr>
            <p:nvPr userDrawn="1"/>
          </p:nvPicPr>
          <p:blipFill>
            <a:blip r:embed="rId4"/>
            <a:srcRect r="46383" b="391"/>
            <a:stretch>
              <a:fillRect/>
            </a:stretch>
          </p:blipFill>
          <p:spPr>
            <a:xfrm>
              <a:off x="0" y="7306"/>
              <a:ext cx="12293" cy="794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9310"/>
            <a:ext cx="9143365" cy="504190"/>
            <a:chOff x="0" y="7306"/>
            <a:chExt cx="14399" cy="794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53462"/>
            <a:stretch>
              <a:fillRect/>
            </a:stretch>
          </p:blipFill>
          <p:spPr>
            <a:xfrm>
              <a:off x="12119" y="7306"/>
              <a:ext cx="2281" cy="794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3" descr="IMG_256"/>
            <p:cNvPicPr>
              <a:picLocks noChangeAspect="1"/>
            </p:cNvPicPr>
            <p:nvPr userDrawn="1"/>
          </p:nvPicPr>
          <p:blipFill>
            <a:blip r:embed="rId4"/>
            <a:srcRect r="46383" b="391"/>
            <a:stretch>
              <a:fillRect/>
            </a:stretch>
          </p:blipFill>
          <p:spPr>
            <a:xfrm>
              <a:off x="0" y="7306"/>
              <a:ext cx="12293" cy="794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9310"/>
            <a:ext cx="9143365" cy="504190"/>
            <a:chOff x="0" y="7306"/>
            <a:chExt cx="14399" cy="794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3"/>
            <a:srcRect l="53462"/>
            <a:stretch>
              <a:fillRect/>
            </a:stretch>
          </p:blipFill>
          <p:spPr>
            <a:xfrm>
              <a:off x="12119" y="7306"/>
              <a:ext cx="2281" cy="794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3" descr="IMG_256"/>
            <p:cNvPicPr>
              <a:picLocks noChangeAspect="1"/>
            </p:cNvPicPr>
            <p:nvPr userDrawn="1"/>
          </p:nvPicPr>
          <p:blipFill>
            <a:blip r:embed="rId3"/>
            <a:srcRect r="46383" b="391"/>
            <a:stretch>
              <a:fillRect/>
            </a:stretch>
          </p:blipFill>
          <p:spPr>
            <a:xfrm>
              <a:off x="0" y="7306"/>
              <a:ext cx="12293" cy="794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881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猎豹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255"/>
            <a:ext cx="9144000" cy="514413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1328420" y="1372235"/>
            <a:ext cx="701230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什么比猎豹的速度快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0543" y="265747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788" y="265747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195320" y="2759710"/>
            <a:ext cx="3277870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 读 释 疑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12825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16650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/>
          <p:nvPr/>
        </p:nvSpPr>
        <p:spPr>
          <a:xfrm>
            <a:off x="402516" y="957250"/>
            <a:ext cx="7862718" cy="53668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9144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根据上节课对课文内容的了解，说说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课文主要写了什么？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50696" y="1703055"/>
            <a:ext cx="7472026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课文按照运动速度由慢到快的顺序依次介绍了人、鸵鸟、猎豹、游隼、声速、喷气式飞机、火箭、流星体、光的速度，并通过比较得出光是宇宙中运动速度最快的事物。</a:t>
            </a:r>
          </a:p>
        </p:txBody>
      </p:sp>
      <p:sp>
        <p:nvSpPr>
          <p:cNvPr id="11" name="矩形 10"/>
          <p:cNvSpPr/>
          <p:nvPr/>
        </p:nvSpPr>
        <p:spPr>
          <a:xfrm>
            <a:off x="3104051" y="139821"/>
            <a:ext cx="2448106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复习引入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355600" y="686300"/>
            <a:ext cx="8496300" cy="39693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    </a:t>
            </a:r>
            <a:r>
              <a:rPr sz="2800" b="1" dirty="0">
                <a:latin typeface="+mj-ea"/>
                <a:ea typeface="+mj-ea"/>
              </a:rPr>
              <a:t>初读课文，借助关键词句快速默读课文，了解课文的主要内容。再读课文，思考课文介绍了哪些事物的速度？是用什么方法介绍的？文中的段落在表达上有什么特点？最后再精读课文，学习作者层层推进的表达方法和作假设、举例子、列数字、作比较等说明方法的运用，并体会它们的作用。</a:t>
            </a:r>
          </a:p>
        </p:txBody>
      </p:sp>
      <p:sp>
        <p:nvSpPr>
          <p:cNvPr id="3" name="矩形 2"/>
          <p:cNvSpPr/>
          <p:nvPr/>
        </p:nvSpPr>
        <p:spPr>
          <a:xfrm>
            <a:off x="3159549" y="3323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学法导读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3032125" y="1399405"/>
            <a:ext cx="419925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494030" y="3967345"/>
            <a:ext cx="80930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899910" y="3294245"/>
            <a:ext cx="168719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94030" y="4477885"/>
            <a:ext cx="7054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699635" y="1934710"/>
            <a:ext cx="388747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94030" y="2579235"/>
            <a:ext cx="46583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1"/>
          <p:cNvSpPr/>
          <p:nvPr/>
        </p:nvSpPr>
        <p:spPr>
          <a:xfrm>
            <a:off x="516425" y="624590"/>
            <a:ext cx="8247568" cy="119885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sz="2600" b="1" dirty="0">
                <a:latin typeface="黑体" pitchFamily="49" charset="-122"/>
                <a:ea typeface="黑体" pitchFamily="49" charset="-122"/>
                <a:sym typeface="+mn-ea"/>
              </a:rPr>
              <a:t>初读课文，借助关键词句快速默读课文，了解课文的主要内容。说说课文中都提到了哪些事物</a:t>
            </a:r>
            <a:r>
              <a:rPr lang="zh-CN" sz="2600" b="1" dirty="0">
                <a:latin typeface="黑体" pitchFamily="49" charset="-122"/>
                <a:ea typeface="黑体" pitchFamily="49" charset="-122"/>
                <a:sym typeface="+mn-ea"/>
              </a:rPr>
              <a:t>的速度</a:t>
            </a:r>
            <a:r>
              <a:rPr sz="2600" b="1" dirty="0">
                <a:latin typeface="黑体" pitchFamily="49" charset="-122"/>
                <a:ea typeface="黑体" pitchFamily="49" charset="-122"/>
                <a:sym typeface="+mn-ea"/>
              </a:rPr>
              <a:t>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778372" y="3521365"/>
            <a:ext cx="25336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+mj-ea"/>
                <a:ea typeface="+mj-ea"/>
              </a:rPr>
              <a:t>借助关键词句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797314" y="1999846"/>
            <a:ext cx="5353050" cy="1113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0" hangingPunct="0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光   游隼  火箭   猎豹   </a:t>
            </a:r>
          </a:p>
          <a:p>
            <a:pPr algn="l" eaLnBrk="0" hangingPunct="0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流星体   鸵鸟  喷气式飞机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1"/>
      <p:bldP spid="5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501214" y="1134430"/>
            <a:ext cx="8383349" cy="3449029"/>
          </a:xfrm>
          <a:prstGeom prst="round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indent="628650">
              <a:lnSpc>
                <a:spcPct val="140000"/>
              </a:lnSpc>
              <a:defRPr/>
            </a:pP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我们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在读书时的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目光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不是直的，也不是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等速的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，有时要一闪而过，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一目十行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；有时要集中在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难点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信息上；有时还要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回顾前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文，建立信息的联系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。但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无论使用哪一种阅读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方法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，我们都要迅速确认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话语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信息核心， 即关键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语句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。在找到关键语句后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迅速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对比、综合，理解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句子或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段落的意思。这是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快速阅读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的关键，也是其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终极目的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。</a:t>
            </a:r>
            <a:endParaRPr kumimoji="0" lang="zh-CN" altLang="en-US" sz="240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52070" y="648000"/>
            <a:ext cx="7976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快速阅读的方法（三）</a:t>
            </a:r>
            <a:r>
              <a:rPr lang="en-US" altLang="zh-CN" sz="24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借助关键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词句，把握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信息核心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。</a:t>
            </a:r>
            <a:endParaRPr lang="zh-CN" altLang="en-US" sz="2400" b="1" dirty="0">
              <a:solidFill>
                <a:schemeClr val="tx1"/>
              </a:solidFill>
              <a:latin typeface="黑体" pitchFamily="49" charset="-122"/>
              <a:ea typeface="黑体" pitchFamily="49" charset="-122"/>
              <a:cs typeface="楷体" panose="02010609060101010101" pitchFamily="49" charset="-122"/>
            </a:endParaRPr>
          </a:p>
        </p:txBody>
      </p:sp>
      <p:grpSp>
        <p:nvGrpSpPr>
          <p:cNvPr id="4" name="组合 4"/>
          <p:cNvGrpSpPr/>
          <p:nvPr/>
        </p:nvGrpSpPr>
        <p:grpSpPr>
          <a:xfrm>
            <a:off x="7130483" y="36443"/>
            <a:ext cx="1752600" cy="571500"/>
            <a:chOff x="6951146" y="-495491"/>
            <a:chExt cx="2095639" cy="643411"/>
          </a:xfrm>
        </p:grpSpPr>
        <p:pic>
          <p:nvPicPr>
            <p:cNvPr id="32781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51146" y="-495491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2782" name="矩形 7"/>
            <p:cNvSpPr/>
            <p:nvPr/>
          </p:nvSpPr>
          <p:spPr>
            <a:xfrm>
              <a:off x="7164111" y="-393251"/>
              <a:ext cx="1700105" cy="4608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语文要素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3"/>
          <p:cNvSpPr txBox="1">
            <a:spLocks noChangeArrowheads="1"/>
          </p:cNvSpPr>
          <p:nvPr/>
        </p:nvSpPr>
        <p:spPr bwMode="auto">
          <a:xfrm>
            <a:off x="632772" y="1093515"/>
            <a:ext cx="8048089" cy="34163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066800" rtl="0" ea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</a:rPr>
              <a:t>   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本文在表达上有三个明显的特点：一是课题“什么比猎豹的速度更快”是一个问题，带着这个问题阅读，速度会加快；二是课文按照运动速度的快慢选取了不同的事物，抓住这些关键事物，就能快速地把握文章的核心内容；三是课文很多自然段的表达方式相近，都是一种事物要比另一种事物的速度快。抓住这些特点就能提高阅读速度。</a:t>
            </a:r>
          </a:p>
        </p:txBody>
      </p:sp>
      <p:sp>
        <p:nvSpPr>
          <p:cNvPr id="16389" name="矩形 1"/>
          <p:cNvSpPr/>
          <p:nvPr/>
        </p:nvSpPr>
        <p:spPr>
          <a:xfrm>
            <a:off x="1279524" y="509996"/>
            <a:ext cx="404062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sym typeface="+mn-ea"/>
              </a:rPr>
              <a:t>本文</a:t>
            </a:r>
            <a:r>
              <a:rPr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sym typeface="+mn-ea"/>
              </a:rPr>
              <a:t>在表达上有什么特点？</a:t>
            </a:r>
            <a:endParaRPr lang="zh-CN" altLang="en-US" sz="2400" b="1" dirty="0">
              <a:solidFill>
                <a:srgbClr val="0000FF"/>
              </a:solidFill>
              <a:latin typeface="黑体" pitchFamily="49" charset="-122"/>
              <a:ea typeface="黑体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5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3"/>
          <p:cNvSpPr>
            <a:spLocks noTextEdit="1"/>
          </p:cNvSpPr>
          <p:nvPr/>
        </p:nvSpPr>
        <p:spPr>
          <a:xfrm rot="685608">
            <a:off x="7037388" y="3275013"/>
            <a:ext cx="1109662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grpSp>
        <p:nvGrpSpPr>
          <p:cNvPr id="11269" name="组合 4"/>
          <p:cNvGrpSpPr/>
          <p:nvPr/>
        </p:nvGrpSpPr>
        <p:grpSpPr>
          <a:xfrm>
            <a:off x="776350" y="951100"/>
            <a:ext cx="7720330" cy="2154500"/>
            <a:chOff x="667967" y="996435"/>
            <a:chExt cx="7719665" cy="2152702"/>
          </a:xfrm>
        </p:grpSpPr>
        <p:sp>
          <p:nvSpPr>
            <p:cNvPr id="11271" name="矩形 2"/>
            <p:cNvSpPr/>
            <p:nvPr/>
          </p:nvSpPr>
          <p:spPr>
            <a:xfrm>
              <a:off x="667967" y="996435"/>
              <a:ext cx="2236544" cy="5845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rgbClr val="36A4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讨论交流：</a:t>
              </a:r>
            </a:p>
          </p:txBody>
        </p:sp>
        <p:sp>
          <p:nvSpPr>
            <p:cNvPr id="11272" name="矩形 9"/>
            <p:cNvSpPr/>
            <p:nvPr/>
          </p:nvSpPr>
          <p:spPr>
            <a:xfrm>
              <a:off x="970715" y="1581996"/>
              <a:ext cx="7416917" cy="156714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3200" b="1" dirty="0">
                  <a:solidFill>
                    <a:srgbClr val="00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   </a:t>
              </a:r>
              <a:r>
                <a:rPr lang="zh-CN" altLang="en-US" sz="3200" b="1" dirty="0">
                  <a:solidFill>
                    <a:srgbClr val="00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作者是如何写出事物运动速度快的特点的？</a:t>
              </a:r>
              <a:r>
                <a:rPr sz="3200" b="1" dirty="0">
                  <a:latin typeface="宋体" panose="02010600030101010101" pitchFamily="2" charset="-122"/>
                  <a:sym typeface="+mn-ea"/>
                </a:rPr>
                <a:t>是用什么方法介绍的？</a:t>
              </a:r>
              <a:r>
                <a:rPr lang="zh-CN" altLang="en-US" sz="3200" b="1" dirty="0">
                  <a:solidFill>
                    <a:srgbClr val="000000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矩形 10"/>
          <p:cNvSpPr/>
          <p:nvPr/>
        </p:nvSpPr>
        <p:spPr>
          <a:xfrm>
            <a:off x="960438" y="1366203"/>
            <a:ext cx="740410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      人在奋力奔跑的时候</a:t>
            </a:r>
            <a:r>
              <a:rPr lang="zh-CN" altLang="en-US" sz="24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，最大速度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能够达到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24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千米每小时。</a:t>
            </a:r>
          </a:p>
        </p:txBody>
      </p:sp>
      <p:sp>
        <p:nvSpPr>
          <p:cNvPr id="29701" name="矩形 11"/>
          <p:cNvSpPr/>
          <p:nvPr/>
        </p:nvSpPr>
        <p:spPr>
          <a:xfrm>
            <a:off x="960438" y="2415540"/>
            <a:ext cx="740410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但是游隼向下俯冲时的速度更快，</a:t>
            </a:r>
            <a:r>
              <a:rPr lang="zh-CN" altLang="en-US" sz="24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超过</a:t>
            </a:r>
            <a:r>
              <a:rPr lang="en-US" altLang="zh-CN" sz="24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320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千米每小时。</a:t>
            </a:r>
          </a:p>
        </p:txBody>
      </p:sp>
      <p:grpSp>
        <p:nvGrpSpPr>
          <p:cNvPr id="13" name="组合 2"/>
          <p:cNvGrpSpPr/>
          <p:nvPr/>
        </p:nvGrpSpPr>
        <p:grpSpPr>
          <a:xfrm>
            <a:off x="461138" y="886655"/>
            <a:ext cx="1381125" cy="633413"/>
            <a:chOff x="441643" y="787828"/>
            <a:chExt cx="2223823" cy="632458"/>
          </a:xfrm>
        </p:grpSpPr>
        <p:sp>
          <p:nvSpPr>
            <p:cNvPr id="14" name="矩形 8"/>
            <p:cNvSpPr>
              <a:spLocks noChangeArrowheads="1"/>
            </p:cNvSpPr>
            <p:nvPr/>
          </p:nvSpPr>
          <p:spPr bwMode="auto">
            <a:xfrm>
              <a:off x="441643" y="787828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矩形 14"/>
            <p:cNvSpPr>
              <a:spLocks noChangeArrowheads="1"/>
            </p:cNvSpPr>
            <p:nvPr/>
          </p:nvSpPr>
          <p:spPr bwMode="auto">
            <a:xfrm>
              <a:off x="523534" y="865165"/>
              <a:ext cx="20313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列数字</a:t>
              </a:r>
            </a:p>
          </p:txBody>
        </p:sp>
      </p:grp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338215" y="400553"/>
            <a:ext cx="4338638" cy="795338"/>
          </a:xfrm>
          <a:prstGeom prst="callout1">
            <a:avLst>
              <a:gd name="adj1" fmla="val 105174"/>
              <a:gd name="adj2" fmla="val 64180"/>
              <a:gd name="adj3" fmla="val 129285"/>
              <a:gd name="adj4" fmla="val 84570"/>
            </a:avLst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列具体的数字可以使说明具体化，令读者信服。</a:t>
            </a:r>
          </a:p>
        </p:txBody>
      </p:sp>
      <p:sp>
        <p:nvSpPr>
          <p:cNvPr id="2" name="椭圆 1"/>
          <p:cNvSpPr/>
          <p:nvPr/>
        </p:nvSpPr>
        <p:spPr>
          <a:xfrm>
            <a:off x="7081075" y="1470595"/>
            <a:ext cx="471805" cy="537210"/>
          </a:xfrm>
          <a:prstGeom prst="ellipse">
            <a:avLst/>
          </a:prstGeom>
          <a:grpFill/>
          <a:ln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843575" y="2441125"/>
            <a:ext cx="548005" cy="605155"/>
          </a:xfrm>
          <a:prstGeom prst="ellipse">
            <a:avLst/>
          </a:prstGeom>
          <a:grpFill/>
          <a:ln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24475" y="3129405"/>
            <a:ext cx="6664325" cy="1328023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 indent="6286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normalizeH="0" baseline="0" noProof="0" dirty="0" smtClean="0">
                <a:solidFill>
                  <a:schemeClr val="tx1"/>
                </a:solidFill>
                <a:uLnTx/>
                <a:uFillTx/>
                <a:latin typeface="+mj-ea"/>
                <a:ea typeface="+mj-ea"/>
              </a:rPr>
              <a:t>作者</a:t>
            </a:r>
            <a:r>
              <a:rPr kumimoji="0" lang="zh-CN" altLang="en-US" sz="2400" b="1" i="0" u="none" strike="noStrike" kern="1200" normalizeH="0" baseline="0" noProof="0" dirty="0">
                <a:solidFill>
                  <a:schemeClr val="tx1"/>
                </a:solidFill>
                <a:uLnTx/>
                <a:uFillTx/>
                <a:latin typeface="+mj-ea"/>
                <a:ea typeface="+mj-ea"/>
              </a:rPr>
              <a:t>先列出人奔跑的最大速度，再列出游隼向下俯冲的速度，两个数字直观地进行比较，非常具有冲击力和说服力。</a:t>
            </a:r>
          </a:p>
        </p:txBody>
      </p:sp>
      <p:grpSp>
        <p:nvGrpSpPr>
          <p:cNvPr id="4" name="组合 2"/>
          <p:cNvGrpSpPr/>
          <p:nvPr/>
        </p:nvGrpSpPr>
        <p:grpSpPr>
          <a:xfrm>
            <a:off x="381513" y="3591940"/>
            <a:ext cx="1381125" cy="633413"/>
            <a:chOff x="441643" y="787828"/>
            <a:chExt cx="2223823" cy="632458"/>
          </a:xfrm>
        </p:grpSpPr>
        <p:sp>
          <p:nvSpPr>
            <p:cNvPr id="5" name="矩形 8"/>
            <p:cNvSpPr>
              <a:spLocks noChangeArrowheads="1"/>
            </p:cNvSpPr>
            <p:nvPr/>
          </p:nvSpPr>
          <p:spPr bwMode="auto">
            <a:xfrm>
              <a:off x="441643" y="787828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523534" y="865165"/>
              <a:ext cx="20313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作比较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6" grpId="1" animBg="1"/>
      <p:bldP spid="2" grpId="0" animBg="1"/>
      <p:bldP spid="2" grpId="1" animBg="1"/>
      <p:bldP spid="3" grpId="0" animBg="1"/>
      <p:bldP spid="3" grpId="1" animBg="1"/>
      <p:bldP spid="11" grpId="0" animBg="1"/>
      <p:bldP spid="1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"/>
          <p:cNvSpPr>
            <a:spLocks noChangeArrowheads="1"/>
          </p:cNvSpPr>
          <p:nvPr/>
        </p:nvSpPr>
        <p:spPr bwMode="auto">
          <a:xfrm>
            <a:off x="810325" y="1258313"/>
            <a:ext cx="790416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用列数字的说明方法，写出我们生活中一样事物的特点。</a:t>
            </a:r>
          </a:p>
        </p:txBody>
      </p:sp>
      <p:sp>
        <p:nvSpPr>
          <p:cNvPr id="13315" name="矩形 2"/>
          <p:cNvSpPr/>
          <p:nvPr/>
        </p:nvSpPr>
        <p:spPr>
          <a:xfrm>
            <a:off x="656838" y="720338"/>
            <a:ext cx="1192212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练习：</a:t>
            </a:r>
          </a:p>
        </p:txBody>
      </p:sp>
      <p:sp>
        <p:nvSpPr>
          <p:cNvPr id="47110" name="Rectangle 6"/>
          <p:cNvSpPr/>
          <p:nvPr/>
        </p:nvSpPr>
        <p:spPr>
          <a:xfrm>
            <a:off x="808038" y="1934845"/>
            <a:ext cx="7653337" cy="175323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en-US" altLang="zh-CN" sz="24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r>
              <a:rPr lang="zh-CN" altLang="en-US" sz="24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已知最大的鲸约有</a:t>
            </a:r>
            <a:r>
              <a:rPr lang="en-US" altLang="zh-CN" sz="24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16</a:t>
            </a:r>
            <a:r>
              <a:rPr lang="zh-CN" altLang="en-US" sz="24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万公斤重，最小的也有</a:t>
            </a:r>
            <a:r>
              <a:rPr lang="en-US" altLang="zh-CN" sz="24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2000</a:t>
            </a:r>
            <a:r>
              <a:rPr lang="zh-CN" altLang="en-US" sz="24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公斤。我国发现过一头近</a:t>
            </a:r>
            <a:r>
              <a:rPr lang="en-US" altLang="zh-CN" sz="24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万公斤重的鲸，约</a:t>
            </a:r>
            <a:r>
              <a:rPr lang="en-US" altLang="zh-CN" sz="24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17</a:t>
            </a:r>
            <a:r>
              <a:rPr lang="zh-CN" altLang="en-US" sz="24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米长，一条舌头就有十几头大肥猪那么重。</a:t>
            </a:r>
            <a:endParaRPr lang="en-US" altLang="zh-CN" sz="4800" b="1" dirty="0">
              <a:solidFill>
                <a:srgbClr val="3333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0727" name="矩形 6"/>
          <p:cNvSpPr>
            <a:spLocks noChangeArrowheads="1"/>
          </p:cNvSpPr>
          <p:nvPr/>
        </p:nvSpPr>
        <p:spPr bwMode="auto">
          <a:xfrm>
            <a:off x="1166813" y="3859213"/>
            <a:ext cx="6932613" cy="5238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注意：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一要符合实际，二要突出事物特点。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0" grpId="0"/>
      <p:bldP spid="30727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68325" y="1058863"/>
            <a:ext cx="8299450" cy="3059112"/>
            <a:chOff x="843870" y="986637"/>
            <a:chExt cx="8300130" cy="3059337"/>
          </a:xfrm>
        </p:grpSpPr>
        <p:sp>
          <p:nvSpPr>
            <p:cNvPr id="14344" name="矩形 10"/>
            <p:cNvSpPr/>
            <p:nvPr/>
          </p:nvSpPr>
          <p:spPr>
            <a:xfrm>
              <a:off x="1330325" y="1616993"/>
              <a:ext cx="78136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比鸵鸟跑得更快的动物就要数猎豹了。</a:t>
              </a:r>
            </a:p>
          </p:txBody>
        </p:sp>
        <p:sp>
          <p:nvSpPr>
            <p:cNvPr id="14345" name="矩形 11"/>
            <p:cNvSpPr/>
            <p:nvPr/>
          </p:nvSpPr>
          <p:spPr>
            <a:xfrm>
              <a:off x="843870" y="2182600"/>
              <a:ext cx="5803674" cy="120041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  这个速度是汽车在高速公路上飞速行驶时速度的两到三倍。</a:t>
              </a:r>
            </a:p>
          </p:txBody>
        </p:sp>
        <p:pic>
          <p:nvPicPr>
            <p:cNvPr id="31756" name="图片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22954" y="2712474"/>
              <a:ext cx="2060914" cy="13335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1757" name="图片 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731910" y="986637"/>
              <a:ext cx="2095500" cy="16097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4" name="组合 2"/>
          <p:cNvGrpSpPr/>
          <p:nvPr/>
        </p:nvGrpSpPr>
        <p:grpSpPr>
          <a:xfrm>
            <a:off x="471488" y="787400"/>
            <a:ext cx="1381125" cy="633413"/>
            <a:chOff x="441643" y="787828"/>
            <a:chExt cx="2223823" cy="632458"/>
          </a:xfrm>
        </p:grpSpPr>
        <p:sp>
          <p:nvSpPr>
            <p:cNvPr id="15" name="矩形 8"/>
            <p:cNvSpPr>
              <a:spLocks noChangeArrowheads="1"/>
            </p:cNvSpPr>
            <p:nvPr/>
          </p:nvSpPr>
          <p:spPr bwMode="auto">
            <a:xfrm>
              <a:off x="441643" y="787828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523534" y="865165"/>
              <a:ext cx="20313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作比较</a:t>
              </a:r>
            </a:p>
          </p:txBody>
        </p:sp>
      </p:grp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2367915" y="323850"/>
            <a:ext cx="5186045" cy="873125"/>
          </a:xfrm>
          <a:prstGeom prst="callout1">
            <a:avLst>
              <a:gd name="adj1" fmla="val 100813"/>
              <a:gd name="adj2" fmla="val 48340"/>
              <a:gd name="adj3" fmla="val 159418"/>
              <a:gd name="adj4" fmla="val -16431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algn="l" defTabSz="457200">
              <a:buClrTx/>
              <a:buSzTx/>
              <a:buFontTx/>
              <a:defRPr/>
            </a:pP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比</a:t>
            </a: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……”“……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倍</a:t>
            </a: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”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是运用作比较的说明方法时最常见、标志性的词语。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77240" y="3427795"/>
            <a:ext cx="51149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将游隼与人们非常熟悉的汽车的速度作比较，就很容易理解游隼俯冲时的速度之快了。</a:t>
            </a:r>
          </a:p>
        </p:txBody>
      </p:sp>
      <p:sp>
        <p:nvSpPr>
          <p:cNvPr id="3" name="椭圆 2"/>
          <p:cNvSpPr/>
          <p:nvPr/>
        </p:nvSpPr>
        <p:spPr>
          <a:xfrm>
            <a:off x="1066610" y="1693925"/>
            <a:ext cx="471805" cy="537210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2840100" y="2831210"/>
            <a:ext cx="557530" cy="600075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" grpId="0"/>
      <p:bldP spid="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9125" y="744538"/>
            <a:ext cx="7947025" cy="892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看！前面呼啸而过的东西是什么？跟它的速度一比，火箭就好像是静止的一样。</a:t>
            </a:r>
          </a:p>
        </p:txBody>
      </p:sp>
      <p:sp>
        <p:nvSpPr>
          <p:cNvPr id="3" name="矩形 2"/>
          <p:cNvSpPr/>
          <p:nvPr/>
        </p:nvSpPr>
        <p:spPr>
          <a:xfrm>
            <a:off x="619125" y="1665288"/>
            <a:ext cx="8040688" cy="89255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4988">
              <a:lnSpc>
                <a:spcPct val="130000"/>
              </a:lnSpc>
            </a:pPr>
            <a:r>
              <a:rPr lang="zh-CN" altLang="en-US" sz="20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流星体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是太空中一种较小的天体。有的流星体运动</a:t>
            </a:r>
            <a:r>
              <a:rPr lang="zh-CN" altLang="en-US" sz="20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的最大速度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能达到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25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万千米每小时，是火箭运动最大速度的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倍多。</a:t>
            </a:r>
          </a:p>
        </p:txBody>
      </p:sp>
      <p:sp>
        <p:nvSpPr>
          <p:cNvPr id="4" name="矩形 3"/>
          <p:cNvSpPr/>
          <p:nvPr/>
        </p:nvSpPr>
        <p:spPr>
          <a:xfrm>
            <a:off x="619125" y="2582863"/>
            <a:ext cx="7947025" cy="1292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    不过，还有比流星体运动速度快得多的东西，而且它就在我们身边。只要我们按下手电筒的开关，立刻会出现一束光柱。光的速度是惊人的，大约是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30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万千米每秒，比流星体的速度要快几千倍！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46113" y="3949825"/>
            <a:ext cx="7685088" cy="682625"/>
          </a:xfrm>
          <a:prstGeom prst="callout1">
            <a:avLst>
              <a:gd name="adj1" fmla="val 2009"/>
              <a:gd name="adj2" fmla="val 60625"/>
              <a:gd name="adj3" fmla="val -26547"/>
              <a:gd name="adj4" fmla="val 56577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indent="536575" defTabSz="457200"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按照运动速度的快慢选取了不同的事物，以一种事物要比另一种事物的速度快，依次排列，层层推进。</a:t>
            </a:r>
          </a:p>
        </p:txBody>
      </p:sp>
      <p:sp>
        <p:nvSpPr>
          <p:cNvPr id="5" name="椭圆 4"/>
          <p:cNvSpPr/>
          <p:nvPr/>
        </p:nvSpPr>
        <p:spPr>
          <a:xfrm>
            <a:off x="6327900" y="721105"/>
            <a:ext cx="557530" cy="600075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847907" y="2012184"/>
            <a:ext cx="623570" cy="600075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009450" y="3373500"/>
            <a:ext cx="852805" cy="600075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矩形 10"/>
          <p:cNvSpPr/>
          <p:nvPr/>
        </p:nvSpPr>
        <p:spPr>
          <a:xfrm>
            <a:off x="736600" y="1444625"/>
            <a:ext cx="7594600" cy="9842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如果你对着一个以超音速移动的人大喊，他是什么都听不见的。</a:t>
            </a:r>
          </a:p>
        </p:txBody>
      </p:sp>
      <p:sp>
        <p:nvSpPr>
          <p:cNvPr id="32773" name="矩形 14"/>
          <p:cNvSpPr/>
          <p:nvPr/>
        </p:nvSpPr>
        <p:spPr>
          <a:xfrm>
            <a:off x="4064000" y="4252913"/>
            <a:ext cx="906463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2775" name="矩形 12"/>
          <p:cNvSpPr/>
          <p:nvPr/>
        </p:nvSpPr>
        <p:spPr>
          <a:xfrm>
            <a:off x="757238" y="2435225"/>
            <a:ext cx="7573962" cy="10525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但是，如果你想到月球上去，就需要搭乘速度更快的工具了。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32776" name="矩形 13"/>
          <p:cNvSpPr/>
          <p:nvPr/>
        </p:nvSpPr>
        <p:spPr>
          <a:xfrm>
            <a:off x="768350" y="3422650"/>
            <a:ext cx="7583488" cy="10525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进入太空之后，即使关掉发动机，火箭仍可以继续前进。</a:t>
            </a:r>
          </a:p>
        </p:txBody>
      </p:sp>
      <p:grpSp>
        <p:nvGrpSpPr>
          <p:cNvPr id="13" name="组合 2"/>
          <p:cNvGrpSpPr/>
          <p:nvPr/>
        </p:nvGrpSpPr>
        <p:grpSpPr>
          <a:xfrm>
            <a:off x="471488" y="787400"/>
            <a:ext cx="1381125" cy="633413"/>
            <a:chOff x="441643" y="787828"/>
            <a:chExt cx="2223823" cy="632458"/>
          </a:xfrm>
        </p:grpSpPr>
        <p:sp>
          <p:nvSpPr>
            <p:cNvPr id="14" name="矩形 8"/>
            <p:cNvSpPr>
              <a:spLocks noChangeArrowheads="1"/>
            </p:cNvSpPr>
            <p:nvPr/>
          </p:nvSpPr>
          <p:spPr bwMode="auto">
            <a:xfrm>
              <a:off x="441643" y="787828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矩形 14"/>
            <p:cNvSpPr>
              <a:spLocks noChangeArrowheads="1"/>
            </p:cNvSpPr>
            <p:nvPr/>
          </p:nvSpPr>
          <p:spPr bwMode="auto">
            <a:xfrm>
              <a:off x="523534" y="865165"/>
              <a:ext cx="20313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做假设</a:t>
              </a:r>
            </a:p>
          </p:txBody>
        </p:sp>
      </p:grp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2891155" y="609600"/>
            <a:ext cx="5155565" cy="684530"/>
          </a:xfrm>
          <a:prstGeom prst="callout1">
            <a:avLst>
              <a:gd name="adj1" fmla="val 100813"/>
              <a:gd name="adj2" fmla="val 48340"/>
              <a:gd name="adj3" fmla="val 147257"/>
              <a:gd name="adj4" fmla="val 43404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如果</a:t>
            </a: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……”“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即使</a:t>
            </a: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……”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是运用做假设的说明方法时常用标志性词语。</a:t>
            </a:r>
          </a:p>
        </p:txBody>
      </p:sp>
      <p:sp>
        <p:nvSpPr>
          <p:cNvPr id="4" name="椭圆 3"/>
          <p:cNvSpPr/>
          <p:nvPr/>
        </p:nvSpPr>
        <p:spPr>
          <a:xfrm>
            <a:off x="1447099" y="1459735"/>
            <a:ext cx="642957" cy="600075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3578350" y="3385885"/>
            <a:ext cx="732394" cy="600075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  <p:bldP spid="32773" grpId="0"/>
      <p:bldP spid="32775" grpId="0"/>
      <p:bldP spid="32776" grpId="0"/>
      <p:bldP spid="16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"/>
          <p:cNvSpPr>
            <a:spLocks noChangeArrowheads="1"/>
          </p:cNvSpPr>
          <p:nvPr/>
        </p:nvSpPr>
        <p:spPr bwMode="auto">
          <a:xfrm>
            <a:off x="928688" y="1082663"/>
            <a:ext cx="7388225" cy="1200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marL="0" marR="0" lvl="0" indent="26670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宋体" panose="02010600030101010101" pitchFamily="2" charset="-122"/>
              </a:rPr>
              <a:t>  用做假设的说明方法，写出我们生活中一样事物的特点。</a:t>
            </a:r>
          </a:p>
        </p:txBody>
      </p:sp>
      <p:sp>
        <p:nvSpPr>
          <p:cNvPr id="18435" name="矩形 2"/>
          <p:cNvSpPr/>
          <p:nvPr/>
        </p:nvSpPr>
        <p:spPr>
          <a:xfrm>
            <a:off x="927100" y="679438"/>
            <a:ext cx="2873375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练习：</a:t>
            </a:r>
          </a:p>
        </p:txBody>
      </p:sp>
      <p:sp>
        <p:nvSpPr>
          <p:cNvPr id="47110" name="Rectangle 6"/>
          <p:cNvSpPr/>
          <p:nvPr/>
        </p:nvSpPr>
        <p:spPr>
          <a:xfrm>
            <a:off x="977900" y="2265350"/>
            <a:ext cx="7310438" cy="12001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266700">
              <a:lnSpc>
                <a:spcPct val="150000"/>
              </a:lnSpc>
            </a:pPr>
            <a:r>
              <a:rPr lang="zh-CN" altLang="en-US" sz="2400" b="1" dirty="0">
                <a:solidFill>
                  <a:srgbClr val="3333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如果没有太阳，地球上将到处是黑暗，到处是寒冷，没有风霜雨露，没有草木野兽，自然也不会有人。</a:t>
            </a:r>
            <a:endParaRPr lang="en-US" altLang="zh-CN" sz="4800" b="1" dirty="0">
              <a:solidFill>
                <a:srgbClr val="3333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6"/>
          <p:cNvSpPr>
            <a:spLocks noChangeArrowheads="1"/>
          </p:cNvSpPr>
          <p:nvPr/>
        </p:nvSpPr>
        <p:spPr bwMode="auto">
          <a:xfrm>
            <a:off x="1166813" y="3605200"/>
            <a:ext cx="6932613" cy="5238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注意：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一要符合实际，二要突出事物特点。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0" grpId="0"/>
      <p:bldP spid="8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1"/>
          <p:cNvSpPr/>
          <p:nvPr/>
        </p:nvSpPr>
        <p:spPr>
          <a:xfrm>
            <a:off x="511110" y="477630"/>
            <a:ext cx="8050213" cy="111376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读完课文后，请大家思考一下：课文是从人奔跑的速度开始写的，为什么题目却叫“什么比猎豹的速度更快”？</a:t>
            </a:r>
          </a:p>
        </p:txBody>
      </p:sp>
      <p:sp>
        <p:nvSpPr>
          <p:cNvPr id="33796" name="矩形 3"/>
          <p:cNvSpPr/>
          <p:nvPr/>
        </p:nvSpPr>
        <p:spPr>
          <a:xfrm>
            <a:off x="606425" y="1613718"/>
            <a:ext cx="7836931" cy="28623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8650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因为大家都知道猎豹的速度很快，这样的题目更能激发读者阅读的兴趣。而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课文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开头从人的奔跑写起，是因为人的奔跑速度大家更熟悉，由人和鸵鸟的奔跑速度，突出了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猎豹是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陆地上跑得最快的动物。这样写，能给人留下深刻的印象。</a:t>
            </a:r>
            <a:endParaRPr lang="zh-CN" altLang="en-US" sz="1600" b="1" dirty="0">
              <a:solidFill>
                <a:srgbClr val="0000FF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85190" y="685535"/>
            <a:ext cx="8326438" cy="3595878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运用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作比较的方法介绍事物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  </a:t>
            </a:r>
          </a:p>
          <a:p>
            <a:pPr marL="0" marR="0" lvl="0" indent="0" algn="l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作比较是将两种类别相同或不同的事物、现象加以比较来说明事物特征的说明方法。作比较，可以是同类相比，也可以是异类相比；可以对事物进行“横比”，也可以对</a:t>
            </a:r>
          </a:p>
          <a:p>
            <a:pPr marL="0" marR="0" lvl="0" indent="0" algn="l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事物进行“纵比”。本文多处运用了作比较的说明方法，如“比鸵鸟跑得更快的动物就要数猎豹了。”“火箭的最大速度能达到 4 万千米每小时，是声速的 30 多倍。”等等，这样一比较，我们就知道了猎豹的速度要比鸵鸟快，火箭的速度比声速更快。</a:t>
            </a:r>
          </a:p>
        </p:txBody>
      </p:sp>
      <p:sp>
        <p:nvSpPr>
          <p:cNvPr id="4" name="矩形 3"/>
          <p:cNvSpPr/>
          <p:nvPr/>
        </p:nvSpPr>
        <p:spPr>
          <a:xfrm>
            <a:off x="3205173" y="-50008"/>
            <a:ext cx="2037737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写法借鉴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01885" y="817175"/>
            <a:ext cx="7863205" cy="55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62420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请用作比较的说明方法，写一写身边的交通工具。</a:t>
            </a:r>
          </a:p>
        </p:txBody>
      </p:sp>
      <p:sp>
        <p:nvSpPr>
          <p:cNvPr id="4" name="云形标注 3"/>
          <p:cNvSpPr/>
          <p:nvPr/>
        </p:nvSpPr>
        <p:spPr>
          <a:xfrm>
            <a:off x="4345940" y="35620"/>
            <a:ext cx="2243455" cy="803275"/>
          </a:xfrm>
          <a:prstGeom prst="cloudCallout">
            <a:avLst>
              <a:gd name="adj1" fmla="val -107797"/>
              <a:gd name="adj2" fmla="val 4581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一定要用作比较的方法！</a:t>
            </a:r>
          </a:p>
        </p:txBody>
      </p:sp>
      <p:sp>
        <p:nvSpPr>
          <p:cNvPr id="11" name="矩形 10"/>
          <p:cNvSpPr/>
          <p:nvPr/>
        </p:nvSpPr>
        <p:spPr>
          <a:xfrm>
            <a:off x="671513" y="1509835"/>
            <a:ext cx="7800975" cy="279223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4500"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中国制造的CIT500型列车的试验速度达到了 605千米每小时，打破了法国高速列车TGV在2007年4月3日创造的574.8千米每小时的世界纪录。中国以迅猛的速度在国内推进新线路建设的同时，加强向海外推销，欲在铁路领域也领先国际。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157110" y="26827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5682" y="1046281"/>
            <a:ext cx="8599302" cy="27114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911225" y="1314255"/>
            <a:ext cx="7200900" cy="18319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/>
              <a:t>本文运用列数字、作比较、打比方等说明方法，分别介绍了人、鸵鸟、猎豹、游隼、喷气式飞机、火箭、流星体、光的速度，并通过比较得出光是宇宙中速度最快的东西的结论，告诉我们大千世界的多姿多彩，激发人们的探索兴趣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70400" y="372400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622935" y="1150743"/>
            <a:ext cx="7897813" cy="2643187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/>
              <a:t>真令人难以置信，宇宙中速度最快的东西居然是光。大千世界，有关事物速度的奥秘无穷无尽，但是不管大自然多么神秘，我们都可以慢慢揭开它的面纱。让我们现在就努力学习科学文化知识，长大后去探索自然的奥秘吧！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51350" y="44441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757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1341</Words>
  <Application>Microsoft Office PowerPoint</Application>
  <PresentationFormat>全屏显示(16:9)</PresentationFormat>
  <Paragraphs>65</Paragraphs>
  <Slides>22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698</cp:revision>
  <dcterms:created xsi:type="dcterms:W3CDTF">2015-12-30T08:03:00Z</dcterms:created>
  <dcterms:modified xsi:type="dcterms:W3CDTF">2020-05-28T05:53:49Z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