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698" r:id="rId2"/>
    <p:sldId id="666" r:id="rId3"/>
    <p:sldId id="667" r:id="rId4"/>
    <p:sldId id="668" r:id="rId5"/>
    <p:sldId id="670" r:id="rId6"/>
    <p:sldId id="671" r:id="rId7"/>
    <p:sldId id="672" r:id="rId8"/>
    <p:sldId id="673" r:id="rId9"/>
    <p:sldId id="674" r:id="rId10"/>
    <p:sldId id="675" r:id="rId11"/>
    <p:sldId id="696" r:id="rId12"/>
    <p:sldId id="695" r:id="rId13"/>
    <p:sldId id="676" r:id="rId14"/>
    <p:sldId id="679" r:id="rId15"/>
    <p:sldId id="680" r:id="rId16"/>
    <p:sldId id="682" r:id="rId17"/>
    <p:sldId id="684" r:id="rId18"/>
    <p:sldId id="685" r:id="rId19"/>
    <p:sldId id="686" r:id="rId20"/>
    <p:sldId id="687" r:id="rId21"/>
    <p:sldId id="688" r:id="rId22"/>
    <p:sldId id="689" r:id="rId23"/>
    <p:sldId id="690" r:id="rId24"/>
    <p:sldId id="691" r:id="rId25"/>
    <p:sldId id="692" r:id="rId26"/>
    <p:sldId id="697" r:id="rId27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80" d="100"/>
          <a:sy n="80" d="100"/>
        </p:scale>
        <p:origin x="-426" y="-115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4722D5B-2B52-437E-A452-96215C2FF89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2020/5/27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7165844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30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506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5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505960"/>
            <a:ext cx="9144000" cy="637540"/>
            <a:chOff x="16" y="6300"/>
            <a:chExt cx="14400" cy="1859"/>
          </a:xfrm>
        </p:grpSpPr>
        <p:pic>
          <p:nvPicPr>
            <p:cNvPr id="9" name="图片 1" descr="搭石2"/>
            <p:cNvPicPr>
              <a:picLocks noChangeAspect="1"/>
            </p:cNvPicPr>
            <p:nvPr userDrawn="1"/>
          </p:nvPicPr>
          <p:blipFill>
            <a:blip r:embed="rId4"/>
            <a:srcRect l="57434" t="-6275"/>
            <a:stretch>
              <a:fillRect/>
            </a:stretch>
          </p:blipFill>
          <p:spPr>
            <a:xfrm>
              <a:off x="10165" y="6504"/>
              <a:ext cx="4251" cy="1655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0" name="图片 6" descr="搭石2"/>
            <p:cNvPicPr>
              <a:picLocks noChangeAspect="1"/>
            </p:cNvPicPr>
            <p:nvPr userDrawn="1"/>
          </p:nvPicPr>
          <p:blipFill>
            <a:blip r:embed="rId4"/>
            <a:srcRect r="42899"/>
            <a:stretch>
              <a:fillRect/>
            </a:stretch>
          </p:blipFill>
          <p:spPr>
            <a:xfrm>
              <a:off x="16" y="6300"/>
              <a:ext cx="10321" cy="185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505960"/>
            <a:ext cx="9144000" cy="637540"/>
            <a:chOff x="16" y="6300"/>
            <a:chExt cx="14400" cy="1859"/>
          </a:xfrm>
        </p:grpSpPr>
        <p:pic>
          <p:nvPicPr>
            <p:cNvPr id="9" name="图片 1" descr="搭石2"/>
            <p:cNvPicPr>
              <a:picLocks noChangeAspect="1"/>
            </p:cNvPicPr>
            <p:nvPr userDrawn="1"/>
          </p:nvPicPr>
          <p:blipFill>
            <a:blip r:embed="rId4"/>
            <a:srcRect l="57434" t="-6275"/>
            <a:stretch>
              <a:fillRect/>
            </a:stretch>
          </p:blipFill>
          <p:spPr>
            <a:xfrm>
              <a:off x="10165" y="6504"/>
              <a:ext cx="4251" cy="1655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0" name="图片 6" descr="搭石2"/>
            <p:cNvPicPr>
              <a:picLocks noChangeAspect="1"/>
            </p:cNvPicPr>
            <p:nvPr userDrawn="1"/>
          </p:nvPicPr>
          <p:blipFill>
            <a:blip r:embed="rId4"/>
            <a:srcRect r="42899"/>
            <a:stretch>
              <a:fillRect/>
            </a:stretch>
          </p:blipFill>
          <p:spPr>
            <a:xfrm>
              <a:off x="16" y="6300"/>
              <a:ext cx="10321" cy="185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505960"/>
            <a:ext cx="9144000" cy="637540"/>
            <a:chOff x="16" y="6300"/>
            <a:chExt cx="14400" cy="1859"/>
          </a:xfrm>
        </p:grpSpPr>
        <p:pic>
          <p:nvPicPr>
            <p:cNvPr id="9" name="图片 1" descr="搭石2"/>
            <p:cNvPicPr>
              <a:picLocks noChangeAspect="1"/>
            </p:cNvPicPr>
            <p:nvPr userDrawn="1"/>
          </p:nvPicPr>
          <p:blipFill>
            <a:blip r:embed="rId3"/>
            <a:srcRect l="57434" t="-6275"/>
            <a:stretch>
              <a:fillRect/>
            </a:stretch>
          </p:blipFill>
          <p:spPr>
            <a:xfrm>
              <a:off x="10165" y="6504"/>
              <a:ext cx="4251" cy="1655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0" name="图片 6" descr="搭石2"/>
            <p:cNvPicPr>
              <a:picLocks noChangeAspect="1"/>
            </p:cNvPicPr>
            <p:nvPr userDrawn="1"/>
          </p:nvPicPr>
          <p:blipFill>
            <a:blip r:embed="rId3"/>
            <a:srcRect r="42899"/>
            <a:stretch>
              <a:fillRect/>
            </a:stretch>
          </p:blipFill>
          <p:spPr>
            <a:xfrm>
              <a:off x="16" y="6300"/>
              <a:ext cx="10321" cy="185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371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搭石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"/>
            <a:ext cx="9145270" cy="514286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3390645" y="1279856"/>
            <a:ext cx="286766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 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搭  石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903" y="2517471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973" y="2517471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 bwMode="auto">
          <a:xfrm>
            <a:off x="3231578" y="2671949"/>
            <a:ext cx="3186112" cy="70675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品读释疑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46550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855663" y="1068888"/>
            <a:ext cx="7408862" cy="12915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通过上节课的学习，你能说说课文是按照什么顺序介绍搭石的吗</a:t>
            </a:r>
            <a:r>
              <a:rPr lang="zh-CN" altLang="en-US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？填一填。</a:t>
            </a:r>
            <a:endParaRPr lang="en-US" altLang="zh-CN" sz="26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172" name="矩形 5"/>
          <p:cNvSpPr/>
          <p:nvPr/>
        </p:nvSpPr>
        <p:spPr>
          <a:xfrm>
            <a:off x="867538" y="2669475"/>
            <a:ext cx="7145337" cy="145424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+mj-ea"/>
                <a:ea typeface="+mj-ea"/>
              </a:rPr>
              <a:t>   本文按照</a:t>
            </a:r>
            <a:r>
              <a:rPr lang="en-US" altLang="zh-CN" sz="3200" b="1" dirty="0">
                <a:latin typeface="+mj-ea"/>
                <a:ea typeface="+mj-ea"/>
              </a:rPr>
              <a:t>__________</a:t>
            </a:r>
            <a:r>
              <a:rPr lang="zh-CN" altLang="en-US" sz="3200" b="1" dirty="0">
                <a:latin typeface="+mj-ea"/>
                <a:ea typeface="+mj-ea"/>
              </a:rPr>
              <a:t>、</a:t>
            </a:r>
            <a:r>
              <a:rPr lang="en-US" altLang="zh-CN" sz="3200" b="1" dirty="0">
                <a:latin typeface="+mj-ea"/>
                <a:ea typeface="+mj-ea"/>
                <a:sym typeface="+mn-ea"/>
              </a:rPr>
              <a:t>__________</a:t>
            </a:r>
            <a:r>
              <a:rPr lang="zh-CN" altLang="en-US" sz="3200" b="1" dirty="0">
                <a:latin typeface="+mj-ea"/>
                <a:ea typeface="+mj-ea"/>
                <a:sym typeface="+mn-ea"/>
              </a:rPr>
              <a:t>、</a:t>
            </a:r>
            <a:r>
              <a:rPr lang="en-US" altLang="zh-CN" sz="3200" b="1" dirty="0">
                <a:latin typeface="+mj-ea"/>
                <a:ea typeface="+mj-ea"/>
                <a:sym typeface="+mn-ea"/>
              </a:rPr>
              <a:t>_______</a:t>
            </a:r>
            <a:r>
              <a:rPr lang="zh-CN" altLang="en-US" sz="3200" b="1" dirty="0">
                <a:latin typeface="+mj-ea"/>
                <a:ea typeface="+mj-ea"/>
                <a:sym typeface="+mn-ea"/>
              </a:rPr>
              <a:t>、</a:t>
            </a:r>
            <a:r>
              <a:rPr lang="en-US" altLang="zh-CN" sz="3200" b="1" dirty="0">
                <a:latin typeface="+mj-ea"/>
                <a:ea typeface="+mj-ea"/>
                <a:sym typeface="+mn-ea"/>
              </a:rPr>
              <a:t>_______</a:t>
            </a:r>
            <a:r>
              <a:rPr lang="zh-CN" altLang="en-US" sz="3200" b="1" dirty="0">
                <a:latin typeface="+mj-ea"/>
                <a:ea typeface="+mj-ea"/>
                <a:sym typeface="+mn-ea"/>
              </a:rPr>
              <a:t>的顺序介绍的。</a:t>
            </a:r>
          </a:p>
        </p:txBody>
      </p:sp>
      <p:sp>
        <p:nvSpPr>
          <p:cNvPr id="2" name="矩形 1"/>
          <p:cNvSpPr/>
          <p:nvPr/>
        </p:nvSpPr>
        <p:spPr>
          <a:xfrm>
            <a:off x="3193447" y="113406"/>
            <a:ext cx="2448106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复习引入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93520" y="2763138"/>
            <a:ext cx="18288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</a:rPr>
              <a:t>话搭石</a:t>
            </a:r>
          </a:p>
        </p:txBody>
      </p:sp>
      <p:sp>
        <p:nvSpPr>
          <p:cNvPr id="4" name="TextBox 9"/>
          <p:cNvSpPr txBox="1"/>
          <p:nvPr/>
        </p:nvSpPr>
        <p:spPr>
          <a:xfrm>
            <a:off x="5874195" y="2763138"/>
            <a:ext cx="18288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</a:rPr>
              <a:t>摆搭石</a:t>
            </a:r>
          </a:p>
        </p:txBody>
      </p:sp>
      <p:sp>
        <p:nvSpPr>
          <p:cNvPr id="5" name="TextBox 9"/>
          <p:cNvSpPr txBox="1"/>
          <p:nvPr/>
        </p:nvSpPr>
        <p:spPr>
          <a:xfrm>
            <a:off x="974730" y="3499420"/>
            <a:ext cx="156464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</a:rPr>
              <a:t>走搭石</a:t>
            </a:r>
          </a:p>
        </p:txBody>
      </p:sp>
      <p:sp>
        <p:nvSpPr>
          <p:cNvPr id="6" name="TextBox 9"/>
          <p:cNvSpPr txBox="1"/>
          <p:nvPr/>
        </p:nvSpPr>
        <p:spPr>
          <a:xfrm>
            <a:off x="2838075" y="3499103"/>
            <a:ext cx="1460789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</a:rPr>
              <a:t>赞搭石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/>
      <p:bldP spid="10" grpId="2"/>
      <p:bldP spid="4" grpId="1"/>
      <p:bldP spid="4" grpId="2"/>
      <p:bldP spid="5" grpId="1"/>
      <p:bldP spid="5" grpId="2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355600" y="876300"/>
            <a:ext cx="8496300" cy="3322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    </a:t>
            </a:r>
            <a:r>
              <a:rPr sz="2800" b="1" dirty="0">
                <a:latin typeface="+mj-ea"/>
                <a:ea typeface="+mj-ea"/>
              </a:rPr>
              <a:t>集中注意力快速默读课文，遇到不懂的词语，不要停下来，继续读下去，初步了解课文围绕“搭石”写了哪些内容？圈画重点词语，并借此想象画面，感受乡亲们默默无闻、无私奉献的美好品质。学习作者以小见大的写作方法。</a:t>
            </a:r>
          </a:p>
        </p:txBody>
      </p:sp>
      <p:sp>
        <p:nvSpPr>
          <p:cNvPr id="3" name="矩形 2"/>
          <p:cNvSpPr/>
          <p:nvPr/>
        </p:nvSpPr>
        <p:spPr>
          <a:xfrm>
            <a:off x="3302049" y="14010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学法导读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1175130" y="1557970"/>
            <a:ext cx="386270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2714740" y="2795140"/>
            <a:ext cx="206184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44750" y="3435600"/>
            <a:ext cx="637349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92250" y="4104255"/>
            <a:ext cx="30911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8093260" y="2795140"/>
            <a:ext cx="5041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984885" y="817339"/>
            <a:ext cx="7308215" cy="3677603"/>
          </a:xfrm>
          <a:prstGeom prst="round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  <a:cs typeface="+mn-cs"/>
              <a:sym typeface="Calibri" panose="020F0502020204030204" pitchFamily="34" charset="0"/>
            </a:endParaRPr>
          </a:p>
          <a:p>
            <a:pPr marR="0" lvl="0" indent="628650" algn="l" defTabSz="4572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Calibri" panose="020F0502020204030204" pitchFamily="34" charset="0"/>
              </a:rPr>
              <a:t>集中</a:t>
            </a:r>
            <a:r>
              <a:rPr kumimoji="0" lang="zh-CN" altLang="en-US" sz="2400" b="1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Calibri" panose="020F0502020204030204" pitchFamily="34" charset="0"/>
              </a:rPr>
              <a:t>注意力是指阅读的时候不分心，不走神，能抵抗来自周边环境和自己内心的干扰。是最基本的阅读习惯。</a:t>
            </a:r>
            <a:endParaRPr kumimoji="0" lang="en-US" altLang="zh-CN" sz="2400" b="1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  <a:cs typeface="+mn-cs"/>
              <a:sym typeface="Calibri" panose="020F0502020204030204" pitchFamily="34" charset="0"/>
            </a:endParaRPr>
          </a:p>
          <a:p>
            <a:pPr marR="0" lvl="0" indent="628650" algn="l" defTabSz="4572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Calibri" panose="020F0502020204030204" pitchFamily="34" charset="0"/>
              </a:rPr>
              <a:t>集中</a:t>
            </a:r>
            <a:r>
              <a:rPr kumimoji="0" lang="zh-CN" altLang="en-US" sz="2400" b="1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Calibri" panose="020F0502020204030204" pitchFamily="34" charset="0"/>
              </a:rPr>
              <a:t>注意力能让我们能尽可能进入课文所描述的情境中，降低我们回读的次数，提高我们的阅读速度。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978980" y="893000"/>
            <a:ext cx="54387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快速阅读的方法</a:t>
            </a:r>
            <a:r>
              <a:rPr lang="en-US" altLang="zh-CN" sz="28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——</a:t>
            </a:r>
            <a:r>
              <a:rPr lang="zh-CN" altLang="en-US" sz="28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集中注意力</a:t>
            </a:r>
          </a:p>
        </p:txBody>
      </p:sp>
      <p:grpSp>
        <p:nvGrpSpPr>
          <p:cNvPr id="4" name="组合 4"/>
          <p:cNvGrpSpPr/>
          <p:nvPr/>
        </p:nvGrpSpPr>
        <p:grpSpPr>
          <a:xfrm>
            <a:off x="6857683" y="106868"/>
            <a:ext cx="1752600" cy="571500"/>
            <a:chOff x="6685395" y="735569"/>
            <a:chExt cx="2095639" cy="643411"/>
          </a:xfrm>
        </p:grpSpPr>
        <p:pic>
          <p:nvPicPr>
            <p:cNvPr id="32781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85395" y="735569"/>
              <a:ext cx="209563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2782" name="矩形 7"/>
            <p:cNvSpPr/>
            <p:nvPr/>
          </p:nvSpPr>
          <p:spPr>
            <a:xfrm>
              <a:off x="6892136" y="768609"/>
              <a:ext cx="1700105" cy="4608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语文要素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1"/>
          <p:cNvSpPr/>
          <p:nvPr/>
        </p:nvSpPr>
        <p:spPr>
          <a:xfrm>
            <a:off x="1312863" y="1589088"/>
            <a:ext cx="6437312" cy="13398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 eaLnBrk="0" hangingPunct="0">
              <a:lnSpc>
                <a:spcPct val="150000"/>
              </a:lnSpc>
            </a:pP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“什么是搭石？”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020695" y="814705"/>
            <a:ext cx="2851150" cy="715010"/>
            <a:chOff x="2875615" y="172361"/>
            <a:chExt cx="3458694" cy="914633"/>
          </a:xfrm>
        </p:grpSpPr>
        <p:pic>
          <p:nvPicPr>
            <p:cNvPr id="15371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75615" y="172361"/>
              <a:ext cx="3458694" cy="91463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矩形 16"/>
            <p:cNvSpPr/>
            <p:nvPr/>
          </p:nvSpPr>
          <p:spPr>
            <a:xfrm>
              <a:off x="3359370" y="295828"/>
              <a:ext cx="2327878" cy="6676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话搭石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1"/>
          <p:cNvSpPr txBox="1"/>
          <p:nvPr/>
        </p:nvSpPr>
        <p:spPr>
          <a:xfrm>
            <a:off x="569913" y="1201738"/>
            <a:ext cx="8062912" cy="267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进入秋天，天气变凉，家乡的人们会根据水的深浅，从河的两岸找来一些平整方正的石头，按照二尺左右的间隔，在小溪里横着摆上一排，让人们从上面踏着过去，这就是搭石。</a:t>
            </a:r>
          </a:p>
        </p:txBody>
      </p:sp>
      <p:cxnSp>
        <p:nvCxnSpPr>
          <p:cNvPr id="7" name="直接连接符 6"/>
          <p:cNvCxnSpPr/>
          <p:nvPr/>
        </p:nvCxnSpPr>
        <p:spPr bwMode="auto">
          <a:xfrm flipH="1">
            <a:off x="1772285" y="2456875"/>
            <a:ext cx="6860540" cy="635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 bwMode="auto">
          <a:xfrm flipH="1">
            <a:off x="673100" y="3042663"/>
            <a:ext cx="7959725" cy="1588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 bwMode="auto">
          <a:xfrm flipH="1" flipV="1">
            <a:off x="657225" y="3668138"/>
            <a:ext cx="4592638" cy="0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629025"/>
            <a:ext cx="7051675" cy="3956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Line 3"/>
          <p:cNvSpPr>
            <a:spLocks noChangeShapeType="1"/>
          </p:cNvSpPr>
          <p:nvPr/>
        </p:nvSpPr>
        <p:spPr bwMode="auto">
          <a:xfrm flipH="1">
            <a:off x="2670175" y="854450"/>
            <a:ext cx="884238" cy="2239963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chemeClr val="bg1"/>
                </a:glow>
              </a:effectLst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554413" y="854450"/>
            <a:ext cx="225425" cy="1827213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chemeClr val="bg1"/>
                </a:glow>
              </a:effectLst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3554413" y="854450"/>
            <a:ext cx="1130300" cy="1754188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chemeClr val="bg1"/>
                </a:glow>
              </a:effectLst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554413" y="854450"/>
            <a:ext cx="2446338" cy="131445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chemeClr val="bg1"/>
                </a:glow>
              </a:effectLst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3554413" y="854450"/>
            <a:ext cx="3422650" cy="963613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chemeClr val="bg1"/>
                </a:glow>
              </a:effectLst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130300" y="643313"/>
            <a:ext cx="26590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“搭石”</a:t>
            </a: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chemeClr val="bg1"/>
                </a:glow>
              </a:effectLst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1"/>
          <p:cNvSpPr/>
          <p:nvPr/>
        </p:nvSpPr>
        <p:spPr>
          <a:xfrm>
            <a:off x="901700" y="1515363"/>
            <a:ext cx="7342188" cy="145424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812800"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如果没有搭石，家乡的人们怎么过小溪呢？谁能用课文中的句子来说一说。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1"/>
          <p:cNvSpPr txBox="1">
            <a:spLocks noChangeArrowheads="1"/>
          </p:cNvSpPr>
          <p:nvPr/>
        </p:nvSpPr>
        <p:spPr bwMode="auto">
          <a:xfrm>
            <a:off x="865188" y="578480"/>
            <a:ext cx="4433888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山洪过后，人们出工、收工、赶集、访友，来来去去，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必须脱鞋挽裤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</a:p>
        </p:txBody>
      </p:sp>
      <p:pic>
        <p:nvPicPr>
          <p:cNvPr id="12" name="图片 75777" descr="xin_543050621084267111094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0294" y="366691"/>
            <a:ext cx="3327070" cy="24837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椭圆 12"/>
          <p:cNvSpPr/>
          <p:nvPr/>
        </p:nvSpPr>
        <p:spPr>
          <a:xfrm>
            <a:off x="1948180" y="1878325"/>
            <a:ext cx="2269490" cy="732155"/>
          </a:xfrm>
          <a:prstGeom prst="ellipse">
            <a:avLst/>
          </a:prstGeom>
          <a:grpFill/>
          <a:ln w="57150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68985" y="2681155"/>
            <a:ext cx="7508875" cy="1908050"/>
            <a:chOff x="768985" y="2681155"/>
            <a:chExt cx="7508875" cy="1908050"/>
          </a:xfrm>
        </p:grpSpPr>
        <p:grpSp>
          <p:nvGrpSpPr>
            <p:cNvPr id="2" name="组合 8"/>
            <p:cNvGrpSpPr/>
            <p:nvPr/>
          </p:nvGrpSpPr>
          <p:grpSpPr>
            <a:xfrm>
              <a:off x="768985" y="2736275"/>
              <a:ext cx="7508875" cy="1852930"/>
              <a:chOff x="2125855" y="363872"/>
              <a:chExt cx="4788199" cy="1971310"/>
            </a:xfrm>
          </p:grpSpPr>
          <p:sp>
            <p:nvSpPr>
              <p:cNvPr id="9" name="云形标注 8"/>
              <p:cNvSpPr/>
              <p:nvPr/>
            </p:nvSpPr>
            <p:spPr>
              <a:xfrm>
                <a:off x="2125855" y="607220"/>
                <a:ext cx="4788199" cy="1727962"/>
              </a:xfrm>
              <a:prstGeom prst="cloudCallout">
                <a:avLst>
                  <a:gd name="adj1" fmla="val -29073"/>
                  <a:gd name="adj2" fmla="val -67927"/>
                </a:avLst>
              </a:prstGeom>
              <a:solidFill>
                <a:schemeClr val="bg1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514" name="矩形 24"/>
              <p:cNvSpPr/>
              <p:nvPr/>
            </p:nvSpPr>
            <p:spPr>
              <a:xfrm>
                <a:off x="2636205" y="363872"/>
                <a:ext cx="3768294" cy="45736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sz="22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</a:t>
                </a:r>
              </a:p>
            </p:txBody>
          </p:sp>
        </p:grp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1515110" y="3403025"/>
              <a:ext cx="6112510" cy="876300"/>
            </a:xfrm>
            <a:prstGeom prst="callout1">
              <a:avLst>
                <a:gd name="adj1" fmla="val 34686"/>
                <a:gd name="adj2" fmla="val -19"/>
                <a:gd name="adj3" fmla="val -9605"/>
                <a:gd name="adj4" fmla="val -9332"/>
              </a:avLst>
            </a:prstGeom>
            <a:solidFill>
              <a:schemeClr val="bg1"/>
            </a:solidFill>
            <a:ln w="19050">
              <a:solidFill>
                <a:schemeClr val="accent6">
                  <a:lumMod val="60000"/>
                  <a:lumOff val="40000"/>
                </a:schemeClr>
              </a:solidFill>
              <a:prstDash val="sysDot"/>
              <a:miter lim="800000"/>
            </a:ln>
          </p:spPr>
          <p:txBody>
            <a:bodyPr anchor="ctr"/>
            <a:lstStyle/>
            <a:p>
              <a:pPr marR="0" defTabSz="457200">
                <a:buClrTx/>
                <a:buSzTx/>
                <a:buFontTx/>
                <a:defRPr/>
              </a:pPr>
              <a:r>
                <a:rPr kumimoji="0" lang="en-US" altLang="zh-CN" sz="2400" b="1" kern="1200" cap="none" spc="0" normalizeH="0" baseline="0" noProof="0" dirty="0">
                  <a:solidFill>
                    <a:srgbClr val="0000FF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“</a:t>
              </a:r>
              <a:r>
                <a:rPr kumimoji="0" lang="zh-CN" altLang="en-US" sz="2400" b="1" kern="1200" cap="none" spc="0" normalizeH="0" baseline="0" noProof="0" dirty="0">
                  <a:solidFill>
                    <a:srgbClr val="0000FF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必须脱鞋换裤</a:t>
              </a:r>
              <a:r>
                <a:rPr kumimoji="0" lang="en-US" altLang="zh-CN" sz="2400" b="1" kern="1200" cap="none" spc="0" normalizeH="0" baseline="0" noProof="0" dirty="0">
                  <a:solidFill>
                    <a:srgbClr val="0000FF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”</a:t>
              </a:r>
              <a:r>
                <a:rPr kumimoji="0" lang="zh-CN" altLang="en-US" sz="2400" b="1" kern="1200" cap="none" spc="0" normalizeH="0" baseline="0" noProof="0" dirty="0">
                  <a:solidFill>
                    <a:srgbClr val="0000FF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写出了没有搭石的情况下，人们过小溪的方式，从侧面突出了搭石的重要性。</a:t>
              </a: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768985" y="2681155"/>
              <a:ext cx="7508240" cy="1852930"/>
              <a:chOff x="1211" y="4428"/>
              <a:chExt cx="11824" cy="2918"/>
            </a:xfrm>
          </p:grpSpPr>
          <p:grpSp>
            <p:nvGrpSpPr>
              <p:cNvPr id="3" name="组合 8"/>
              <p:cNvGrpSpPr/>
              <p:nvPr/>
            </p:nvGrpSpPr>
            <p:grpSpPr>
              <a:xfrm>
                <a:off x="1211" y="4428"/>
                <a:ext cx="11825" cy="2918"/>
                <a:chOff x="2125855" y="363872"/>
                <a:chExt cx="4788199" cy="1971310"/>
              </a:xfrm>
            </p:grpSpPr>
            <p:sp>
              <p:nvSpPr>
                <p:cNvPr id="4" name="云形标注 3"/>
                <p:cNvSpPr/>
                <p:nvPr/>
              </p:nvSpPr>
              <p:spPr>
                <a:xfrm>
                  <a:off x="2125855" y="607220"/>
                  <a:ext cx="4788199" cy="1727962"/>
                </a:xfrm>
                <a:prstGeom prst="cloudCallout">
                  <a:avLst>
                    <a:gd name="adj1" fmla="val -29073"/>
                    <a:gd name="adj2" fmla="val -67927"/>
                  </a:avLst>
                </a:prstGeom>
                <a:solidFill>
                  <a:schemeClr val="bg1"/>
                </a:solidFill>
                <a:ln>
                  <a:solidFill>
                    <a:schemeClr val="bg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4572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" name="矩形 24"/>
                <p:cNvSpPr/>
                <p:nvPr/>
              </p:nvSpPr>
              <p:spPr>
                <a:xfrm>
                  <a:off x="2636205" y="363872"/>
                  <a:ext cx="3768294" cy="45736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zh-CN" altLang="en-US" sz="2200" b="1" dirty="0">
                      <a:solidFill>
                        <a:srgbClr val="FF0000"/>
                      </a:solidFill>
                      <a:latin typeface="Calibri" panose="020F0502020204030204" pitchFamily="34" charset="0"/>
                    </a:rPr>
                    <a:t> </a:t>
                  </a:r>
                </a:p>
              </p:txBody>
            </p:sp>
          </p:grpSp>
          <p:sp>
            <p:nvSpPr>
              <p:cNvPr id="6" name="Text Box 5"/>
              <p:cNvSpPr txBox="1">
                <a:spLocks noChangeArrowheads="1"/>
              </p:cNvSpPr>
              <p:nvPr/>
            </p:nvSpPr>
            <p:spPr bwMode="auto">
              <a:xfrm>
                <a:off x="2386" y="5478"/>
                <a:ext cx="9626" cy="1380"/>
              </a:xfrm>
              <a:prstGeom prst="callout1">
                <a:avLst>
                  <a:gd name="adj1" fmla="val 34686"/>
                  <a:gd name="adj2" fmla="val -19"/>
                  <a:gd name="adj3" fmla="val -9605"/>
                  <a:gd name="adj4" fmla="val -9332"/>
                </a:avLst>
              </a:prstGeom>
              <a:solidFill>
                <a:schemeClr val="bg1"/>
              </a:solidFill>
              <a:ln w="19050">
                <a:solidFill>
                  <a:schemeClr val="accent6">
                    <a:lumMod val="60000"/>
                    <a:lumOff val="40000"/>
                  </a:schemeClr>
                </a:solidFill>
                <a:prstDash val="sysDot"/>
                <a:miter lim="800000"/>
              </a:ln>
            </p:spPr>
            <p:txBody>
              <a:bodyPr anchor="ctr"/>
              <a:lstStyle/>
              <a:p>
                <a:pPr marR="0" defTabSz="457200">
                  <a:buClrTx/>
                  <a:buSzTx/>
                  <a:buFontTx/>
                  <a:defRPr/>
                </a:pPr>
                <a:r>
                  <a:rPr kumimoji="0" lang="en-US" altLang="zh-CN" sz="2400" b="1" kern="1200" cap="none" spc="0" normalizeH="0" baseline="0" noProof="0" dirty="0">
                    <a:solidFill>
                      <a:srgbClr val="0000FF"/>
                    </a:solidFill>
                    <a:latin typeface="仿宋" panose="02010609060101010101" pitchFamily="49" charset="-122"/>
                    <a:ea typeface="仿宋" panose="02010609060101010101" pitchFamily="49" charset="-122"/>
                    <a:cs typeface="+mn-cs"/>
                  </a:rPr>
                  <a:t>“</a:t>
                </a:r>
                <a:r>
                  <a:rPr kumimoji="0" lang="zh-CN" altLang="en-US" sz="2400" b="1" kern="1200" cap="none" spc="0" normalizeH="0" baseline="0" noProof="0" dirty="0">
                    <a:solidFill>
                      <a:srgbClr val="0000FF"/>
                    </a:solidFill>
                    <a:latin typeface="仿宋" panose="02010609060101010101" pitchFamily="49" charset="-122"/>
                    <a:ea typeface="仿宋" panose="02010609060101010101" pitchFamily="49" charset="-122"/>
                    <a:cs typeface="+mn-cs"/>
                  </a:rPr>
                  <a:t>必须脱鞋换裤</a:t>
                </a:r>
                <a:r>
                  <a:rPr kumimoji="0" lang="en-US" altLang="zh-CN" sz="2400" b="1" kern="1200" cap="none" spc="0" normalizeH="0" baseline="0" noProof="0" dirty="0">
                    <a:solidFill>
                      <a:srgbClr val="0000FF"/>
                    </a:solidFill>
                    <a:latin typeface="仿宋" panose="02010609060101010101" pitchFamily="49" charset="-122"/>
                    <a:ea typeface="仿宋" panose="02010609060101010101" pitchFamily="49" charset="-122"/>
                    <a:cs typeface="+mn-cs"/>
                  </a:rPr>
                  <a:t>”</a:t>
                </a:r>
                <a:r>
                  <a:rPr kumimoji="0" lang="zh-CN" altLang="en-US" sz="2400" b="1" kern="1200" cap="none" spc="0" normalizeH="0" baseline="0" noProof="0" dirty="0">
                    <a:solidFill>
                      <a:srgbClr val="0000FF"/>
                    </a:solidFill>
                    <a:latin typeface="仿宋" panose="02010609060101010101" pitchFamily="49" charset="-122"/>
                    <a:ea typeface="仿宋" panose="02010609060101010101" pitchFamily="49" charset="-122"/>
                    <a:cs typeface="+mn-cs"/>
                  </a:rPr>
                  <a:t>写出了没有搭石的情况下，人们过小溪的方式，从侧面突出了搭石的重要性。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1"/>
          <p:cNvSpPr/>
          <p:nvPr/>
        </p:nvSpPr>
        <p:spPr>
          <a:xfrm>
            <a:off x="882650" y="2136140"/>
            <a:ext cx="764349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algn="l" eaLnBrk="0" hangingPunct="0">
              <a:lnSpc>
                <a:spcPct val="150000"/>
              </a:lnSpc>
            </a:pPr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“人们是怎样摆搭石的？”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079750" y="1128395"/>
            <a:ext cx="2851150" cy="715010"/>
            <a:chOff x="2875615" y="172361"/>
            <a:chExt cx="3458694" cy="914633"/>
          </a:xfrm>
        </p:grpSpPr>
        <p:pic>
          <p:nvPicPr>
            <p:cNvPr id="15371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75615" y="172361"/>
              <a:ext cx="3458694" cy="91463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矩形 16"/>
            <p:cNvSpPr/>
            <p:nvPr/>
          </p:nvSpPr>
          <p:spPr>
            <a:xfrm>
              <a:off x="3359370" y="295828"/>
              <a:ext cx="2327878" cy="6676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摆搭石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云形标注 10"/>
          <p:cNvSpPr/>
          <p:nvPr/>
        </p:nvSpPr>
        <p:spPr>
          <a:xfrm>
            <a:off x="882970" y="3088755"/>
            <a:ext cx="7490460" cy="1583690"/>
          </a:xfrm>
          <a:prstGeom prst="cloudCallout">
            <a:avLst>
              <a:gd name="adj1" fmla="val -24527"/>
              <a:gd name="adj2" fmla="val -84689"/>
            </a:avLst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844" name="Text Box 11"/>
          <p:cNvSpPr txBox="1">
            <a:spLocks noChangeArrowheads="1"/>
          </p:cNvSpPr>
          <p:nvPr/>
        </p:nvSpPr>
        <p:spPr bwMode="auto">
          <a:xfrm>
            <a:off x="598808" y="465253"/>
            <a:ext cx="5845175" cy="230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上了点年岁的人，无论怎样急着赶路，只要发现哪块搭石不平稳，一定会放下带的东西，找来合适的石头搭上，再在上边踏上几个来回，直到满意了才肯离去。</a:t>
            </a:r>
          </a:p>
        </p:txBody>
      </p:sp>
      <p:pic>
        <p:nvPicPr>
          <p:cNvPr id="108546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95033" y="1029278"/>
            <a:ext cx="2696847" cy="1560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1725615" y="3410255"/>
            <a:ext cx="6172835" cy="908685"/>
          </a:xfrm>
          <a:prstGeom prst="callout2">
            <a:avLst>
              <a:gd name="adj1" fmla="val 51818"/>
              <a:gd name="adj2" fmla="val 1876"/>
              <a:gd name="adj3" fmla="val 37122"/>
              <a:gd name="adj4" fmla="val -3749"/>
              <a:gd name="adj5" fmla="val -27036"/>
              <a:gd name="adj6" fmla="val -1889"/>
            </a:avLst>
          </a:prstGeom>
          <a:solidFill>
            <a:schemeClr val="bg1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这段话写出了老人调整搭石的认真、细致，赞扬了老人一心为他人着想的优秀品质。</a:t>
            </a:r>
          </a:p>
        </p:txBody>
      </p:sp>
      <p:sp>
        <p:nvSpPr>
          <p:cNvPr id="2" name="椭圆 1"/>
          <p:cNvSpPr/>
          <p:nvPr/>
        </p:nvSpPr>
        <p:spPr>
          <a:xfrm>
            <a:off x="622875" y="2185530"/>
            <a:ext cx="1995805" cy="508635"/>
          </a:xfrm>
          <a:prstGeom prst="ellipse">
            <a:avLst/>
          </a:prstGeom>
          <a:grpFill/>
          <a:ln w="38100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816398" y="558084"/>
            <a:ext cx="1160368" cy="513130"/>
          </a:xfrm>
          <a:prstGeom prst="ellipse">
            <a:avLst/>
          </a:prstGeom>
          <a:grpFill/>
          <a:ln w="38100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22875" y="1160640"/>
            <a:ext cx="671195" cy="453390"/>
          </a:xfrm>
          <a:prstGeom prst="ellipse">
            <a:avLst/>
          </a:prstGeom>
          <a:grpFill/>
          <a:ln w="38100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305240" y="1160640"/>
            <a:ext cx="671195" cy="453390"/>
          </a:xfrm>
          <a:prstGeom prst="ellipse">
            <a:avLst/>
          </a:prstGeom>
          <a:grpFill/>
          <a:ln w="38100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790130" y="2240140"/>
            <a:ext cx="2840355" cy="508635"/>
          </a:xfrm>
          <a:prstGeom prst="ellipse">
            <a:avLst/>
          </a:prstGeom>
          <a:grpFill/>
          <a:ln w="38100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35844" grpId="0"/>
      <p:bldP spid="1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图片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3259" y="1864930"/>
            <a:ext cx="2621936" cy="16899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387" name="矩形 1"/>
          <p:cNvSpPr/>
          <p:nvPr/>
        </p:nvSpPr>
        <p:spPr>
          <a:xfrm>
            <a:off x="926783" y="1100773"/>
            <a:ext cx="7467600" cy="737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4205"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你走过搭石吗？作者眼中的搭石是什么？</a:t>
            </a:r>
          </a:p>
        </p:txBody>
      </p:sp>
      <p:sp>
        <p:nvSpPr>
          <p:cNvPr id="33796" name="矩形 6"/>
          <p:cNvSpPr/>
          <p:nvPr/>
        </p:nvSpPr>
        <p:spPr>
          <a:xfrm>
            <a:off x="1392238" y="3665538"/>
            <a:ext cx="6670675" cy="646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搭石，构成了家乡的一道风景。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302635" y="324485"/>
            <a:ext cx="2851150" cy="715010"/>
            <a:chOff x="2875615" y="172361"/>
            <a:chExt cx="3458694" cy="914633"/>
          </a:xfrm>
        </p:grpSpPr>
        <p:pic>
          <p:nvPicPr>
            <p:cNvPr id="15371" name="Picture 2" descr="C:\Users\Administrator\Desktop\资源 3@3x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75615" y="172361"/>
              <a:ext cx="3458694" cy="91463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矩形 16"/>
            <p:cNvSpPr/>
            <p:nvPr/>
          </p:nvSpPr>
          <p:spPr>
            <a:xfrm>
              <a:off x="3359370" y="295828"/>
              <a:ext cx="2327878" cy="6676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走搭石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 Box 3"/>
          <p:cNvSpPr txBox="1"/>
          <p:nvPr/>
        </p:nvSpPr>
        <p:spPr>
          <a:xfrm>
            <a:off x="547688" y="1252538"/>
            <a:ext cx="6353175" cy="1939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每当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上工、下工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，一行人走搭石的时候，动作是那么协调有序！前面的抬起脚来，后面的紧跟上来，嗒嗒的声音，像轻快的音乐；清波漾漾，人影绰绰，给人画一般的美感。</a:t>
            </a:r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756985" y="3540883"/>
            <a:ext cx="7700963" cy="101473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宋体" panose="02010600030101010101" pitchFamily="2" charset="-122"/>
              </a:rPr>
              <a:t>   </a:t>
            </a:r>
            <a:r>
              <a:rPr kumimoji="0" lang="zh-CN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“</a:t>
            </a:r>
            <a:r>
              <a:rPr kumimoji="0" 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协调有序”写出了走搭石的动作美，“嗒嗒的声音”写出了走搭石的声音美，“清波漾漾”“人影绰绰”写出了走搭石的画面美。作者通过多角度为我们展现了一幅有声有色的美丽画卷。</a:t>
            </a:r>
          </a:p>
        </p:txBody>
      </p:sp>
      <p:sp>
        <p:nvSpPr>
          <p:cNvPr id="16" name="Line 8"/>
          <p:cNvSpPr/>
          <p:nvPr/>
        </p:nvSpPr>
        <p:spPr>
          <a:xfrm>
            <a:off x="2125663" y="2157413"/>
            <a:ext cx="4711700" cy="0"/>
          </a:xfrm>
          <a:prstGeom prst="line">
            <a:avLst/>
          </a:prstGeom>
          <a:ln w="28575" cap="flat" cmpd="sng">
            <a:solidFill>
              <a:srgbClr val="FF6600"/>
            </a:solidFill>
            <a:prstDash val="solid"/>
            <a:headEnd type="none" w="med" len="med"/>
            <a:tailEnd type="none" w="med" len="med"/>
          </a:ln>
        </p:spPr>
      </p:sp>
      <p:pic>
        <p:nvPicPr>
          <p:cNvPr id="29710" name="Picture 14" descr="C:\Users\Administrator\AppData\Roaming\Tencent\Users\541737432\QQ\WinTemp\RichOle\)RMO}VPF$2XQ7[9%{IC]}ZU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57737" y="1260256"/>
            <a:ext cx="1738832" cy="19226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9462" name="组合 2"/>
          <p:cNvGrpSpPr/>
          <p:nvPr/>
        </p:nvGrpSpPr>
        <p:grpSpPr>
          <a:xfrm>
            <a:off x="469900" y="685800"/>
            <a:ext cx="2022475" cy="574675"/>
            <a:chOff x="542726" y="816577"/>
            <a:chExt cx="2021657" cy="574962"/>
          </a:xfrm>
        </p:grpSpPr>
        <p:sp>
          <p:nvSpPr>
            <p:cNvPr id="19" name="矩形 8"/>
            <p:cNvSpPr>
              <a:spLocks noChangeArrowheads="1"/>
            </p:cNvSpPr>
            <p:nvPr/>
          </p:nvSpPr>
          <p:spPr bwMode="auto">
            <a:xfrm>
              <a:off x="542726" y="816577"/>
              <a:ext cx="2021657" cy="574962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矩形 19"/>
            <p:cNvSpPr>
              <a:spLocks noChangeArrowheads="1"/>
            </p:cNvSpPr>
            <p:nvPr/>
          </p:nvSpPr>
          <p:spPr bwMode="auto">
            <a:xfrm>
              <a:off x="615867" y="886149"/>
              <a:ext cx="1846659" cy="41969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一行人走搭石</a:t>
              </a:r>
            </a:p>
          </p:txBody>
        </p:sp>
      </p:grpSp>
      <p:sp>
        <p:nvSpPr>
          <p:cNvPr id="21" name="Line 8"/>
          <p:cNvSpPr/>
          <p:nvPr/>
        </p:nvSpPr>
        <p:spPr>
          <a:xfrm>
            <a:off x="625475" y="2636838"/>
            <a:ext cx="2660650" cy="0"/>
          </a:xfrm>
          <a:prstGeom prst="line">
            <a:avLst/>
          </a:prstGeom>
          <a:ln w="28575" cap="flat" cmpd="sng">
            <a:solidFill>
              <a:srgbClr val="FF66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23" name="组合 22"/>
          <p:cNvGrpSpPr/>
          <p:nvPr/>
        </p:nvGrpSpPr>
        <p:grpSpPr>
          <a:xfrm>
            <a:off x="369888" y="2897250"/>
            <a:ext cx="8024812" cy="727075"/>
            <a:chOff x="850444" y="3952744"/>
            <a:chExt cx="8027285" cy="726545"/>
          </a:xfrm>
        </p:grpSpPr>
        <p:sp>
          <p:nvSpPr>
            <p:cNvPr id="19467" name="文本框 9"/>
            <p:cNvSpPr txBox="1"/>
            <p:nvPr/>
          </p:nvSpPr>
          <p:spPr>
            <a:xfrm>
              <a:off x="1541027" y="4119321"/>
              <a:ext cx="7336702" cy="45327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作者是怎样把这个画面写得这么美的</a:t>
              </a:r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?</a:t>
              </a:r>
            </a:p>
          </p:txBody>
        </p:sp>
        <p:pic>
          <p:nvPicPr>
            <p:cNvPr id="19468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0444" y="3952744"/>
              <a:ext cx="740554" cy="72654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8" name="线形标注 2 7"/>
          <p:cNvSpPr/>
          <p:nvPr/>
        </p:nvSpPr>
        <p:spPr>
          <a:xfrm flipH="1">
            <a:off x="2856230" y="247515"/>
            <a:ext cx="3981450" cy="906145"/>
          </a:xfrm>
          <a:prstGeom prst="borderCallout2">
            <a:avLst>
              <a:gd name="adj1" fmla="val 25000"/>
              <a:gd name="adj2" fmla="val -226"/>
              <a:gd name="adj3" fmla="val 50000"/>
              <a:gd name="adj4" fmla="val -1014"/>
              <a:gd name="adj5" fmla="val 183336"/>
              <a:gd name="adj6" fmla="val 25068"/>
            </a:avLst>
          </a:prstGeom>
          <a:solidFill>
            <a:schemeClr val="bg1"/>
          </a:solidFill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运用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比喻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的修辞手法，把走搭石的声音比作轻快的音乐，写出了走搭石的和谐美。</a:t>
            </a:r>
          </a:p>
        </p:txBody>
      </p:sp>
      <p:sp>
        <p:nvSpPr>
          <p:cNvPr id="13" name="椭圆 12"/>
          <p:cNvSpPr/>
          <p:nvPr/>
        </p:nvSpPr>
        <p:spPr>
          <a:xfrm>
            <a:off x="886568" y="1791394"/>
            <a:ext cx="1160368" cy="513130"/>
          </a:xfrm>
          <a:prstGeom prst="ellipse">
            <a:avLst/>
          </a:prstGeom>
          <a:grpFill/>
          <a:ln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3418248" y="2256974"/>
            <a:ext cx="1160368" cy="513130"/>
          </a:xfrm>
          <a:prstGeom prst="ellipse">
            <a:avLst/>
          </a:prstGeom>
          <a:grpFill/>
          <a:ln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696378" y="2233224"/>
            <a:ext cx="1160368" cy="513130"/>
          </a:xfrm>
          <a:prstGeom prst="ellipse">
            <a:avLst/>
          </a:prstGeom>
          <a:grpFill/>
          <a:ln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903730" y="2226945"/>
            <a:ext cx="1236980" cy="513080"/>
          </a:xfrm>
          <a:prstGeom prst="ellipse">
            <a:avLst/>
          </a:prstGeom>
          <a:grpFill/>
          <a:ln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/>
      <p:bldP spid="29709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2006060823420999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07990" y="760413"/>
            <a:ext cx="3937000" cy="3965575"/>
          </a:xfrm>
          <a:prstGeom prst="rect">
            <a:avLst/>
          </a:prstGeom>
          <a:effectLst>
            <a:softEdge rad="112500"/>
          </a:effectLst>
        </p:spPr>
      </p:pic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700291" y="979031"/>
            <a:ext cx="738664" cy="214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65100">
                    <a:schemeClr val="bg1"/>
                  </a:glo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清波漾漾</a:t>
            </a:r>
          </a:p>
        </p:txBody>
      </p:sp>
      <p:pic>
        <p:nvPicPr>
          <p:cNvPr id="37892" name="Picture 1" descr="C:\Users\Administrator\AppData\Roaming\Tencent\Users\541737432\QQ\WinTemp\RichOle\T9XA@(900ICG@FWV[B`3_]U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0676" y="760413"/>
            <a:ext cx="3905249" cy="3965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7752675" y="768803"/>
            <a:ext cx="711654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glow rad="165100">
                    <a:schemeClr val="bg1"/>
                  </a:glo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人　影　绰　绰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4" name="Text Box 3"/>
          <p:cNvSpPr txBox="1"/>
          <p:nvPr/>
        </p:nvSpPr>
        <p:spPr>
          <a:xfrm>
            <a:off x="542925" y="1468810"/>
            <a:ext cx="4925060" cy="29686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经常到山里的人，大概都见过这样的情景：如果有两个人面对面同时走到溪边，总会在第一块搭石前止步，招手示意，让对方先走；等对方过了河，两人再说上几句家常话，才相背而行。</a:t>
            </a:r>
          </a:p>
        </p:txBody>
      </p:sp>
      <p:grpSp>
        <p:nvGrpSpPr>
          <p:cNvPr id="4" name="Group 7"/>
          <p:cNvGrpSpPr/>
          <p:nvPr/>
        </p:nvGrpSpPr>
        <p:grpSpPr>
          <a:xfrm>
            <a:off x="956310" y="3322883"/>
            <a:ext cx="500063" cy="109537"/>
            <a:chOff x="1570" y="-362"/>
            <a:chExt cx="346" cy="45"/>
          </a:xfrm>
        </p:grpSpPr>
        <p:sp>
          <p:nvSpPr>
            <p:cNvPr id="39949" name="AutoShape 8"/>
            <p:cNvSpPr>
              <a:spLocks noChangeArrowheads="1"/>
            </p:cNvSpPr>
            <p:nvPr/>
          </p:nvSpPr>
          <p:spPr bwMode="auto">
            <a:xfrm>
              <a:off x="1779" y="-362"/>
              <a:ext cx="137" cy="45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accent6">
                  <a:lumMod val="20000"/>
                  <a:lumOff val="80000"/>
                </a:schemeClr>
              </a:solidFill>
              <a:miter lim="800000"/>
            </a:ln>
          </p:spPr>
          <p:txBody>
            <a:bodyPr wrap="none"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950" name="AutoShape 9"/>
            <p:cNvSpPr>
              <a:spLocks noChangeArrowheads="1"/>
            </p:cNvSpPr>
            <p:nvPr/>
          </p:nvSpPr>
          <p:spPr bwMode="auto">
            <a:xfrm>
              <a:off x="1570" y="-362"/>
              <a:ext cx="136" cy="45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accent6">
                  <a:lumMod val="20000"/>
                  <a:lumOff val="80000"/>
                </a:schemeClr>
              </a:solidFill>
              <a:miter lim="800000"/>
            </a:ln>
          </p:spPr>
          <p:txBody>
            <a:bodyPr wrap="none"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936115" y="3333678"/>
            <a:ext cx="1063625" cy="98425"/>
            <a:chOff x="4036075" y="2719736"/>
            <a:chExt cx="1062882" cy="97965"/>
          </a:xfrm>
        </p:grpSpPr>
        <p:sp>
          <p:nvSpPr>
            <p:cNvPr id="39945" name="Oval 13"/>
            <p:cNvSpPr>
              <a:spLocks noChangeArrowheads="1"/>
            </p:cNvSpPr>
            <p:nvPr/>
          </p:nvSpPr>
          <p:spPr bwMode="auto">
            <a:xfrm>
              <a:off x="4036075" y="2721316"/>
              <a:ext cx="125325" cy="9480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accent6">
                  <a:lumMod val="20000"/>
                  <a:lumOff val="80000"/>
                </a:schemeClr>
              </a:solidFill>
              <a:round/>
            </a:ln>
          </p:spPr>
          <p:txBody>
            <a:bodyPr wrap="none"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946" name="Oval 13"/>
            <p:cNvSpPr>
              <a:spLocks noChangeArrowheads="1"/>
            </p:cNvSpPr>
            <p:nvPr/>
          </p:nvSpPr>
          <p:spPr bwMode="auto">
            <a:xfrm>
              <a:off x="4348595" y="2721316"/>
              <a:ext cx="125324" cy="9480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accent6">
                  <a:lumMod val="20000"/>
                  <a:lumOff val="80000"/>
                </a:schemeClr>
              </a:solidFill>
              <a:round/>
            </a:ln>
          </p:spPr>
          <p:txBody>
            <a:bodyPr wrap="none"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947" name="Oval 13"/>
            <p:cNvSpPr>
              <a:spLocks noChangeArrowheads="1"/>
            </p:cNvSpPr>
            <p:nvPr/>
          </p:nvSpPr>
          <p:spPr bwMode="auto">
            <a:xfrm>
              <a:off x="4661113" y="2719736"/>
              <a:ext cx="125325" cy="9796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accent6">
                  <a:lumMod val="20000"/>
                  <a:lumOff val="80000"/>
                </a:schemeClr>
              </a:solidFill>
              <a:round/>
            </a:ln>
          </p:spPr>
          <p:txBody>
            <a:bodyPr wrap="none"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948" name="Oval 13"/>
            <p:cNvSpPr>
              <a:spLocks noChangeArrowheads="1"/>
            </p:cNvSpPr>
            <p:nvPr/>
          </p:nvSpPr>
          <p:spPr bwMode="auto">
            <a:xfrm>
              <a:off x="4973633" y="2719736"/>
              <a:ext cx="125324" cy="9796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accent6">
                  <a:lumMod val="20000"/>
                  <a:lumOff val="80000"/>
                </a:schemeClr>
              </a:solidFill>
              <a:round/>
            </a:ln>
          </p:spPr>
          <p:txBody>
            <a:bodyPr wrap="none"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2533" name="组合 2"/>
          <p:cNvGrpSpPr/>
          <p:nvPr/>
        </p:nvGrpSpPr>
        <p:grpSpPr>
          <a:xfrm>
            <a:off x="469900" y="773113"/>
            <a:ext cx="2022475" cy="574675"/>
            <a:chOff x="542726" y="816577"/>
            <a:chExt cx="2021657" cy="574962"/>
          </a:xfrm>
        </p:grpSpPr>
        <p:sp>
          <p:nvSpPr>
            <p:cNvPr id="20" name="矩形 8"/>
            <p:cNvSpPr>
              <a:spLocks noChangeArrowheads="1"/>
            </p:cNvSpPr>
            <p:nvPr/>
          </p:nvSpPr>
          <p:spPr bwMode="auto">
            <a:xfrm>
              <a:off x="542726" y="816577"/>
              <a:ext cx="2021657" cy="574962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615867" y="886149"/>
              <a:ext cx="1846659" cy="41969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两人走搭石</a:t>
              </a:r>
            </a:p>
          </p:txBody>
        </p:sp>
      </p:grpSp>
      <p:sp>
        <p:nvSpPr>
          <p:cNvPr id="12" name="圆角矩形标注 11"/>
          <p:cNvSpPr/>
          <p:nvPr/>
        </p:nvSpPr>
        <p:spPr bwMode="auto">
          <a:xfrm>
            <a:off x="2951163" y="262638"/>
            <a:ext cx="5588000" cy="857187"/>
          </a:xfrm>
          <a:prstGeom prst="wedgeRoundRectCallout">
            <a:avLst>
              <a:gd name="adj1" fmla="val -33755"/>
              <a:gd name="adj2" fmla="val 78340"/>
              <a:gd name="adj3" fmla="val 16667"/>
            </a:avLst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     </a:t>
            </a:r>
            <a:r>
              <a:rPr lang="zh-CN" sz="2200" b="1" dirty="0">
                <a:solidFill>
                  <a:srgbClr val="0000FF"/>
                </a:solidFill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“止步” “招手”这些动作写出了乡亲们互相谦让的美好品质。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23554" name="Picture 1" descr="C:\Users\Administrator\AppData\Roaming\Tencent\Users\541737432\QQ\WinTemp\RichOle\FG17@)VCRN2``8AQHERQHV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3260" y="1997075"/>
            <a:ext cx="2912110" cy="21043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1"/>
          <p:cNvSpPr txBox="1">
            <a:spLocks noChangeArrowheads="1"/>
          </p:cNvSpPr>
          <p:nvPr/>
        </p:nvSpPr>
        <p:spPr bwMode="auto">
          <a:xfrm>
            <a:off x="280988" y="1421448"/>
            <a:ext cx="80597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假如遇上老人来走搭石，年轻人总要俯下身子背老人过去，人们把这看成理所当然的事。</a:t>
            </a:r>
          </a:p>
        </p:txBody>
      </p:sp>
      <p:grpSp>
        <p:nvGrpSpPr>
          <p:cNvPr id="24579" name="组合 2"/>
          <p:cNvGrpSpPr/>
          <p:nvPr/>
        </p:nvGrpSpPr>
        <p:grpSpPr>
          <a:xfrm>
            <a:off x="127320" y="700980"/>
            <a:ext cx="3279139" cy="690244"/>
            <a:chOff x="542726" y="816577"/>
            <a:chExt cx="2190260" cy="690589"/>
          </a:xfrm>
        </p:grpSpPr>
        <p:sp>
          <p:nvSpPr>
            <p:cNvPr id="14" name="矩形 8"/>
            <p:cNvSpPr>
              <a:spLocks noChangeArrowheads="1"/>
            </p:cNvSpPr>
            <p:nvPr/>
          </p:nvSpPr>
          <p:spPr bwMode="auto">
            <a:xfrm>
              <a:off x="542726" y="816577"/>
              <a:ext cx="2177112" cy="690589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矩形 14"/>
            <p:cNvSpPr>
              <a:spLocks noChangeArrowheads="1"/>
            </p:cNvSpPr>
            <p:nvPr/>
          </p:nvSpPr>
          <p:spPr bwMode="auto">
            <a:xfrm>
              <a:off x="616102" y="886462"/>
              <a:ext cx="2116884" cy="4199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年轻人背老人走搭石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663315" y="3333115"/>
            <a:ext cx="5316220" cy="1171575"/>
            <a:chOff x="3663315" y="3333115"/>
            <a:chExt cx="5316220" cy="1171575"/>
          </a:xfrm>
        </p:grpSpPr>
        <p:sp>
          <p:nvSpPr>
            <p:cNvPr id="12" name="圆角矩形标注 11"/>
            <p:cNvSpPr/>
            <p:nvPr/>
          </p:nvSpPr>
          <p:spPr bwMode="auto">
            <a:xfrm>
              <a:off x="3663315" y="3333115"/>
              <a:ext cx="5316220" cy="1171575"/>
            </a:xfrm>
            <a:prstGeom prst="wedgeRoundRectCallout">
              <a:avLst>
                <a:gd name="adj1" fmla="val -12243"/>
                <a:gd name="adj2" fmla="val -96937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     </a:t>
              </a:r>
            </a:p>
          </p:txBody>
        </p:sp>
        <p:sp>
          <p:nvSpPr>
            <p:cNvPr id="16" name="Text Box 5"/>
            <p:cNvSpPr txBox="1">
              <a:spLocks noChangeArrowheads="1"/>
            </p:cNvSpPr>
            <p:nvPr/>
          </p:nvSpPr>
          <p:spPr bwMode="auto">
            <a:xfrm>
              <a:off x="3818890" y="3413125"/>
              <a:ext cx="5005070" cy="1011555"/>
            </a:xfrm>
            <a:prstGeom prst="callout1">
              <a:avLst>
                <a:gd name="adj1" fmla="val 99934"/>
                <a:gd name="adj2" fmla="val 27717"/>
                <a:gd name="adj3" fmla="val 131655"/>
                <a:gd name="adj4" fmla="val 21946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accent6">
                  <a:lumMod val="60000"/>
                  <a:lumOff val="40000"/>
                </a:schemeClr>
              </a:solidFill>
              <a:prstDash val="sysDot"/>
              <a:miter lim="800000"/>
            </a:ln>
          </p:spPr>
          <p:txBody>
            <a:bodyPr anchor="ctr"/>
            <a:lstStyle/>
            <a:p>
              <a:pPr marR="0" indent="355600" defTabSz="457200">
                <a:buClrTx/>
                <a:buSzTx/>
                <a:buFontTx/>
                <a:defRPr/>
              </a:pPr>
              <a:r>
                <a:rPr kumimoji="0" lang="zh-CN" altLang="en-US" sz="2200" b="1" kern="1200" cap="none" spc="0" normalizeH="0" baseline="0" noProof="0" dirty="0">
                  <a:solidFill>
                    <a:srgbClr val="0000FF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“理所当然”说明年轻人把背老人过河看成很自然的事情，突出了民风的淳朴。</a:t>
              </a:r>
            </a:p>
          </p:txBody>
        </p:sp>
      </p:grpSp>
      <p:sp>
        <p:nvSpPr>
          <p:cNvPr id="3" name="椭圆 2"/>
          <p:cNvSpPr/>
          <p:nvPr/>
        </p:nvSpPr>
        <p:spPr>
          <a:xfrm>
            <a:off x="4677790" y="2118995"/>
            <a:ext cx="1389380" cy="687070"/>
          </a:xfrm>
          <a:prstGeom prst="ellipse">
            <a:avLst/>
          </a:prstGeom>
          <a:grpFill/>
          <a:ln w="38100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5" name="矩形 6"/>
          <p:cNvSpPr/>
          <p:nvPr/>
        </p:nvSpPr>
        <p:spPr>
          <a:xfrm>
            <a:off x="1025525" y="2481263"/>
            <a:ext cx="7005638" cy="1684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一位孤寡老人家没有水，邻居帮忙往他家挑水，老人家的水缸总是满满的，大家把这种事看成是理所当然的事。</a:t>
            </a:r>
          </a:p>
        </p:txBody>
      </p:sp>
      <p:sp>
        <p:nvSpPr>
          <p:cNvPr id="25603" name="矩形 2"/>
          <p:cNvSpPr/>
          <p:nvPr/>
        </p:nvSpPr>
        <p:spPr>
          <a:xfrm>
            <a:off x="868363" y="785813"/>
            <a:ext cx="903287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6A4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仿写</a:t>
            </a:r>
          </a:p>
        </p:txBody>
      </p:sp>
      <p:pic>
        <p:nvPicPr>
          <p:cNvPr id="25604" name="图片 24" descr="花盆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425" y="823913"/>
            <a:ext cx="390525" cy="4460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605" name="矩形 1"/>
          <p:cNvSpPr/>
          <p:nvPr/>
        </p:nvSpPr>
        <p:spPr>
          <a:xfrm>
            <a:off x="906463" y="1260475"/>
            <a:ext cx="7335837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42925"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多么可亲可敬的乡亲们啊！他们还会把什么看成是理所当然的事呢</a:t>
            </a: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2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/>
          <p:cNvSpPr/>
          <p:nvPr/>
        </p:nvSpPr>
        <p:spPr>
          <a:xfrm>
            <a:off x="750888" y="600638"/>
            <a:ext cx="4723637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请仿照课文的格式试着写一写：</a:t>
            </a:r>
          </a:p>
        </p:txBody>
      </p:sp>
      <p:sp>
        <p:nvSpPr>
          <p:cNvPr id="44036" name="矩形 2"/>
          <p:cNvSpPr/>
          <p:nvPr/>
        </p:nvSpPr>
        <p:spPr>
          <a:xfrm>
            <a:off x="674937" y="1261100"/>
            <a:ext cx="8372475" cy="31393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42925">
              <a:lnSpc>
                <a:spcPct val="150000"/>
              </a:lnSpc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假如</a:t>
            </a:r>
            <a:r>
              <a:rPr lang="en-US" altLang="zh-CN" sz="2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</a:t>
            </a:r>
            <a:r>
              <a:rPr lang="zh-CN" altLang="en-US" sz="2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遇上老人来走搭石，年轻人就要俯下身子背老人过去，人们把这看成是理所当然的事。</a:t>
            </a:r>
            <a:r>
              <a:rPr lang="en-US" altLang="zh-CN" sz="2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)</a:t>
            </a:r>
            <a:endParaRPr lang="zh-CN" altLang="en-US" sz="22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542925">
              <a:lnSpc>
                <a:spcPct val="150000"/>
              </a:lnSpc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假如</a:t>
            </a:r>
            <a:r>
              <a:rPr lang="en-US" altLang="zh-CN" sz="2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</a:t>
            </a:r>
            <a:r>
              <a:rPr lang="zh-CN" altLang="en-US" sz="2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碰上赶集的日子</a:t>
            </a:r>
            <a:r>
              <a:rPr lang="en-US" altLang="zh-CN" sz="2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r>
              <a:rPr lang="zh-CN" altLang="en-US" sz="2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人们把这看成是理所当然的事。</a:t>
            </a:r>
            <a:r>
              <a:rPr lang="en-US" altLang="zh-CN" sz="2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)</a:t>
            </a:r>
            <a:endParaRPr lang="zh-CN" altLang="en-US" sz="22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542925">
              <a:lnSpc>
                <a:spcPct val="150000"/>
              </a:lnSpc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假如</a:t>
            </a:r>
            <a:r>
              <a:rPr lang="en-US" altLang="zh-CN" sz="2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</a:t>
            </a:r>
            <a:r>
              <a:rPr lang="zh-CN" altLang="en-US" sz="2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遇到了下雪天</a:t>
            </a:r>
            <a:r>
              <a:rPr lang="en-US" altLang="zh-CN" sz="2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r>
              <a:rPr lang="zh-CN" altLang="en-US" sz="2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人们把这看成是理所当然的事。</a:t>
            </a:r>
            <a:r>
              <a:rPr lang="en-US" altLang="zh-CN" sz="2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)</a:t>
            </a:r>
            <a:endParaRPr lang="zh-CN" altLang="en-US" sz="22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542925">
              <a:lnSpc>
                <a:spcPct val="150000"/>
              </a:lnSpc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假如</a:t>
            </a:r>
            <a:r>
              <a:rPr lang="en-US" altLang="zh-CN" sz="2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</a:t>
            </a:r>
            <a:r>
              <a:rPr lang="zh-CN" altLang="en-US" sz="2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遇到孩子上学</a:t>
            </a:r>
            <a:r>
              <a:rPr lang="en-US" altLang="zh-CN" sz="2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r>
              <a:rPr lang="zh-CN" altLang="en-US" sz="2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人们把这看成是理所当然的事。</a:t>
            </a:r>
            <a:r>
              <a:rPr lang="en-US" altLang="zh-CN" sz="2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)</a:t>
            </a:r>
            <a:endParaRPr lang="zh-CN" altLang="en-US" sz="22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542925">
              <a:lnSpc>
                <a:spcPct val="150000"/>
              </a:lnSpc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假如</a:t>
            </a:r>
            <a:r>
              <a:rPr lang="en-US" altLang="zh-CN" sz="2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(……)</a:t>
            </a:r>
            <a:endParaRPr lang="zh-CN" altLang="en-US" sz="22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70725" y="1134090"/>
            <a:ext cx="8326438" cy="3102629"/>
          </a:xfrm>
          <a:prstGeom prst="round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以小见大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以小见大，即从大处着眼、小处落笔，通过小题材、小事件和细节来揭示大主题，反映深广内容的写作方法。比如本课中，作者善于从平凡的事物中发现美，人们摆搭石的时候精心摆放，走搭石时充满诗情画意，两个人同时过溪招手礼让，年轻人背老人过溪觉得理所当然。这些小事透露的是人情美和心灵美。</a:t>
            </a:r>
          </a:p>
        </p:txBody>
      </p:sp>
      <p:sp>
        <p:nvSpPr>
          <p:cNvPr id="35843" name="TextBox 2"/>
          <p:cNvSpPr txBox="1"/>
          <p:nvPr/>
        </p:nvSpPr>
        <p:spPr>
          <a:xfrm>
            <a:off x="537839" y="660640"/>
            <a:ext cx="5518582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想一想本文在描写搭石时有什么特点？</a:t>
            </a:r>
          </a:p>
        </p:txBody>
      </p:sp>
      <p:sp>
        <p:nvSpPr>
          <p:cNvPr id="4" name="矩形 3"/>
          <p:cNvSpPr/>
          <p:nvPr/>
        </p:nvSpPr>
        <p:spPr>
          <a:xfrm>
            <a:off x="3443299" y="13232"/>
            <a:ext cx="2037737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写法借鉴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78388" y="373883"/>
            <a:ext cx="7596188" cy="111376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62420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Times New Roman" panose="02020603050405020304" pitchFamily="18" charset="0"/>
              </a:rPr>
              <a:t>生活中有哪些平凡的小事能让你感到人性之美呢？快拿起笔来，运用以小见大的手法写一写吧。</a:t>
            </a:r>
          </a:p>
        </p:txBody>
      </p:sp>
      <p:sp>
        <p:nvSpPr>
          <p:cNvPr id="4" name="云形标注 3"/>
          <p:cNvSpPr/>
          <p:nvPr/>
        </p:nvSpPr>
        <p:spPr>
          <a:xfrm>
            <a:off x="7098665" y="4072315"/>
            <a:ext cx="2045335" cy="692150"/>
          </a:xfrm>
          <a:prstGeom prst="cloudCallout">
            <a:avLst>
              <a:gd name="adj1" fmla="val -58132"/>
              <a:gd name="adj2" fmla="val -4716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运用以小见大的手法！</a:t>
            </a:r>
          </a:p>
        </p:txBody>
      </p:sp>
      <p:sp>
        <p:nvSpPr>
          <p:cNvPr id="11" name="矩形 10"/>
          <p:cNvSpPr/>
          <p:nvPr/>
        </p:nvSpPr>
        <p:spPr>
          <a:xfrm>
            <a:off x="671513" y="1467225"/>
            <a:ext cx="7800975" cy="297357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4500">
              <a:lnSpc>
                <a:spcPct val="130000"/>
              </a:lnSpc>
            </a:pPr>
            <a:r>
              <a:rPr lang="zh-CN" altLang="en-US" sz="21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天，我正在写作业，突然听到“哎呀”一声，我闻声望去。原来是妈妈在切菜时不小心把手指切破了。我赶紧拿来创可贴给妈妈包伤口。当捧起妈妈的手时，我愣住了。妈妈的那双手似乎有些陌生了。以前妈妈的手是那么光滑，那么柔软。可是现在却变得这么粗糙，还长了许多老茧。唉，妈妈太辛苦了！每天洗衣、做饭、上班……想到这里，我的眼睛湿润了。我赶紧用纸巾小心地把妈妈手指上的血擦干，又小心地把创可贴贴好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3456526" y="160772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03520" y="2230560"/>
            <a:ext cx="551815" cy="9023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搭石</a:t>
            </a:r>
          </a:p>
        </p:txBody>
      </p:sp>
      <p:sp>
        <p:nvSpPr>
          <p:cNvPr id="6" name="左大括号 5"/>
          <p:cNvSpPr/>
          <p:nvPr/>
        </p:nvSpPr>
        <p:spPr>
          <a:xfrm>
            <a:off x="1705745" y="1194300"/>
            <a:ext cx="76200" cy="279146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895604" y="1136450"/>
            <a:ext cx="46714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话搭石：小溪里有间隔的一排石头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778066" y="1675820"/>
            <a:ext cx="1185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dirty="0">
                <a:latin typeface="黑体" pitchFamily="49" charset="-122"/>
                <a:ea typeface="黑体" pitchFamily="49" charset="-122"/>
              </a:rPr>
              <a:t> </a:t>
            </a:r>
            <a:r>
              <a:rPr lang="zh-CN" altLang="en-US" sz="22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摆搭</a:t>
            </a:r>
            <a:r>
              <a:rPr lang="zh-CN" altLang="en-US" sz="2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石</a:t>
            </a:r>
            <a:endParaRPr lang="zh-CN" altLang="en-US" sz="2200" b="1" dirty="0">
              <a:solidFill>
                <a:srgbClr val="0000FF"/>
              </a:solidFill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9" name="左大括号 8"/>
          <p:cNvSpPr/>
          <p:nvPr/>
        </p:nvSpPr>
        <p:spPr>
          <a:xfrm>
            <a:off x="2905130" y="1675820"/>
            <a:ext cx="283210" cy="63246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 sz="2200"/>
          </a:p>
        </p:txBody>
      </p:sp>
      <p:sp>
        <p:nvSpPr>
          <p:cNvPr id="15" name="右大括号 14"/>
          <p:cNvSpPr/>
          <p:nvPr/>
        </p:nvSpPr>
        <p:spPr>
          <a:xfrm>
            <a:off x="6422389" y="1194300"/>
            <a:ext cx="75565" cy="2791460"/>
          </a:xfrm>
          <a:prstGeom prst="rightBrace">
            <a:avLst>
              <a:gd name="adj1" fmla="val 0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 sz="2200"/>
          </a:p>
        </p:txBody>
      </p:sp>
      <p:sp>
        <p:nvSpPr>
          <p:cNvPr id="2" name="文本框 1"/>
          <p:cNvSpPr txBox="1"/>
          <p:nvPr/>
        </p:nvSpPr>
        <p:spPr>
          <a:xfrm>
            <a:off x="6734635" y="2147435"/>
            <a:ext cx="17481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心想他人</a:t>
            </a:r>
          </a:p>
          <a:p>
            <a:r>
              <a:rPr lang="zh-CN" altLang="en-US" sz="2400" b="1" dirty="0">
                <a:solidFill>
                  <a:srgbClr val="FF0000"/>
                </a:solidFill>
              </a:rPr>
              <a:t>无私奉献</a:t>
            </a:r>
          </a:p>
        </p:txBody>
      </p:sp>
      <p:sp>
        <p:nvSpPr>
          <p:cNvPr id="14" name="文本框 7"/>
          <p:cNvSpPr txBox="1"/>
          <p:nvPr/>
        </p:nvSpPr>
        <p:spPr>
          <a:xfrm>
            <a:off x="3212090" y="1579297"/>
            <a:ext cx="23336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早早</a:t>
            </a:r>
            <a:r>
              <a:rPr lang="zh-CN" altLang="en-US" sz="22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摆好               </a:t>
            </a:r>
            <a:r>
              <a:rPr lang="zh-CN" altLang="en-US" sz="2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</a:t>
            </a:r>
            <a:r>
              <a:rPr lang="zh-CN" altLang="en-US" sz="22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                                           </a:t>
            </a:r>
          </a:p>
          <a:p>
            <a:r>
              <a:rPr lang="zh-CN" altLang="en-US" sz="2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常常</a:t>
            </a:r>
            <a:r>
              <a:rPr lang="zh-CN" altLang="en-US" sz="22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调整                    </a:t>
            </a:r>
          </a:p>
        </p:txBody>
      </p:sp>
      <p:sp>
        <p:nvSpPr>
          <p:cNvPr id="17" name="文本框 7"/>
          <p:cNvSpPr txBox="1"/>
          <p:nvPr/>
        </p:nvSpPr>
        <p:spPr>
          <a:xfrm>
            <a:off x="1778066" y="2750061"/>
            <a:ext cx="1185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dirty="0">
                <a:latin typeface="黑体" pitchFamily="49" charset="-122"/>
                <a:ea typeface="黑体" pitchFamily="49" charset="-122"/>
              </a:rPr>
              <a:t> </a:t>
            </a:r>
            <a:r>
              <a:rPr lang="zh-CN" altLang="en-US" sz="2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走搭石</a:t>
            </a:r>
            <a:endParaRPr lang="zh-CN" altLang="en-US" sz="2200" b="1" dirty="0">
              <a:solidFill>
                <a:srgbClr val="0000FF"/>
              </a:solidFill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18" name="左大括号 17"/>
          <p:cNvSpPr/>
          <p:nvPr/>
        </p:nvSpPr>
        <p:spPr>
          <a:xfrm>
            <a:off x="2904237" y="2542715"/>
            <a:ext cx="283210" cy="1019888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 sz="2200"/>
          </a:p>
        </p:txBody>
      </p:sp>
      <p:sp>
        <p:nvSpPr>
          <p:cNvPr id="19" name="文本框 7"/>
          <p:cNvSpPr txBox="1"/>
          <p:nvPr/>
        </p:nvSpPr>
        <p:spPr>
          <a:xfrm>
            <a:off x="3188340" y="2422443"/>
            <a:ext cx="18349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一行人 协调</a:t>
            </a:r>
            <a:endParaRPr lang="en-US" altLang="zh-CN" sz="2200" b="1" dirty="0" smtClean="0">
              <a:solidFill>
                <a:srgbClr val="0000FF"/>
              </a:solidFill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  <a:p>
            <a:r>
              <a:rPr lang="zh-CN" altLang="en-US" sz="2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面对面 谦让</a:t>
            </a:r>
            <a:endParaRPr lang="en-US" altLang="zh-CN" sz="2200" b="1" dirty="0" smtClean="0">
              <a:solidFill>
                <a:srgbClr val="0000FF"/>
              </a:solidFill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  <a:p>
            <a:r>
              <a:rPr lang="zh-CN" altLang="en-US" sz="2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遇老人 尊老</a:t>
            </a:r>
            <a:endParaRPr lang="zh-CN" altLang="en-US" sz="2200" b="1" dirty="0">
              <a:solidFill>
                <a:srgbClr val="0000FF"/>
              </a:solidFill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20" name="文本框 7"/>
          <p:cNvSpPr txBox="1"/>
          <p:nvPr/>
        </p:nvSpPr>
        <p:spPr>
          <a:xfrm>
            <a:off x="1801817" y="3700087"/>
            <a:ext cx="41291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dirty="0">
                <a:latin typeface="黑体" pitchFamily="49" charset="-122"/>
                <a:ea typeface="黑体" pitchFamily="49" charset="-122"/>
              </a:rPr>
              <a:t> </a:t>
            </a:r>
            <a:r>
              <a:rPr lang="zh-CN" altLang="en-US" sz="2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赞搭石：任人踩踏 联结情感</a:t>
            </a:r>
            <a:endParaRPr lang="zh-CN" altLang="en-US" sz="2200" b="1" dirty="0">
              <a:solidFill>
                <a:srgbClr val="0000FF"/>
              </a:solidFill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  <p:bldP spid="6" grpId="2" animBg="1"/>
      <p:bldP spid="7" grpId="1"/>
      <p:bldP spid="7" grpId="2"/>
      <p:bldP spid="8" grpId="1"/>
      <p:bldP spid="8" grpId="2"/>
      <p:bldP spid="9" grpId="1" animBg="1"/>
      <p:bldP spid="9" grpId="2" animBg="1"/>
      <p:bldP spid="15" grpId="1" animBg="1"/>
      <p:bldP spid="15" grpId="2" animBg="1"/>
      <p:bldP spid="2" grpId="1"/>
      <p:bldP spid="2" grpId="2"/>
      <p:bldP spid="14" grpId="1"/>
      <p:bldP spid="14" grpId="2"/>
      <p:bldP spid="17" grpId="0"/>
      <p:bldP spid="17" grpId="1"/>
      <p:bldP spid="18" grpId="0" animBg="1"/>
      <p:bldP spid="18" grpId="1" animBg="1"/>
      <p:bldP spid="19" grpId="0"/>
      <p:bldP spid="19" grpId="1"/>
      <p:bldP spid="20" grpId="0"/>
      <p:bldP spid="20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866200" y="1507800"/>
            <a:ext cx="7482156" cy="246951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6223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课文通过描绘摆搭石、走搭石等几个生活中的平凡场景，赞美了乡亲们默默无闻、无私奉献的精神和一心为他人着想的美好品质。</a:t>
            </a:r>
          </a:p>
        </p:txBody>
      </p:sp>
      <p:sp>
        <p:nvSpPr>
          <p:cNvPr id="7" name="矩形 6"/>
          <p:cNvSpPr/>
          <p:nvPr/>
        </p:nvSpPr>
        <p:spPr>
          <a:xfrm>
            <a:off x="3270400" y="71321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137"/>
          <p:cNvSpPr txBox="1"/>
          <p:nvPr/>
        </p:nvSpPr>
        <p:spPr>
          <a:xfrm>
            <a:off x="622935" y="1122425"/>
            <a:ext cx="7898130" cy="3258820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/>
          <a:p>
            <a:pPr indent="304800"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  </a:t>
            </a:r>
            <a:r>
              <a:rPr lang="zh-CN" altLang="en-US" sz="2800" b="1" dirty="0">
                <a:latin typeface="+mj-ea"/>
                <a:ea typeface="+mj-ea"/>
              </a:rPr>
              <a:t>一排排看似平凡的搭石，却联结着乡亲们的情感，见证着乡亲们无私奉献的精神和一心为他人着想的高尚品德。在今后的学生生活中，我们也要做一个一心为他人着想的人，这样人与人之间的关系就会变得更加和谐。</a:t>
            </a:r>
          </a:p>
        </p:txBody>
      </p:sp>
      <p:sp>
        <p:nvSpPr>
          <p:cNvPr id="3" name="矩形 2"/>
          <p:cNvSpPr/>
          <p:nvPr/>
        </p:nvSpPr>
        <p:spPr>
          <a:xfrm>
            <a:off x="3292625" y="32840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391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1309</Words>
  <Application>Microsoft Office PowerPoint</Application>
  <PresentationFormat>全屏显示(16:9)</PresentationFormat>
  <Paragraphs>83</Paragraphs>
  <Slides>26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689</cp:revision>
  <dcterms:created xsi:type="dcterms:W3CDTF">2015-12-30T08:03:00Z</dcterms:created>
  <dcterms:modified xsi:type="dcterms:W3CDTF">2020-05-27T09:23:16Z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