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709" r:id="rId2"/>
    <p:sldId id="666" r:id="rId3"/>
    <p:sldId id="674" r:id="rId4"/>
    <p:sldId id="668" r:id="rId5"/>
    <p:sldId id="670" r:id="rId6"/>
    <p:sldId id="672" r:id="rId7"/>
    <p:sldId id="673" r:id="rId8"/>
    <p:sldId id="675" r:id="rId9"/>
    <p:sldId id="676" r:id="rId10"/>
    <p:sldId id="677" r:id="rId11"/>
    <p:sldId id="678" r:id="rId12"/>
    <p:sldId id="679" r:id="rId13"/>
    <p:sldId id="680" r:id="rId14"/>
    <p:sldId id="681" r:id="rId15"/>
    <p:sldId id="682" r:id="rId16"/>
    <p:sldId id="683" r:id="rId17"/>
    <p:sldId id="684" r:id="rId18"/>
    <p:sldId id="686" r:id="rId19"/>
    <p:sldId id="687" r:id="rId20"/>
    <p:sldId id="688" r:id="rId21"/>
    <p:sldId id="694" r:id="rId22"/>
    <p:sldId id="695" r:id="rId23"/>
    <p:sldId id="689" r:id="rId24"/>
    <p:sldId id="690" r:id="rId25"/>
    <p:sldId id="691" r:id="rId26"/>
    <p:sldId id="692" r:id="rId27"/>
    <p:sldId id="693" r:id="rId28"/>
    <p:sldId id="696" r:id="rId29"/>
    <p:sldId id="698" r:id="rId30"/>
    <p:sldId id="697" r:id="rId31"/>
    <p:sldId id="699" r:id="rId32"/>
    <p:sldId id="700" r:id="rId33"/>
    <p:sldId id="701" r:id="rId34"/>
    <p:sldId id="702" r:id="rId35"/>
    <p:sldId id="703" r:id="rId36"/>
    <p:sldId id="704" r:id="rId37"/>
    <p:sldId id="705" r:id="rId38"/>
    <p:sldId id="706" r:id="rId39"/>
    <p:sldId id="707" r:id="rId40"/>
    <p:sldId id="708" r:id="rId41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85" d="100"/>
          <a:sy n="85" d="100"/>
        </p:scale>
        <p:origin x="-276" y="-1068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2020/5/28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7164032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403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50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19460" name="页眉占位符 3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</a:ln>
        </p:spPr>
        <p:txBody>
          <a:bodyPr wrap="square" numCol="1" anchor="t" anchorCtr="0" compatLnSpc="1"/>
          <a:lstStyle/>
          <a:p>
            <a:endParaRPr lang="zh-CN" altLang="en-US" dirty="0" smtClean="0"/>
          </a:p>
        </p:txBody>
      </p:sp>
      <p:sp>
        <p:nvSpPr>
          <p:cNvPr id="19461" name="页脚占位符 4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endParaRPr lang="zh-CN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4" name="图片 14" descr="地道战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605020"/>
            <a:ext cx="9143365" cy="53848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4" name="图片 14" descr="地道战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605020"/>
            <a:ext cx="9143365" cy="53848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4" name="图片 14" descr="地道战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605020"/>
            <a:ext cx="9143365" cy="53848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4" descr="地道战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605020"/>
            <a:ext cx="9143365" cy="53848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4" descr="地道战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605020"/>
            <a:ext cx="9143365" cy="53848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4" descr="地道战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605020"/>
            <a:ext cx="9143365" cy="53848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34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4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0"/>
            <a:ext cx="9144635" cy="51358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2537056" y="1252730"/>
            <a:ext cx="483679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冀中的地道战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184" y="234239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249" y="234239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78390" y="2496292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rgbClr val="0000FF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26872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7675" y="772525"/>
            <a:ext cx="8707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通过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上节课的学习，你能说说地道的产生和作用吗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？填一填</a:t>
            </a:r>
            <a:r>
              <a:rPr lang="zh-CN" altLang="en-US" sz="2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60896" y="102955"/>
            <a:ext cx="244810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复习引入</a:t>
            </a:r>
          </a:p>
        </p:txBody>
      </p:sp>
      <p:sp>
        <p:nvSpPr>
          <p:cNvPr id="11" name="矩形 10"/>
          <p:cNvSpPr/>
          <p:nvPr/>
        </p:nvSpPr>
        <p:spPr>
          <a:xfrm>
            <a:off x="356519" y="1419610"/>
            <a:ext cx="845756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555" marR="0" lvl="0" indent="-4476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．为了粉碎敌人的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，冀中人民在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的领导下，创造了新的斗争方式，这就是地道战。</a:t>
            </a:r>
          </a:p>
          <a:p>
            <a:pPr marL="630555" marR="0" lvl="0" indent="-4476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．有了地道战这个斗争方式，冀中平原上的人民不但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，还有力地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，在我国抗日战争史上留下了惊人的奇迹。</a:t>
            </a:r>
          </a:p>
        </p:txBody>
      </p:sp>
      <p:sp>
        <p:nvSpPr>
          <p:cNvPr id="12" name="矩形 11"/>
          <p:cNvSpPr/>
          <p:nvPr/>
        </p:nvSpPr>
        <p:spPr>
          <a:xfrm>
            <a:off x="3355299" y="1530056"/>
            <a:ext cx="136207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扫荡”</a:t>
            </a:r>
          </a:p>
        </p:txBody>
      </p:sp>
      <p:sp>
        <p:nvSpPr>
          <p:cNvPr id="13" name="矩形 12"/>
          <p:cNvSpPr/>
          <p:nvPr/>
        </p:nvSpPr>
        <p:spPr>
          <a:xfrm>
            <a:off x="4838532" y="3186957"/>
            <a:ext cx="17462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打击了敌人</a:t>
            </a:r>
          </a:p>
        </p:txBody>
      </p:sp>
      <p:sp>
        <p:nvSpPr>
          <p:cNvPr id="14" name="矩形 13"/>
          <p:cNvSpPr/>
          <p:nvPr/>
        </p:nvSpPr>
        <p:spPr>
          <a:xfrm>
            <a:off x="1270150" y="3186957"/>
            <a:ext cx="1738313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坚持了生产</a:t>
            </a:r>
          </a:p>
        </p:txBody>
      </p:sp>
      <p:sp>
        <p:nvSpPr>
          <p:cNvPr id="15" name="矩形 14"/>
          <p:cNvSpPr/>
          <p:nvPr/>
        </p:nvSpPr>
        <p:spPr>
          <a:xfrm>
            <a:off x="6403989" y="1533664"/>
            <a:ext cx="2074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中国共产党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66751" y="976659"/>
            <a:ext cx="8496300" cy="301723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>
              <a:lnSpc>
                <a:spcPct val="150000"/>
              </a:lnSpc>
            </a:pPr>
            <a:r>
              <a:rPr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初读课文</a:t>
            </a:r>
            <a:r>
              <a:rPr sz="2600" b="1" dirty="0">
                <a:latin typeface="Times New Roman" pitchFamily="18" charset="0"/>
                <a:ea typeface="+mj-ea"/>
                <a:cs typeface="Times New Roman" pitchFamily="18" charset="0"/>
              </a:rPr>
              <a:t>，带着问题快速默读课文，了解课文的主要内容。再读课文，重点品读第4-7自然段，围绕“奇迹”一词，思考地道战“奇”在哪里？体会地道战发挥的巨大作用和中国人民顽强的斗争精神。最后学习作者按一定的顺序，从多方面介绍突出事物特点的方法。</a:t>
            </a:r>
          </a:p>
        </p:txBody>
      </p:sp>
      <p:sp>
        <p:nvSpPr>
          <p:cNvPr id="3" name="矩形 2"/>
          <p:cNvSpPr/>
          <p:nvPr/>
        </p:nvSpPr>
        <p:spPr>
          <a:xfrm>
            <a:off x="3135799" y="35112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3426311" y="2144720"/>
            <a:ext cx="13910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415863" y="2761630"/>
            <a:ext cx="72597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66751" y="3353575"/>
            <a:ext cx="44505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7025268" y="3353575"/>
            <a:ext cx="183778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96971" y="3993895"/>
            <a:ext cx="569195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83982" y="1291112"/>
            <a:ext cx="7261903" cy="255333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anchor="ctr">
            <a:spAutoFit/>
          </a:bodyPr>
          <a:lstStyle/>
          <a:p>
            <a:pPr marL="0" marR="0" lvl="0" indent="800100" algn="l" defTabSz="4572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“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地道是什么样的？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”</a:t>
            </a:r>
          </a:p>
          <a:p>
            <a:pPr marL="0" marR="0" lvl="0" indent="800100" algn="l" defTabSz="4572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“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为什么要在地道里作战？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”</a:t>
            </a:r>
          </a:p>
          <a:p>
            <a:pPr marL="0" marR="0" lvl="0" indent="800100" algn="l" defTabSz="4572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“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如何在地道里打仗？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”</a:t>
            </a:r>
          </a:p>
          <a:p>
            <a:pPr marL="0" marR="0" lvl="0" indent="800100" algn="l" defTabSz="4572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……</a:t>
            </a:r>
          </a:p>
        </p:txBody>
      </p:sp>
      <p:sp>
        <p:nvSpPr>
          <p:cNvPr id="9221" name="矩形 1"/>
          <p:cNvSpPr/>
          <p:nvPr/>
        </p:nvSpPr>
        <p:spPr>
          <a:xfrm>
            <a:off x="1124864" y="614449"/>
            <a:ext cx="7123430" cy="6915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自读完课文后，结合课文题目，你有什么疑问？</a:t>
            </a:r>
            <a:endParaRPr lang="en-US" altLang="zh-CN" sz="2600" b="1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11834" y="3716534"/>
            <a:ext cx="2249805" cy="922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提问题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536841" y="796052"/>
            <a:ext cx="8383349" cy="3682487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Calibri" panose="020F050202020403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sym typeface="Calibri" panose="020F0502020204030204" pitchFamily="34" charset="0"/>
              </a:rPr>
              <a:t>概念：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sym typeface="Calibri" panose="020F0502020204030204" pitchFamily="34" charset="0"/>
              </a:rPr>
              <a:t>就是在阅读课文之前，根据课文题目质疑，根据大家讨论总结的问题，再来阅读课文，有的放矢，必定起到事半功倍的效果。</a:t>
            </a:r>
          </a:p>
          <a:p>
            <a:pPr marL="0" marR="0" lvl="0" indent="0" algn="l" defTabSz="4572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sym typeface="Calibri" panose="020F0502020204030204" pitchFamily="34" charset="0"/>
              </a:rPr>
              <a:t>运用：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sym typeface="Calibri" panose="020F0502020204030204" pitchFamily="34" charset="0"/>
              </a:rPr>
              <a:t>根据大家最想了解的内容，带着自己的疑问，用较快的速度读课文，在文中找到答案并初步把握课文的主要内容。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81164" y="880095"/>
            <a:ext cx="71393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快速阅读的方法（四）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带着问题读课文</a:t>
            </a:r>
          </a:p>
        </p:txBody>
      </p:sp>
      <p:grpSp>
        <p:nvGrpSpPr>
          <p:cNvPr id="4" name="组合 4"/>
          <p:cNvGrpSpPr/>
          <p:nvPr/>
        </p:nvGrpSpPr>
        <p:grpSpPr>
          <a:xfrm>
            <a:off x="7266305" y="128101"/>
            <a:ext cx="1752600" cy="571500"/>
            <a:chOff x="6685395" y="735569"/>
            <a:chExt cx="2095639" cy="643411"/>
          </a:xfrm>
        </p:grpSpPr>
        <p:pic>
          <p:nvPicPr>
            <p:cNvPr id="32781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5395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82" name="矩形 7"/>
            <p:cNvSpPr/>
            <p:nvPr/>
          </p:nvSpPr>
          <p:spPr>
            <a:xfrm>
              <a:off x="6892136" y="768609"/>
              <a:ext cx="1700105" cy="4608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语文要素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670811" y="1099907"/>
            <a:ext cx="7726056" cy="11772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24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sym typeface="+mn-ea"/>
              </a:rPr>
              <a:t>通过上节课的学习，你知道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作者围绕地道战写了哪三个方面的内容吗？</a:t>
            </a:r>
            <a:endParaRPr lang="en-US" altLang="zh-CN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07546" y="2381336"/>
            <a:ext cx="510368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normalizeH="0" baseline="0" noProof="0" dirty="0">
                <a:solidFill>
                  <a:srgbClr val="C00000"/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kumimoji="0" lang="zh-CN" altLang="en-US" sz="2400" b="1" i="0" u="none" strike="noStrike" kern="1200" normalizeH="0" baseline="0" noProof="0" dirty="0">
                <a:solidFill>
                  <a:srgbClr val="C00000"/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地道的产生、作用。</a:t>
            </a: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normalizeH="0" baseline="0" noProof="0" dirty="0">
                <a:solidFill>
                  <a:srgbClr val="C00000"/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kumimoji="0" lang="zh-CN" altLang="en-US" sz="2400" b="1" i="0" u="none" strike="noStrike" kern="1200" normalizeH="0" baseline="0" noProof="0" dirty="0">
                <a:solidFill>
                  <a:srgbClr val="C00000"/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地道的式样、特点。</a:t>
            </a: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normalizeH="0" baseline="0" noProof="0" dirty="0">
                <a:solidFill>
                  <a:srgbClr val="C00000"/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kumimoji="0" lang="zh-CN" altLang="en-US" sz="2400" b="1" i="0" u="none" strike="noStrike" kern="1200" normalizeH="0" baseline="0" noProof="0" dirty="0">
                <a:solidFill>
                  <a:srgbClr val="C00000"/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地道战在中国抗争历史的地位。</a:t>
            </a:r>
          </a:p>
        </p:txBody>
      </p:sp>
      <p:sp>
        <p:nvSpPr>
          <p:cNvPr id="5" name="矩形 4"/>
          <p:cNvSpPr/>
          <p:nvPr/>
        </p:nvSpPr>
        <p:spPr>
          <a:xfrm>
            <a:off x="2982904" y="231352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850919" y="1897101"/>
            <a:ext cx="7670165" cy="201285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03275">
              <a:lnSpc>
                <a:spcPct val="130000"/>
              </a:lnSpc>
            </a:pPr>
            <a:r>
              <a:rPr lang="zh-CN" altLang="en-US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自由朗读课文第</a:t>
            </a:r>
            <a:r>
              <a:rPr lang="en-US" altLang="zh-CN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1-3</a:t>
            </a:r>
            <a:r>
              <a:rPr lang="zh-CN" altLang="en-US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自然段：</a:t>
            </a:r>
            <a:r>
              <a:rPr lang="zh-CN" altLang="zh-CN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想一想，</a:t>
            </a:r>
            <a:r>
              <a:rPr lang="zh-CN" altLang="en-US" sz="3200" b="1" noProof="0" dirty="0"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地道是在什么样的背景下产生的。它的目的是什么？</a:t>
            </a:r>
            <a:endParaRPr lang="zh-CN" altLang="en-US" sz="3200" b="1" noProof="0" dirty="0" smtClean="0">
              <a:latin typeface="Times New Roman" pitchFamily="18" charset="0"/>
              <a:ea typeface="黑体" pitchFamily="49" charset="-122"/>
              <a:cs typeface="Times New Roman" pitchFamily="18" charset="0"/>
              <a:sym typeface="+mn-ea"/>
            </a:endParaRPr>
          </a:p>
        </p:txBody>
      </p:sp>
      <p:sp>
        <p:nvSpPr>
          <p:cNvPr id="15370" name="TextBox 2"/>
          <p:cNvSpPr txBox="1"/>
          <p:nvPr/>
        </p:nvSpPr>
        <p:spPr>
          <a:xfrm>
            <a:off x="906463" y="1417638"/>
            <a:ext cx="4313237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397760" y="1059180"/>
            <a:ext cx="4858385" cy="620395"/>
            <a:chOff x="4458" y="1283"/>
            <a:chExt cx="5670" cy="977"/>
          </a:xfrm>
        </p:grpSpPr>
        <p:grpSp>
          <p:nvGrpSpPr>
            <p:cNvPr id="15" name="组合 14"/>
            <p:cNvGrpSpPr/>
            <p:nvPr/>
          </p:nvGrpSpPr>
          <p:grpSpPr>
            <a:xfrm>
              <a:off x="4458" y="1283"/>
              <a:ext cx="5445" cy="932"/>
              <a:chOff x="2875615" y="172361"/>
              <a:chExt cx="3458694" cy="592137"/>
            </a:xfrm>
          </p:grpSpPr>
          <p:pic>
            <p:nvPicPr>
              <p:cNvPr id="15371" name="Picture 2" descr="C:\Users\Administrator\Desktop\资源 3@3x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875615" y="172361"/>
                <a:ext cx="3458694" cy="59213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5372" name="矩形 16"/>
              <p:cNvSpPr/>
              <p:nvPr/>
            </p:nvSpPr>
            <p:spPr>
              <a:xfrm>
                <a:off x="4437620" y="209703"/>
                <a:ext cx="309980" cy="52197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endPara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0" name="文本框 99"/>
            <p:cNvSpPr txBox="1"/>
            <p:nvPr/>
          </p:nvSpPr>
          <p:spPr>
            <a:xfrm>
              <a:off x="5013" y="1341"/>
              <a:ext cx="5115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粉碎扫荡，应运而生</a:t>
              </a:r>
              <a:endParaRPr lang="zh-CN" altLang="en-US" sz="32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032510" y="1117061"/>
            <a:ext cx="6824980" cy="2245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6700"/>
            <a:r>
              <a:rPr 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1942</a:t>
            </a:r>
            <a:r>
              <a:rPr lang="zh-CN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到</a:t>
            </a:r>
            <a:r>
              <a:rPr 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1944</a:t>
            </a:r>
            <a:r>
              <a:rPr lang="zh-CN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那几年，日本侵略军在冀中平原上</a:t>
            </a:r>
            <a:r>
              <a:rPr 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大扫荡</a:t>
            </a:r>
            <a:r>
              <a:rPr 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，还修筑了封锁沟和封锁墙，十里一碉，八里一堡，想搞垮我们的人民武装。</a:t>
            </a:r>
          </a:p>
          <a:p>
            <a:pPr indent="266700"/>
            <a:endParaRPr lang="zh-CN" altLang="en-US" sz="28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69747" y="3179570"/>
            <a:ext cx="6849745" cy="1383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地道是在敌人修筑封锁沟和封锁墙，阻绝交通，想搞垮我们的人民武装的背景下产生的。</a:t>
            </a:r>
          </a:p>
        </p:txBody>
      </p:sp>
      <p:sp>
        <p:nvSpPr>
          <p:cNvPr id="9" name="矩形: 圆角 2"/>
          <p:cNvSpPr/>
          <p:nvPr/>
        </p:nvSpPr>
        <p:spPr>
          <a:xfrm>
            <a:off x="6141566" y="1593311"/>
            <a:ext cx="1003935" cy="438150"/>
          </a:xfrm>
          <a:prstGeom prst="roundRect">
            <a:avLst/>
          </a:prstGeom>
          <a:noFill/>
          <a:ln w="2857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矩形: 圆角 2"/>
          <p:cNvSpPr/>
          <p:nvPr/>
        </p:nvSpPr>
        <p:spPr>
          <a:xfrm>
            <a:off x="1131570" y="2020666"/>
            <a:ext cx="1026795" cy="438150"/>
          </a:xfrm>
          <a:prstGeom prst="roundRect">
            <a:avLst/>
          </a:prstGeom>
          <a:noFill/>
          <a:ln w="2857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037580" y="2279746"/>
            <a:ext cx="1884680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~~~~~~~~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77595" y="2801716"/>
            <a:ext cx="2637155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~~~~~~~~~~~~</a:t>
            </a:r>
          </a:p>
        </p:txBody>
      </p:sp>
      <p:sp>
        <p:nvSpPr>
          <p:cNvPr id="8" name="圆角矩形 7"/>
          <p:cNvSpPr>
            <a:spLocks noChangeArrowheads="1"/>
          </p:cNvSpPr>
          <p:nvPr/>
        </p:nvSpPr>
        <p:spPr bwMode="auto">
          <a:xfrm>
            <a:off x="2046509" y="346325"/>
            <a:ext cx="5151120" cy="6518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交代了故事发生的背景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 bldLvl="0" animBg="1"/>
      <p:bldP spid="2" grpId="0" bldLvl="0" animBg="1"/>
      <p:bldP spid="6" grpId="0"/>
      <p:bldP spid="3" grpId="0"/>
      <p:bldP spid="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86765" y="-58449"/>
            <a:ext cx="6824980" cy="2245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6700"/>
            <a:r>
              <a:rPr lang="en-US" sz="2800" b="1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sz="2800" b="1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266700"/>
            <a:endParaRPr lang="zh-CN" sz="2800" b="1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266700"/>
            <a:r>
              <a:rPr lang="zh-CN" sz="2800" b="1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为了粉碎敌人的</a:t>
            </a:r>
            <a:r>
              <a:rPr lang="en-US" sz="2800" b="1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sz="2800" b="1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扫荡</a:t>
            </a:r>
            <a:r>
              <a:rPr lang="en-US" sz="2800" b="1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sz="2800" b="1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，冀中人民在中国共产党的领导下，创造了新的斗争方式，这就是地道战。</a:t>
            </a:r>
            <a:endParaRPr lang="zh-CN" altLang="en-US" sz="2800" b="1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99540" y="1076931"/>
            <a:ext cx="3941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~~~~~~~~~~~~~~~~~~~~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881505" y="1957676"/>
            <a:ext cx="3941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~~~~~~~~~~~~</a:t>
            </a:r>
          </a:p>
        </p:txBody>
      </p:sp>
      <p:sp>
        <p:nvSpPr>
          <p:cNvPr id="8" name="圆角矩形 7"/>
          <p:cNvSpPr>
            <a:spLocks noChangeArrowheads="1"/>
          </p:cNvSpPr>
          <p:nvPr/>
        </p:nvSpPr>
        <p:spPr bwMode="auto">
          <a:xfrm>
            <a:off x="4906645" y="2659351"/>
            <a:ext cx="2705100" cy="6467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FF0000"/>
            </a:solidFill>
            <a:miter lim="800000"/>
          </a:ln>
        </p:spPr>
        <p:txBody>
          <a:bodyPr wrap="square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承上启下</a:t>
            </a:r>
          </a:p>
        </p:txBody>
      </p:sp>
      <p:sp>
        <p:nvSpPr>
          <p:cNvPr id="12" name="椭圆 11"/>
          <p:cNvSpPr/>
          <p:nvPr/>
        </p:nvSpPr>
        <p:spPr>
          <a:xfrm>
            <a:off x="1881505" y="2956531"/>
            <a:ext cx="2276475" cy="149034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我们的对策</a:t>
            </a:r>
          </a:p>
        </p:txBody>
      </p:sp>
      <p:sp>
        <p:nvSpPr>
          <p:cNvPr id="14" name="Freeform 9"/>
          <p:cNvSpPr/>
          <p:nvPr/>
        </p:nvSpPr>
        <p:spPr bwMode="gray">
          <a:xfrm rot="6706452" flipH="1" flipV="1">
            <a:off x="2670175" y="2303751"/>
            <a:ext cx="699135" cy="55054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 bldLvl="0" animBg="1"/>
      <p:bldP spid="12" grpId="0" bldLvl="0" animBg="1"/>
      <p:bldP spid="14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746481" y="1564842"/>
            <a:ext cx="75393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03275"/>
            <a:r>
              <a:rPr lang="zh-CN" altLang="zh-CN" sz="3200" b="1" dirty="0" smtClean="0">
                <a:latin typeface="黑体" pitchFamily="49" charset="-122"/>
                <a:ea typeface="黑体" pitchFamily="49" charset="-122"/>
              </a:rPr>
              <a:t>针对敌人的封锁，冀中人民创造了地道。为什么说它是一个奇迹？它的作用是什么？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021003" y="2528060"/>
            <a:ext cx="748728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6700"/>
            <a:r>
              <a:rPr lang="zh-CN" sz="2800" b="1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说起地道战，简直是个奇迹。在广阔平原的地底下，挖了不计其数的地道，横的，竖的，直的，弯的，家家相连，村村相通。</a:t>
            </a:r>
            <a:endParaRPr lang="zh-CN" altLang="en-US" sz="2800" b="1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09878" y="578610"/>
            <a:ext cx="7487285" cy="159194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000" b="1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000" b="1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“奇迹”一词把作者对人民力量和智慧的赞美、对地道战这种独特战斗方式的叹服表现得淋漓尽致，充分肯定了地道战在抗日战争史上的地位和作用。</a:t>
            </a:r>
          </a:p>
        </p:txBody>
      </p:sp>
      <p:sp>
        <p:nvSpPr>
          <p:cNvPr id="4" name="Freeform 9"/>
          <p:cNvSpPr/>
          <p:nvPr/>
        </p:nvSpPr>
        <p:spPr bwMode="gray">
          <a:xfrm rot="13800000" flipH="1" flipV="1">
            <a:off x="4948478" y="1929890"/>
            <a:ext cx="963930" cy="4635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rgbClr val="14CD68"/>
              </a:gs>
              <a:gs pos="100000">
                <a:srgbClr val="0B6E38"/>
              </a:gs>
            </a:gsLst>
            <a:lin ang="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矩形: 圆角 2"/>
          <p:cNvSpPr/>
          <p:nvPr/>
        </p:nvSpPr>
        <p:spPr>
          <a:xfrm>
            <a:off x="5325668" y="2590925"/>
            <a:ext cx="744220" cy="438150"/>
          </a:xfrm>
          <a:prstGeom prst="round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4" grpId="0" bldLvl="0" animBg="1"/>
      <p:bldP spid="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459740" y="1350645"/>
            <a:ext cx="796925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/>
            <a:r>
              <a:rPr lang="zh-CN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敌人来了，我们就钻到地道里去，让他们扑个空；敌人走了，我们就从地道里出来，照常种地过日子，有时候还要打击敌人。靠着地道这种坚强的堡垒，冀中平原上的人民坚持了敌后游击战争。</a:t>
            </a:r>
            <a:endParaRPr lang="zh-CN" altLang="en-US" sz="28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86176" y="3617054"/>
            <a:ext cx="50545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u="sng" dirty="0" smtClean="0">
                <a:solidFill>
                  <a:srgbClr val="FF6600"/>
                </a:solidFill>
                <a:latin typeface="+mj-ea"/>
                <a:ea typeface="+mj-ea"/>
              </a:rPr>
              <a:t>“地道保护自己</a:t>
            </a:r>
            <a:r>
              <a:rPr lang="en-US" altLang="zh-CN" sz="2800" b="1" u="sng" dirty="0" smtClean="0">
                <a:solidFill>
                  <a:srgbClr val="FF6600"/>
                </a:solidFill>
                <a:latin typeface="+mj-ea"/>
                <a:ea typeface="+mj-ea"/>
              </a:rPr>
              <a:t>,</a:t>
            </a:r>
            <a:r>
              <a:rPr lang="zh-CN" altLang="en-US" sz="2800" b="1" u="sng" dirty="0" smtClean="0">
                <a:solidFill>
                  <a:srgbClr val="FF6600"/>
                </a:solidFill>
                <a:latin typeface="+mj-ea"/>
                <a:ea typeface="+mj-ea"/>
              </a:rPr>
              <a:t>与敌人作斗争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59740" y="1732280"/>
            <a:ext cx="5594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~~~~~~~~~~~~~~~~~~~~~~~~~~~~~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59740" y="2103120"/>
            <a:ext cx="5435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~~~~~~~~~~~~~~~~~~~~~~~~~~~~~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97660" y="2984500"/>
            <a:ext cx="6482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~~~~~~~~~~~~~~~~~~~~~~~~~~~~~~~~~~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/>
      <p:bldP spid="2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889635" y="1464310"/>
            <a:ext cx="7484110" cy="13038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03275">
              <a:lnSpc>
                <a:spcPct val="130000"/>
              </a:lnSpc>
            </a:pPr>
            <a:r>
              <a:rPr lang="zh-CN" altLang="en-US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自由朗读课文第</a:t>
            </a:r>
            <a:r>
              <a:rPr lang="en-US" altLang="zh-CN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4</a:t>
            </a:r>
            <a:r>
              <a:rPr lang="zh-CN" altLang="en-US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自然段：</a:t>
            </a:r>
            <a:r>
              <a:rPr lang="zh-CN" altLang="zh-CN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想一想，</a:t>
            </a:r>
            <a:r>
              <a:rPr lang="zh-CN" altLang="en-US" sz="3200" b="1" noProof="0" dirty="0"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地道是什么样的？有什么特点？</a:t>
            </a:r>
            <a:endParaRPr lang="zh-CN" altLang="en-US" sz="3200" b="1" noProof="0" dirty="0" smtClean="0"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20101107220244-11224881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5588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4686300" y="250825"/>
            <a:ext cx="3833813" cy="1328738"/>
          </a:xfrm>
          <a:prstGeom prst="wedgeRoundRectCallout">
            <a:avLst>
              <a:gd name="adj1" fmla="val -54535"/>
              <a:gd name="adj2" fmla="val 112775"/>
              <a:gd name="adj3" fmla="val 16667"/>
            </a:avLst>
          </a:prstGeom>
          <a:solidFill>
            <a:schemeClr val="accent1"/>
          </a:solidFill>
          <a:ln w="9525">
            <a:solidFill>
              <a:schemeClr val="accent1">
                <a:lumMod val="20000"/>
                <a:lumOff val="80000"/>
              </a:schemeClr>
            </a:solidFill>
            <a:miter lim="800000"/>
          </a:ln>
        </p:spPr>
        <p:txBody>
          <a:bodyPr anchorCtr="1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村里的地道挖在街道下面，跟别村相通的地道挖在庄稼地下面。 </a:t>
            </a: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2484438" y="1968500"/>
            <a:ext cx="2849563" cy="1196975"/>
          </a:xfrm>
          <a:prstGeom prst="wedgeRoundRectCallout">
            <a:avLst>
              <a:gd name="adj1" fmla="val -53941"/>
              <a:gd name="adj2" fmla="val 90389"/>
              <a:gd name="adj3" fmla="val 16667"/>
            </a:avLst>
          </a:prstGeom>
          <a:solidFill>
            <a:schemeClr val="accent1"/>
          </a:solidFill>
          <a:ln w="9525">
            <a:solidFill>
              <a:schemeClr val="accent1">
                <a:lumMod val="20000"/>
                <a:lumOff val="80000"/>
              </a:schemeClr>
            </a:solidFill>
            <a:miter lim="800000"/>
          </a:ln>
        </p:spPr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黑体" panose="02010609060101010101" pitchFamily="49" charset="-122"/>
                <a:cs typeface="+mn-cs"/>
              </a:rPr>
              <a:t>地道有四尺多高，个儿高的人弯着腰可以通过。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</a:p>
        </p:txBody>
      </p:sp>
      <p:sp>
        <p:nvSpPr>
          <p:cNvPr id="11269" name="AutoShape 5"/>
          <p:cNvSpPr/>
          <p:nvPr/>
        </p:nvSpPr>
        <p:spPr>
          <a:xfrm rot="10800000">
            <a:off x="4531360" y="3093720"/>
            <a:ext cx="2781300" cy="1339850"/>
          </a:xfrm>
          <a:prstGeom prst="wedgeRoundRectCallout">
            <a:avLst>
              <a:gd name="adj1" fmla="val -45361"/>
              <a:gd name="adj2" fmla="val 108000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rgbClr val="DCE6F2"/>
            </a:solidFill>
            <a:prstDash val="solid"/>
            <a:miter/>
            <a:headEnd type="none" w="med" len="med"/>
            <a:tailEnd type="none" w="med" len="med"/>
          </a:ln>
        </p:spPr>
        <p:txBody>
          <a:bodyPr rot="10800000"/>
          <a:lstStyle/>
          <a:p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地道的顶离地面三四尺，不妨碍上面种庄稼。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ldLvl="0" animBg="1"/>
      <p:bldP spid="8195" grpId="1" bldLvl="0" animBg="1"/>
      <p:bldP spid="8196" grpId="0" bldLvl="0" animBg="1"/>
      <p:bldP spid="8196" grpId="1" bldLvl="0" animBg="1"/>
      <p:bldP spid="11269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 descr="360截图20111009150710046"/>
          <p:cNvSpPr/>
          <p:nvPr/>
        </p:nvSpPr>
        <p:spPr>
          <a:xfrm>
            <a:off x="409575" y="739775"/>
            <a:ext cx="3681413" cy="3919538"/>
          </a:xfrm>
          <a:prstGeom prst="roundRect">
            <a:avLst>
              <a:gd name="adj" fmla="val 4838"/>
            </a:avLst>
          </a:prstGeom>
          <a:blipFill rotWithShape="1">
            <a:blip r:embed="rId2"/>
            <a:stretch>
              <a:fillRect/>
            </a:stretch>
          </a:blipFill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4299258" y="979401"/>
            <a:ext cx="4621716" cy="3416320"/>
          </a:xfrm>
          <a:prstGeom prst="wedgeRectCallout">
            <a:avLst>
              <a:gd name="adj1" fmla="val -57855"/>
              <a:gd name="adj2" fmla="val -10999"/>
            </a:avLst>
          </a:prstGeom>
          <a:solidFill>
            <a:schemeClr val="accent1"/>
          </a:solidFill>
          <a:ln w="9525">
            <a:solidFill>
              <a:schemeClr val="accent1">
                <a:lumMod val="20000"/>
                <a:lumOff val="80000"/>
              </a:schemeClr>
            </a:solidFill>
            <a:miter lim="800000"/>
          </a:ln>
        </p:spPr>
        <p:txBody>
          <a:bodyPr wrap="square" anchor="ctr" anchorCtr="1">
            <a:spAutoFit/>
          </a:bodyPr>
          <a:lstStyle/>
          <a:p>
            <a:pPr marL="0" marR="0" lvl="0" indent="363855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地道里每隔一段距离就有一个大洞，洞顶用木料撑住，很牢靠。大洞四壁又挖了许多小洞，有的住人，有的拴牲口，有的搁东西，有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的作厕所。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一个大洞容得下一百来人，最大的能容二百多人。洞里经常准备着开水、干粮、被子、灯火，在里面住上个三五天，不成问题。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ldLvl="0" animBg="1"/>
      <p:bldP spid="24580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0" name="AutoShape 8"/>
          <p:cNvSpPr>
            <a:spLocks noChangeArrowheads="1"/>
          </p:cNvSpPr>
          <p:nvPr/>
        </p:nvSpPr>
        <p:spPr bwMode="auto">
          <a:xfrm>
            <a:off x="360055" y="780665"/>
            <a:ext cx="3586163" cy="3578225"/>
          </a:xfrm>
          <a:prstGeom prst="wedgeRectCallout">
            <a:avLst>
              <a:gd name="adj1" fmla="val 60794"/>
              <a:gd name="adj2" fmla="val -9905"/>
            </a:avLst>
          </a:prstGeom>
          <a:solidFill>
            <a:schemeClr val="accent1"/>
          </a:solidFill>
          <a:ln w="9525">
            <a:solidFill>
              <a:schemeClr val="accent1">
                <a:lumMod val="20000"/>
                <a:lumOff val="80000"/>
              </a:schemeClr>
            </a:solidFill>
            <a:miter lim="800000"/>
          </a:ln>
        </p:spPr>
        <p:txBody>
          <a:bodyPr anchor="ctr" anchorCtr="1">
            <a:spAutoFit/>
          </a:bodyPr>
          <a:lstStyle/>
          <a:p>
            <a:pPr marL="0" marR="0" lvl="0" indent="363855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洞里有通到地面的气孔，从气孔里还能漏下光线来。气孔的口子都开在隐蔽的地方，敌人很难发现。人藏在洞里，既不气闷，又不嫌暗。有的老太太把纺车也搬进来，还嗡嗡嗡地纺线呢。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429" y="646769"/>
            <a:ext cx="4657336" cy="310003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762587" y="1749704"/>
            <a:ext cx="7750810" cy="2011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92175">
              <a:lnSpc>
                <a:spcPct val="130000"/>
              </a:lnSpc>
            </a:pPr>
            <a:r>
              <a:rPr lang="zh-CN" altLang="en-US" sz="32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自由读第</a:t>
            </a:r>
            <a:r>
              <a:rPr lang="en-US" altLang="zh-CN" sz="32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32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、</a:t>
            </a:r>
            <a:r>
              <a:rPr lang="en-US" altLang="zh-CN" sz="32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32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自然段：</a:t>
            </a:r>
            <a:r>
              <a:rPr lang="zh-CN" altLang="zh-CN" sz="32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想一想，冀中人们是如何利用地道隐蔽自己，利用地道和敌人作战的</a:t>
            </a:r>
            <a:r>
              <a:rPr lang="zh-CN" altLang="en-US" sz="3200" b="1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？</a:t>
            </a:r>
            <a:endParaRPr lang="zh-CN" altLang="en-US" sz="3200" b="1" noProof="0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06040" y="965200"/>
            <a:ext cx="4688205" cy="621030"/>
            <a:chOff x="4478" y="1240"/>
            <a:chExt cx="5445" cy="978"/>
          </a:xfrm>
        </p:grpSpPr>
        <p:grpSp>
          <p:nvGrpSpPr>
            <p:cNvPr id="15" name="组合 14"/>
            <p:cNvGrpSpPr/>
            <p:nvPr/>
          </p:nvGrpSpPr>
          <p:grpSpPr>
            <a:xfrm>
              <a:off x="4478" y="1240"/>
              <a:ext cx="5445" cy="932"/>
              <a:chOff x="2875615" y="172361"/>
              <a:chExt cx="3458694" cy="592137"/>
            </a:xfrm>
          </p:grpSpPr>
          <p:pic>
            <p:nvPicPr>
              <p:cNvPr id="15371" name="Picture 2" descr="C:\Users\Administrator\Desktop\资源 3@3x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875615" y="172361"/>
                <a:ext cx="3458694" cy="59213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5372" name="矩形 16"/>
              <p:cNvSpPr/>
              <p:nvPr/>
            </p:nvSpPr>
            <p:spPr>
              <a:xfrm>
                <a:off x="4437620" y="209703"/>
                <a:ext cx="309980" cy="52197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endPara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0" name="文本框 99"/>
            <p:cNvSpPr txBox="1"/>
            <p:nvPr/>
          </p:nvSpPr>
          <p:spPr>
            <a:xfrm>
              <a:off x="5029" y="1299"/>
              <a:ext cx="4781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打击敌人，智慧无穷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75715" y="863600"/>
            <a:ext cx="685609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地道的出口也开在隐蔽的地方，外面堆满荆棘。有的还在旁边挖一个陷坑，坑里插上尖刀或者埋上地雷，上面用木板虚盖着，板上铺些草，敌人一踏上去就翻下坑里送了命。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030720" y="1098550"/>
            <a:ext cx="9677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75715" y="1490345"/>
            <a:ext cx="66821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——————————————————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16355" y="1911350"/>
            <a:ext cx="66821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——————————————————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316355" y="2310765"/>
            <a:ext cx="66821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——————————————————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75715" y="2832735"/>
            <a:ext cx="2401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——————</a:t>
            </a:r>
          </a:p>
        </p:txBody>
      </p:sp>
      <p:sp>
        <p:nvSpPr>
          <p:cNvPr id="9" name="矩形: 圆角 2"/>
          <p:cNvSpPr/>
          <p:nvPr/>
        </p:nvSpPr>
        <p:spPr>
          <a:xfrm>
            <a:off x="4860925" y="941070"/>
            <a:ext cx="1885950" cy="43815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6600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860925" y="3108960"/>
            <a:ext cx="1476375" cy="936625"/>
          </a:xfrm>
          <a:prstGeom prst="ellipse">
            <a:avLst/>
          </a:prstGeom>
          <a:solidFill>
            <a:srgbClr val="92D050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陷坑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7" grpId="0"/>
      <p:bldP spid="8" grpId="0"/>
      <p:bldP spid="9" grpId="0" bldLvl="0" animBg="1"/>
      <p:bldP spid="11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60400" y="753745"/>
            <a:ext cx="749109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原来地道里每隔一段就有个很窄的“孑口”，只能容一个人爬过去。只要一个人拿一根木棒，就可以把“孑口”守住，真是“一夫当关，万夫莫开”。</a:t>
            </a:r>
          </a:p>
        </p:txBody>
      </p:sp>
      <p:sp>
        <p:nvSpPr>
          <p:cNvPr id="11" name="椭圆 10"/>
          <p:cNvSpPr/>
          <p:nvPr/>
        </p:nvSpPr>
        <p:spPr>
          <a:xfrm>
            <a:off x="1025525" y="2979420"/>
            <a:ext cx="1476375" cy="936625"/>
          </a:xfrm>
          <a:prstGeom prst="ellipse">
            <a:avLst/>
          </a:prstGeom>
          <a:solidFill>
            <a:srgbClr val="92D050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孑口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59830" y="920750"/>
            <a:ext cx="1386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———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527675" y="1917700"/>
            <a:ext cx="48672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———————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60400" y="2310765"/>
            <a:ext cx="48672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————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3665220" y="3088640"/>
            <a:ext cx="4934585" cy="96075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一人把住关口，一万个人都打不进来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Freeform 9"/>
          <p:cNvSpPr/>
          <p:nvPr/>
        </p:nvSpPr>
        <p:spPr bwMode="gray">
          <a:xfrm rot="7546453" flipH="1" flipV="1">
            <a:off x="6141580" y="2507073"/>
            <a:ext cx="828689" cy="256462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5" grpId="0"/>
      <p:bldP spid="3" grpId="0"/>
      <p:bldP spid="4" grpId="0"/>
      <p:bldP spid="12" grpId="0" bldLvl="0" animBg="1"/>
      <p:bldP spid="14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88390" y="1029653"/>
            <a:ext cx="7543800" cy="2245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从隐蔽自己，打击敌人方面的结构看：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口外：隐蔽安全，堆满荆棘，设置陷坑；</a:t>
            </a:r>
            <a:endParaRPr lang="en-US" altLang="zh-CN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口内：活道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“孑口”，死道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地雷。</a:t>
            </a:r>
          </a:p>
        </p:txBody>
      </p:sp>
      <p:sp>
        <p:nvSpPr>
          <p:cNvPr id="3" name="矩形 2"/>
          <p:cNvSpPr/>
          <p:nvPr/>
        </p:nvSpPr>
        <p:spPr>
          <a:xfrm>
            <a:off x="1430503" y="3593067"/>
            <a:ext cx="6421412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“一夫当关，万夫莫开。”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/>
          <p:nvPr/>
        </p:nvSpPr>
        <p:spPr>
          <a:xfrm>
            <a:off x="533400" y="1298528"/>
            <a:ext cx="8013700" cy="1454244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800100" eaLnBrk="0" hangingPunct="0">
              <a:lnSpc>
                <a:spcPct val="150000"/>
              </a:lnSpc>
            </a:pP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冀中人民是如何利用地道对付敌人的破坏的？地道又奇在哪里？</a:t>
            </a:r>
          </a:p>
        </p:txBody>
      </p:sp>
      <p:sp>
        <p:nvSpPr>
          <p:cNvPr id="16387" name="WordArt 3"/>
          <p:cNvSpPr>
            <a:spLocks noTextEdit="1"/>
          </p:cNvSpPr>
          <p:nvPr/>
        </p:nvSpPr>
        <p:spPr>
          <a:xfrm rot="685608">
            <a:off x="6366510" y="2496820"/>
            <a:ext cx="1109663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55955" y="1642745"/>
            <a:ext cx="76200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敌人尝到了地道的厉害，想方设法来破坏，什么火攻呀，水攻呀，毒气攻呀，都用遍了。</a:t>
            </a:r>
          </a:p>
        </p:txBody>
      </p:sp>
      <p:sp>
        <p:nvSpPr>
          <p:cNvPr id="3" name="矩形: 圆角 2"/>
          <p:cNvSpPr/>
          <p:nvPr/>
        </p:nvSpPr>
        <p:spPr>
          <a:xfrm>
            <a:off x="2740025" y="2245360"/>
            <a:ext cx="879475" cy="438150"/>
          </a:xfrm>
          <a:prstGeom prst="round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6600"/>
              </a:solidFill>
            </a:endParaRPr>
          </a:p>
        </p:txBody>
      </p:sp>
      <p:sp>
        <p:nvSpPr>
          <p:cNvPr id="4" name="矩形: 圆角 2"/>
          <p:cNvSpPr/>
          <p:nvPr/>
        </p:nvSpPr>
        <p:spPr>
          <a:xfrm>
            <a:off x="4397375" y="2207895"/>
            <a:ext cx="879475" cy="438150"/>
          </a:xfrm>
          <a:prstGeom prst="round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6600"/>
              </a:solidFill>
            </a:endParaRPr>
          </a:p>
        </p:txBody>
      </p:sp>
      <p:sp>
        <p:nvSpPr>
          <p:cNvPr id="5" name="矩形: 圆角 2"/>
          <p:cNvSpPr/>
          <p:nvPr/>
        </p:nvSpPr>
        <p:spPr>
          <a:xfrm>
            <a:off x="5977255" y="2207895"/>
            <a:ext cx="1349375" cy="438150"/>
          </a:xfrm>
          <a:prstGeom prst="round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6600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96290" y="984885"/>
            <a:ext cx="2134235" cy="46609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敌人的方法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7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7725" y="1810385"/>
            <a:ext cx="762000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大家又想出了许多妙法来防备。洞口准备着土和沙，可以用来灭火。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909320" y="1002030"/>
            <a:ext cx="2134235" cy="46609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我们的对策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467485" y="3051175"/>
            <a:ext cx="5118100" cy="862330"/>
            <a:chOff x="2311" y="4805"/>
            <a:chExt cx="8060" cy="1358"/>
          </a:xfrm>
        </p:grpSpPr>
        <p:sp>
          <p:nvSpPr>
            <p:cNvPr id="3" name="文本框 2"/>
            <p:cNvSpPr txBox="1"/>
            <p:nvPr/>
          </p:nvSpPr>
          <p:spPr>
            <a:xfrm>
              <a:off x="4299" y="4977"/>
              <a:ext cx="6072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zh-CN" sz="3600" b="1" u="sng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用土和沙来灭火；</a:t>
              </a:r>
            </a:p>
          </p:txBody>
        </p:sp>
        <p:sp>
          <p:nvSpPr>
            <p:cNvPr id="4" name="椭圆 3"/>
            <p:cNvSpPr/>
            <p:nvPr/>
          </p:nvSpPr>
          <p:spPr>
            <a:xfrm>
              <a:off x="2311" y="4805"/>
              <a:ext cx="1604" cy="1359"/>
            </a:xfrm>
            <a:prstGeom prst="ellipse">
              <a:avLst/>
            </a:prstGeom>
            <a:gradFill>
              <a:gsLst>
                <a:gs pos="0">
                  <a:srgbClr val="14CD68"/>
                </a:gs>
                <a:gs pos="100000">
                  <a:srgbClr val="0B6E38"/>
                </a:gs>
              </a:gsLst>
              <a:lin ang="0" scaled="0"/>
            </a:gradFill>
            <a:ln>
              <a:solidFill>
                <a:schemeClr val="bg1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400" b="1"/>
                <a:t>1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8965" y="1802765"/>
            <a:ext cx="777875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“孑口”上装着吊板，如果敌人放毒气，就把吊板放下来挡住，不让毒气往里透。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901825" y="3070860"/>
            <a:ext cx="4606290" cy="862965"/>
            <a:chOff x="3010" y="3748"/>
            <a:chExt cx="7254" cy="1359"/>
          </a:xfrm>
        </p:grpSpPr>
        <p:sp>
          <p:nvSpPr>
            <p:cNvPr id="4" name="文本框 3"/>
            <p:cNvSpPr txBox="1"/>
            <p:nvPr/>
          </p:nvSpPr>
          <p:spPr>
            <a:xfrm>
              <a:off x="4916" y="4091"/>
              <a:ext cx="5349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zh-CN" sz="3600" b="1" u="sng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用吊板挡毒气；</a:t>
              </a:r>
            </a:p>
          </p:txBody>
        </p:sp>
        <p:sp>
          <p:nvSpPr>
            <p:cNvPr id="6" name="椭圆 5"/>
            <p:cNvSpPr/>
            <p:nvPr/>
          </p:nvSpPr>
          <p:spPr>
            <a:xfrm>
              <a:off x="3010" y="3748"/>
              <a:ext cx="1604" cy="1359"/>
            </a:xfrm>
            <a:prstGeom prst="ellipse">
              <a:avLst/>
            </a:prstGeom>
            <a:gradFill>
              <a:gsLst>
                <a:gs pos="0">
                  <a:srgbClr val="14CD68"/>
                </a:gs>
                <a:gs pos="100000">
                  <a:srgbClr val="0B6E38"/>
                </a:gs>
              </a:gsLst>
              <a:lin ang="0" scaled="0"/>
            </a:gradFill>
            <a:ln>
              <a:solidFill>
                <a:schemeClr val="bg1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400" b="1"/>
                <a:t>2</a:t>
              </a:r>
            </a:p>
          </p:txBody>
        </p:sp>
      </p:grpSp>
      <p:sp>
        <p:nvSpPr>
          <p:cNvPr id="5" name="圆角矩形 4"/>
          <p:cNvSpPr/>
          <p:nvPr/>
        </p:nvSpPr>
        <p:spPr>
          <a:xfrm>
            <a:off x="693420" y="859790"/>
            <a:ext cx="2134235" cy="46609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我们的对策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3730" y="1713865"/>
            <a:ext cx="777875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对付水攻的法子更妙了，把地道跟枯井暗沟连接起来，敌人放水的时候，水从洞口进来，就流到枯井暗沟里去了。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633730" y="927735"/>
            <a:ext cx="2134235" cy="46609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我们的对策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56565" y="3218815"/>
            <a:ext cx="8474075" cy="862965"/>
            <a:chOff x="789" y="4474"/>
            <a:chExt cx="13345" cy="1359"/>
          </a:xfrm>
        </p:grpSpPr>
        <p:sp>
          <p:nvSpPr>
            <p:cNvPr id="5" name="矩形 4"/>
            <p:cNvSpPr/>
            <p:nvPr/>
          </p:nvSpPr>
          <p:spPr>
            <a:xfrm>
              <a:off x="2228" y="4817"/>
              <a:ext cx="11907" cy="10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3600" b="1" u="sng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地道和枯井暗沟连起来，使水流走。</a:t>
              </a:r>
            </a:p>
          </p:txBody>
        </p:sp>
        <p:sp>
          <p:nvSpPr>
            <p:cNvPr id="3" name="椭圆 2"/>
            <p:cNvSpPr/>
            <p:nvPr/>
          </p:nvSpPr>
          <p:spPr>
            <a:xfrm>
              <a:off x="789" y="4474"/>
              <a:ext cx="1604" cy="1359"/>
            </a:xfrm>
            <a:prstGeom prst="ellipse">
              <a:avLst/>
            </a:prstGeom>
            <a:gradFill>
              <a:gsLst>
                <a:gs pos="0">
                  <a:srgbClr val="14CD68"/>
                </a:gs>
                <a:gs pos="100000">
                  <a:srgbClr val="0B6E38"/>
                </a:gs>
              </a:gsLst>
              <a:lin ang="0" scaled="0"/>
            </a:gradFill>
            <a:ln>
              <a:solidFill>
                <a:schemeClr val="bg1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400" b="1"/>
                <a:t>3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6920" y="1685925"/>
            <a:ext cx="777875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任敌人想出什么毒辣的法子也不怕，因为各个村子的地道是相通的，大不了转移到旁的村子去。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840740" y="950595"/>
            <a:ext cx="2134235" cy="46609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我们的对策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840740" y="2871470"/>
            <a:ext cx="5526405" cy="862330"/>
            <a:chOff x="1324" y="4522"/>
            <a:chExt cx="8703" cy="1358"/>
          </a:xfrm>
        </p:grpSpPr>
        <p:sp>
          <p:nvSpPr>
            <p:cNvPr id="5" name="矩形 4"/>
            <p:cNvSpPr/>
            <p:nvPr/>
          </p:nvSpPr>
          <p:spPr>
            <a:xfrm>
              <a:off x="3231" y="4694"/>
              <a:ext cx="6797" cy="10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u="sng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转移到旁的村子里去。</a:t>
              </a:r>
            </a:p>
          </p:txBody>
        </p:sp>
        <p:sp>
          <p:nvSpPr>
            <p:cNvPr id="7" name="椭圆 6"/>
            <p:cNvSpPr/>
            <p:nvPr/>
          </p:nvSpPr>
          <p:spPr>
            <a:xfrm>
              <a:off x="1324" y="4522"/>
              <a:ext cx="1604" cy="1359"/>
            </a:xfrm>
            <a:prstGeom prst="ellipse">
              <a:avLst/>
            </a:prstGeom>
            <a:gradFill>
              <a:gsLst>
                <a:gs pos="0">
                  <a:srgbClr val="14CD68"/>
                </a:gs>
                <a:gs pos="100000">
                  <a:srgbClr val="0B6E38"/>
                </a:gs>
              </a:gsLst>
              <a:lin ang="0" scaled="0"/>
            </a:gradFill>
            <a:ln>
              <a:solidFill>
                <a:schemeClr val="bg1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400" b="1"/>
                <a:t>4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 flipH="1">
            <a:off x="4342275" y="1731847"/>
            <a:ext cx="2879725" cy="492125"/>
          </a:xfrm>
          <a:prstGeom prst="homePlate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33350" tIns="66675" rIns="163910" bIns="66675" spcCol="1270" anchor="ctr"/>
          <a:lstStyle>
            <a:defPPr>
              <a:defRPr lang="zh-CN"/>
            </a:defPPr>
            <a:lvl1pPr lvl="0" algn="ctr" defTabSz="1111250">
              <a:lnSpc>
                <a:spcPct val="100000"/>
              </a:lnSpc>
              <a:spcAft>
                <a:spcPct val="35000"/>
              </a:spcAft>
              <a:defRPr sz="2600" b="1"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11112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土、沙</a:t>
            </a:r>
          </a:p>
        </p:txBody>
      </p:sp>
      <p:sp>
        <p:nvSpPr>
          <p:cNvPr id="15" name="五边形 14"/>
          <p:cNvSpPr/>
          <p:nvPr/>
        </p:nvSpPr>
        <p:spPr>
          <a:xfrm>
            <a:off x="1846725" y="1795347"/>
            <a:ext cx="2159000" cy="522288"/>
          </a:xfrm>
          <a:prstGeom prst="homePlat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33350" tIns="66675" rIns="163910" bIns="66675" spcCol="1270" anchor="ctr"/>
          <a:lstStyle/>
          <a:p>
            <a:pPr marL="0" marR="0" lvl="0" indent="0" algn="ctr" defTabSz="11112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火    攻</a:t>
            </a:r>
            <a:endParaRPr kumimoji="0" lang="zh-CN" sz="2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845137" y="3125672"/>
            <a:ext cx="2160588" cy="481013"/>
          </a:xfrm>
          <a:prstGeom prst="homePlat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33350" tIns="66675" rIns="163910" bIns="66675" spcCol="1270" anchor="ctr"/>
          <a:lstStyle>
            <a:defPPr>
              <a:defRPr lang="zh-CN"/>
            </a:defPPr>
            <a:lvl1pPr lvl="0" algn="ctr" defTabSz="1111250">
              <a:lnSpc>
                <a:spcPct val="90000"/>
              </a:lnSpc>
              <a:spcAft>
                <a:spcPct val="35000"/>
              </a:spcAft>
              <a:defRPr sz="2800" b="1"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11112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水    攻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 flipH="1">
            <a:off x="4342275" y="3105035"/>
            <a:ext cx="2879725" cy="492125"/>
          </a:xfrm>
          <a:prstGeom prst="homePlate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33350" tIns="66675" rIns="163910" bIns="66675" spcCol="1270" anchor="ctr"/>
          <a:lstStyle>
            <a:defPPr>
              <a:defRPr lang="zh-CN"/>
            </a:defPPr>
            <a:lvl1pPr lvl="0" algn="ctr" defTabSz="1111250">
              <a:lnSpc>
                <a:spcPct val="100000"/>
              </a:lnSpc>
              <a:spcAft>
                <a:spcPct val="35000"/>
              </a:spcAft>
              <a:defRPr sz="2600" b="1"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11112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跟枯井暗沟相连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845137" y="2460510"/>
            <a:ext cx="2160588" cy="479425"/>
          </a:xfrm>
          <a:prstGeom prst="homePlat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33350" tIns="66675" rIns="163910" bIns="66675" spcCol="1270" anchor="ctr"/>
          <a:lstStyle>
            <a:defPPr>
              <a:defRPr lang="zh-CN"/>
            </a:defPPr>
            <a:lvl1pPr lvl="0" algn="ctr" defTabSz="1111250">
              <a:lnSpc>
                <a:spcPct val="90000"/>
              </a:lnSpc>
              <a:spcAft>
                <a:spcPct val="35000"/>
              </a:spcAft>
              <a:defRPr sz="2800" b="1"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11112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毒气攻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flipH="1">
            <a:off x="4342275" y="2417647"/>
            <a:ext cx="2879725" cy="492125"/>
          </a:xfrm>
          <a:prstGeom prst="homePlate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33350" tIns="66675" rIns="163910" bIns="66675" spcCol="1270" anchor="ctr"/>
          <a:lstStyle>
            <a:defPPr>
              <a:defRPr lang="zh-CN"/>
            </a:defPPr>
            <a:lvl1pPr lvl="0" algn="ctr" defTabSz="1111250">
              <a:lnSpc>
                <a:spcPct val="100000"/>
              </a:lnSpc>
              <a:spcAft>
                <a:spcPct val="35000"/>
              </a:spcAft>
              <a:defRPr sz="2600" b="1"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11112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孑口上装吊板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 flipH="1">
            <a:off x="4342275" y="3792422"/>
            <a:ext cx="2879725" cy="492125"/>
          </a:xfrm>
          <a:prstGeom prst="homePlate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33350" tIns="66675" rIns="163910" bIns="66675" spcCol="1270" anchor="ctr"/>
          <a:lstStyle>
            <a:defPPr>
              <a:defRPr lang="zh-CN"/>
            </a:defPPr>
            <a:lvl1pPr lvl="0" algn="ctr" defTabSz="1111250">
              <a:lnSpc>
                <a:spcPct val="100000"/>
              </a:lnSpc>
              <a:spcAft>
                <a:spcPct val="35000"/>
              </a:spcAft>
              <a:defRPr sz="2600" b="1"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11112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转移到旁的村子去</a:t>
            </a:r>
          </a:p>
        </p:txBody>
      </p:sp>
      <p:sp>
        <p:nvSpPr>
          <p:cNvPr id="34825" name="Rectangle 12"/>
          <p:cNvSpPr>
            <a:spLocks noRot="1" noChangeArrowheads="1"/>
          </p:cNvSpPr>
          <p:nvPr/>
        </p:nvSpPr>
        <p:spPr bwMode="auto">
          <a:xfrm>
            <a:off x="2005475" y="890472"/>
            <a:ext cx="1720850" cy="5397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marR="0" lvl="0" indent="-342900" algn="ctr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敌   人</a:t>
            </a:r>
          </a:p>
        </p:txBody>
      </p:sp>
      <p:sp>
        <p:nvSpPr>
          <p:cNvPr id="34826" name="Rectangle 13"/>
          <p:cNvSpPr>
            <a:spLocks noRot="1" noChangeArrowheads="1"/>
          </p:cNvSpPr>
          <p:nvPr/>
        </p:nvSpPr>
        <p:spPr bwMode="auto">
          <a:xfrm>
            <a:off x="4612150" y="865072"/>
            <a:ext cx="2082800" cy="5397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marR="0" lvl="0" indent="-342900" algn="ctr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冀中人民</a:t>
            </a: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1845137" y="3792422"/>
            <a:ext cx="2160588" cy="479425"/>
          </a:xfrm>
          <a:prstGeom prst="homePlat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33350" tIns="66675" rIns="163910" bIns="66675" spcCol="1270" anchor="ctr"/>
          <a:lstStyle>
            <a:defPPr>
              <a:defRPr lang="zh-CN"/>
            </a:defPPr>
            <a:lvl1pPr lvl="0" algn="ctr" defTabSz="1111250">
              <a:lnSpc>
                <a:spcPct val="90000"/>
              </a:lnSpc>
              <a:spcAft>
                <a:spcPct val="35000"/>
              </a:spcAft>
              <a:defRPr sz="2800" b="1"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11112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毒辣的法子</a:t>
            </a:r>
          </a:p>
        </p:txBody>
      </p:sp>
      <p:sp>
        <p:nvSpPr>
          <p:cNvPr id="12" name="Text Box 16"/>
          <p:cNvSpPr txBox="1"/>
          <p:nvPr/>
        </p:nvSpPr>
        <p:spPr>
          <a:xfrm>
            <a:off x="70312" y="938097"/>
            <a:ext cx="183038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想方设法</a:t>
            </a:r>
            <a:r>
              <a:rPr lang="en-US" altLang="zh-CN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3333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 Box 17"/>
          <p:cNvSpPr txBox="1"/>
          <p:nvPr/>
        </p:nvSpPr>
        <p:spPr>
          <a:xfrm>
            <a:off x="6828300" y="880947"/>
            <a:ext cx="2592387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妙法防备</a:t>
            </a:r>
            <a:r>
              <a:rPr lang="en-US" altLang="zh-CN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3333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angle 18"/>
          <p:cNvSpPr>
            <a:spLocks noRot="1" noChangeArrowheads="1"/>
          </p:cNvSpPr>
          <p:nvPr/>
        </p:nvSpPr>
        <p:spPr bwMode="auto">
          <a:xfrm>
            <a:off x="7596649" y="1541347"/>
            <a:ext cx="962341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防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御  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5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11" grpId="0" bldLvl="0" animBg="1"/>
      <p:bldP spid="12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/>
          <p:nvPr/>
        </p:nvSpPr>
        <p:spPr>
          <a:xfrm>
            <a:off x="623888" y="1133475"/>
            <a:ext cx="8013700" cy="90646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人们在地道里是如何进行联络的？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5" name="WordArt 3"/>
          <p:cNvSpPr>
            <a:spLocks noTextEdit="1"/>
          </p:cNvSpPr>
          <p:nvPr/>
        </p:nvSpPr>
        <p:spPr>
          <a:xfrm rot="685608">
            <a:off x="6913245" y="2444115"/>
            <a:ext cx="1119505" cy="15201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grpSp>
        <p:nvGrpSpPr>
          <p:cNvPr id="2" name="Group 4"/>
          <p:cNvGrpSpPr/>
          <p:nvPr/>
        </p:nvGrpSpPr>
        <p:grpSpPr>
          <a:xfrm>
            <a:off x="949643" y="2469198"/>
            <a:ext cx="5516562" cy="708025"/>
            <a:chOff x="108" y="0"/>
            <a:chExt cx="3475" cy="446"/>
          </a:xfrm>
        </p:grpSpPr>
        <p:sp>
          <p:nvSpPr>
            <p:cNvPr id="18438" name="Text Box 5"/>
            <p:cNvSpPr txBox="1"/>
            <p:nvPr/>
          </p:nvSpPr>
          <p:spPr>
            <a:xfrm>
              <a:off x="108" y="0"/>
              <a:ext cx="1678" cy="44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4000" b="1" dirty="0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“无线电”</a:t>
              </a:r>
            </a:p>
          </p:txBody>
        </p:sp>
        <p:sp>
          <p:nvSpPr>
            <p:cNvPr id="18439" name="Text Box 6"/>
            <p:cNvSpPr txBox="1"/>
            <p:nvPr/>
          </p:nvSpPr>
          <p:spPr>
            <a:xfrm>
              <a:off x="1905" y="0"/>
              <a:ext cx="1678" cy="44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4000" b="1" dirty="0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“有线电”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1"/>
          <p:cNvSpPr/>
          <p:nvPr/>
        </p:nvSpPr>
        <p:spPr>
          <a:xfrm>
            <a:off x="733425" y="863600"/>
            <a:ext cx="5349875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民兵指挥部派出一些分布在各处，发现了敌情就吆喝起来，一个接一个，一直传到指挥部里。老百姓管这种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吆喝叫“无线电”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grpSp>
        <p:nvGrpSpPr>
          <p:cNvPr id="2" name="组合 8"/>
          <p:cNvGrpSpPr/>
          <p:nvPr/>
        </p:nvGrpSpPr>
        <p:grpSpPr>
          <a:xfrm>
            <a:off x="2460625" y="3400348"/>
            <a:ext cx="3881438" cy="941388"/>
            <a:chOff x="2229326" y="696695"/>
            <a:chExt cx="4803171" cy="1428244"/>
          </a:xfrm>
        </p:grpSpPr>
        <p:sp>
          <p:nvSpPr>
            <p:cNvPr id="5" name="云形标注 4"/>
            <p:cNvSpPr/>
            <p:nvPr/>
          </p:nvSpPr>
          <p:spPr>
            <a:xfrm>
              <a:off x="2229326" y="696695"/>
              <a:ext cx="4803171" cy="1428244"/>
            </a:xfrm>
            <a:prstGeom prst="cloudCallout">
              <a:avLst>
                <a:gd name="adj1" fmla="val -32104"/>
                <a:gd name="adj2" fmla="val -75195"/>
              </a:avLst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矩形 24"/>
            <p:cNvSpPr>
              <a:spLocks noChangeArrowheads="1"/>
            </p:cNvSpPr>
            <p:nvPr/>
          </p:nvSpPr>
          <p:spPr bwMode="auto">
            <a:xfrm>
              <a:off x="2828495" y="915870"/>
              <a:ext cx="3708951" cy="107419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这里的“无线电”指的是一个接一个的吆喝声。</a:t>
              </a:r>
            </a:p>
          </p:txBody>
        </p:sp>
      </p:grpSp>
      <p:pic>
        <p:nvPicPr>
          <p:cNvPr id="7" name="Picture 1" descr="C:\Users\Administrator\AppData\Roaming\Tencent\Users\541737432\QQ\WinTemp\RichOle\%6M]5GSB%S@4OSBC@]$96RV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6345" y="836401"/>
            <a:ext cx="2609849" cy="25393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/>
          <p:nvPr/>
        </p:nvSpPr>
        <p:spPr>
          <a:xfrm>
            <a:off x="798513" y="1063625"/>
            <a:ext cx="7656512" cy="1753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地道里面可就用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“有线电”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了，一根铁丝牵住一个小铜铃，这儿一拉，那儿就响，拉几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下表示什么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意思是早就约好了的。</a:t>
            </a:r>
          </a:p>
        </p:txBody>
      </p:sp>
      <p:grpSp>
        <p:nvGrpSpPr>
          <p:cNvPr id="3" name="组合 8"/>
          <p:cNvGrpSpPr/>
          <p:nvPr/>
        </p:nvGrpSpPr>
        <p:grpSpPr>
          <a:xfrm>
            <a:off x="2052638" y="2930525"/>
            <a:ext cx="3881437" cy="1139825"/>
            <a:chOff x="2212927" y="124795"/>
            <a:chExt cx="4803171" cy="1728174"/>
          </a:xfrm>
        </p:grpSpPr>
        <p:sp>
          <p:nvSpPr>
            <p:cNvPr id="4" name="云形标注 3"/>
            <p:cNvSpPr/>
            <p:nvPr/>
          </p:nvSpPr>
          <p:spPr>
            <a:xfrm>
              <a:off x="2212927" y="124795"/>
              <a:ext cx="4803171" cy="1728174"/>
            </a:xfrm>
            <a:prstGeom prst="cloudCallout">
              <a:avLst>
                <a:gd name="adj1" fmla="val 12437"/>
                <a:gd name="adj2" fmla="val -112677"/>
              </a:avLst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矩形 24"/>
            <p:cNvSpPr>
              <a:spLocks noChangeArrowheads="1"/>
            </p:cNvSpPr>
            <p:nvPr/>
          </p:nvSpPr>
          <p:spPr bwMode="auto">
            <a:xfrm>
              <a:off x="2827811" y="413626"/>
              <a:ext cx="3936833" cy="10734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“有线电”指的是拉动铁丝牵住的铜铃发出的响声。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1076960" y="2011680"/>
            <a:ext cx="7162165" cy="12818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自由朗读课文最后一段，说一说：地道战这个作战方式有什么作用？</a:t>
            </a:r>
            <a:endParaRPr lang="zh-CN" altLang="en-US" sz="3200" b="1" dirty="0" smtClean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29155" y="822960"/>
            <a:ext cx="5057775" cy="962714"/>
            <a:chOff x="4613" y="1342"/>
            <a:chExt cx="5445" cy="1516"/>
          </a:xfrm>
        </p:grpSpPr>
        <p:grpSp>
          <p:nvGrpSpPr>
            <p:cNvPr id="15" name="组合 14"/>
            <p:cNvGrpSpPr/>
            <p:nvPr/>
          </p:nvGrpSpPr>
          <p:grpSpPr>
            <a:xfrm>
              <a:off x="4613" y="1342"/>
              <a:ext cx="5445" cy="1516"/>
              <a:chOff x="2951204" y="209703"/>
              <a:chExt cx="3458694" cy="963319"/>
            </a:xfrm>
          </p:grpSpPr>
          <p:pic>
            <p:nvPicPr>
              <p:cNvPr id="15371" name="Picture 2" descr="C:\Users\Administrator\Desktop\资源 3@3x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51204" y="580885"/>
                <a:ext cx="3458694" cy="59213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5372" name="矩形 16"/>
              <p:cNvSpPr/>
              <p:nvPr/>
            </p:nvSpPr>
            <p:spPr>
              <a:xfrm>
                <a:off x="4437620" y="209703"/>
                <a:ext cx="309980" cy="52197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endPara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0" name="文本框 99"/>
            <p:cNvSpPr txBox="1"/>
            <p:nvPr/>
          </p:nvSpPr>
          <p:spPr>
            <a:xfrm>
              <a:off x="5167" y="1939"/>
              <a:ext cx="4224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地位独特，奇迹惊人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46296" y="639429"/>
            <a:ext cx="7344816" cy="2221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fontAlgn="auto">
              <a:lnSpc>
                <a:spcPct val="150000"/>
              </a:lnSpc>
            </a:pP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有了地道战这个斗争方式，敌人毒辣透顶的“扫荡”被粉碎了。冀中平原上的人民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不但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坚持了生产，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还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有力地打击了敌人，在我国抗日战争史上留下了惊人的奇迹。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58283" y="3001596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 smtClean="0">
                <a:solidFill>
                  <a:srgbClr val="FF6600"/>
                </a:solidFill>
                <a:latin typeface="+mj-ea"/>
                <a:ea typeface="+mj-ea"/>
              </a:rPr>
              <a:t>地道战粉碎了敌人的扫荡。</a:t>
            </a:r>
            <a:endParaRPr lang="zh-CN" altLang="en-US" sz="28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11820" y="3677380"/>
            <a:ext cx="6912768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zh-CN" sz="2800" b="1" dirty="0" smtClean="0">
                <a:solidFill>
                  <a:srgbClr val="FF0000"/>
                </a:solidFill>
                <a:ea typeface="黑体" panose="02010609060101010101" pitchFamily="49" charset="-122"/>
              </a:rPr>
              <a:t>地道战是我国抗日战争史上惊人的奇迹。</a:t>
            </a:r>
            <a:endParaRPr lang="zh-CN" altLang="en-US" sz="28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7995" y="607800"/>
            <a:ext cx="8326438" cy="3772948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从多方面介绍，突出事物特点    </a:t>
            </a:r>
          </a:p>
          <a:p>
            <a:pPr lvl="0" indent="623888">
              <a:lnSpc>
                <a:spcPct val="110000"/>
              </a:lnSpc>
              <a:defRPr/>
            </a:pPr>
            <a:r>
              <a:rPr lang="zh-CN" altLang="en-US" sz="2400" b="1" dirty="0" smtClean="0"/>
              <a:t>多</a:t>
            </a:r>
            <a:r>
              <a:rPr lang="zh-CN" altLang="en-US" sz="2400" b="1" dirty="0"/>
              <a:t>方面介绍事物的特点指的是从一个事物的外形、颜色、结构、用途等不同方面介绍事物独特的地方，例如本课介绍地道内部构造时，按高度、大小洞、气孔等方面依次写出了地道的特点。对事物的特点进行准确生动的描写，能够使读者对该事物有清晰的了解，并在脑海中留下鲜明深刻的印象，进而在思想上获得启迪，从情感上与作者和文本产生共鸣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90116" y="-12488"/>
            <a:ext cx="1832553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66763" y="409229"/>
            <a:ext cx="7596188" cy="111376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选择一个你最熟悉的事物，练习从不同角度写一段话，注意写出事物特点。</a:t>
            </a:r>
          </a:p>
        </p:txBody>
      </p:sp>
      <p:sp>
        <p:nvSpPr>
          <p:cNvPr id="4" name="云形标注 3"/>
          <p:cNvSpPr/>
          <p:nvPr/>
        </p:nvSpPr>
        <p:spPr>
          <a:xfrm>
            <a:off x="6480772" y="998778"/>
            <a:ext cx="2243138" cy="687388"/>
          </a:xfrm>
          <a:prstGeom prst="cloudCallout">
            <a:avLst>
              <a:gd name="adj1" fmla="val -133588"/>
              <a:gd name="adj2" fmla="val -634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一定要抓住事物特点！</a:t>
            </a:r>
          </a:p>
        </p:txBody>
      </p:sp>
      <p:sp>
        <p:nvSpPr>
          <p:cNvPr id="11" name="矩形 10"/>
          <p:cNvSpPr/>
          <p:nvPr/>
        </p:nvSpPr>
        <p:spPr>
          <a:xfrm>
            <a:off x="766763" y="1677920"/>
            <a:ext cx="7800975" cy="28917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4500">
              <a:lnSpc>
                <a:spcPct val="130000"/>
              </a:lnSpc>
            </a:pP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家餐厅的角落里，摆放着一台电冰箱，它是灰色的，比妈妈高一头，“海尔”牌的。这台电冰箱有两个好处：一是它质量好，二是它特别省电，耗电量每天只有0.45千瓦时。并且这台电冰箱是一体两门的，分上、下两层，上层是冷藏室，储存蔬菜和水果等需要保鲜的食物；下层是冷冻室，通常存放肉类和速冻食品，有时我还会在里面放一些雪糕，运动完后，从冰箱里取出一根雪糕，吃起来爽快极了。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左大括号 2"/>
          <p:cNvSpPr/>
          <p:nvPr/>
        </p:nvSpPr>
        <p:spPr>
          <a:xfrm>
            <a:off x="1146714" y="1429568"/>
            <a:ext cx="215900" cy="260191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7892" name="矩形 1"/>
          <p:cNvSpPr/>
          <p:nvPr/>
        </p:nvSpPr>
        <p:spPr>
          <a:xfrm>
            <a:off x="572232" y="1290099"/>
            <a:ext cx="540385" cy="26765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冀</a:t>
            </a:r>
          </a:p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</a:p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</a:p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</a:t>
            </a:r>
          </a:p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道</a:t>
            </a:r>
          </a:p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战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2315683" y="2080674"/>
            <a:ext cx="215900" cy="1433513"/>
          </a:xfrm>
          <a:prstGeom prst="leftBrac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18369" y="1118649"/>
            <a:ext cx="171323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产生及作用</a:t>
            </a:r>
          </a:p>
        </p:txBody>
      </p:sp>
      <p:sp>
        <p:nvSpPr>
          <p:cNvPr id="8" name="矩形 7"/>
          <p:cNvSpPr/>
          <p:nvPr/>
        </p:nvSpPr>
        <p:spPr>
          <a:xfrm>
            <a:off x="1418052" y="3738341"/>
            <a:ext cx="538607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历史地位——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我国抗日战争史上的奇迹</a:t>
            </a:r>
          </a:p>
        </p:txBody>
      </p:sp>
      <p:sp>
        <p:nvSpPr>
          <p:cNvPr id="9" name="左大括号 8"/>
          <p:cNvSpPr/>
          <p:nvPr/>
        </p:nvSpPr>
        <p:spPr>
          <a:xfrm rot="10800000">
            <a:off x="7555317" y="1203315"/>
            <a:ext cx="318770" cy="285813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16615" y="1986511"/>
            <a:ext cx="1080893" cy="161582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式样、构造和功能</a:t>
            </a:r>
            <a:endParaRPr lang="zh-CN" altLang="en-US" sz="2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167905" y="1602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sp>
        <p:nvSpPr>
          <p:cNvPr id="4" name="左大括号 3"/>
          <p:cNvSpPr/>
          <p:nvPr/>
        </p:nvSpPr>
        <p:spPr>
          <a:xfrm>
            <a:off x="3253519" y="1118966"/>
            <a:ext cx="78740" cy="735330"/>
          </a:xfrm>
          <a:prstGeom prst="leftBrac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73742896" name="文本框 1073742895"/>
          <p:cNvSpPr txBox="1"/>
          <p:nvPr/>
        </p:nvSpPr>
        <p:spPr>
          <a:xfrm>
            <a:off x="3253519" y="1118966"/>
            <a:ext cx="4211955" cy="83947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lstStyle/>
          <a:p>
            <a:pPr>
              <a:spcAft>
                <a:spcPts val="0"/>
              </a:spcAft>
            </a:pP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产生的原因——粉碎敌人的“扫荡”</a:t>
            </a:r>
          </a:p>
          <a:p>
            <a:pPr>
              <a:spcAft>
                <a:spcPts val="0"/>
              </a:spcAft>
            </a:pP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作用——躲避敌人，打击敌人</a:t>
            </a:r>
            <a:endParaRPr lang="zh-CN" altLang="en-US" sz="24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073742863" name="文本框 934"/>
          <p:cNvSpPr txBox="1"/>
          <p:nvPr/>
        </p:nvSpPr>
        <p:spPr>
          <a:xfrm>
            <a:off x="2543686" y="2005426"/>
            <a:ext cx="5057140" cy="150495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lstStyle/>
          <a:p>
            <a:pPr marL="558800" indent="-558800">
              <a:spcAft>
                <a:spcPts val="0"/>
              </a:spcAft>
            </a:pP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式样多：一百多种</a:t>
            </a:r>
          </a:p>
          <a:p>
            <a:pPr marL="558800" indent="-558800">
              <a:spcAft>
                <a:spcPts val="0"/>
              </a:spcAft>
            </a:pP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构造奇：有地道、地洞、气孔、出口、</a:t>
            </a:r>
          </a:p>
          <a:p>
            <a:pPr marL="558800">
              <a:spcAft>
                <a:spcPts val="0"/>
              </a:spcAft>
            </a:pP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陷坑、岔道、活道、死道等</a:t>
            </a:r>
          </a:p>
          <a:p>
            <a:pPr>
              <a:spcAft>
                <a:spcPts val="0"/>
              </a:spcAft>
            </a:pP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防御功能强：能防备火攻、水攻、毒气攻等</a:t>
            </a:r>
          </a:p>
          <a:p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联络功能奇：“无线电”“有线电”</a:t>
            </a:r>
            <a:endParaRPr lang="zh-CN" altLang="en-US" sz="20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endParaRPr lang="zh-CN" altLang="en-US" sz="20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073742887" name="文本框 984"/>
          <p:cNvSpPr txBox="1"/>
          <p:nvPr/>
        </p:nvSpPr>
        <p:spPr>
          <a:xfrm>
            <a:off x="7722014" y="2206144"/>
            <a:ext cx="1410831" cy="82105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顽强斗争</a:t>
            </a:r>
          </a:p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无穷智慧</a:t>
            </a:r>
            <a:endParaRPr lang="zh-CN" altLang="en-US" b="1" dirty="0">
              <a:solidFill>
                <a:srgbClr val="FF0000"/>
              </a:solidFill>
            </a:endParaRPr>
          </a:p>
          <a:p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3253519" y="1118966"/>
            <a:ext cx="78740" cy="64516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74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73742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742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73742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74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7374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6" grpId="1" animBg="1"/>
      <p:bldP spid="6" grpId="2" animBg="1"/>
      <p:bldP spid="7" grpId="1"/>
      <p:bldP spid="7" grpId="2"/>
      <p:bldP spid="8" grpId="1"/>
      <p:bldP spid="8" grpId="2"/>
      <p:bldP spid="9" grpId="1" animBg="1"/>
      <p:bldP spid="9" grpId="2" animBg="1"/>
      <p:bldP spid="10" grpId="1"/>
      <p:bldP spid="10" grpId="2"/>
      <p:bldP spid="4" grpId="1" animBg="1"/>
      <p:bldP spid="1073742896" grpId="1" animBg="1"/>
      <p:bldP spid="1073742896" grpId="2" animBg="1"/>
      <p:bldP spid="1073742863" grpId="1" animBg="1"/>
      <p:bldP spid="1073742863" grpId="2" animBg="1"/>
      <p:bldP spid="1073742887" grpId="1" animBg="1"/>
      <p:bldP spid="1073742887" grpId="2"/>
      <p:bldP spid="2" grpId="1" animBg="1"/>
      <p:bldP spid="2" grpId="2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837565" y="1235835"/>
            <a:ext cx="7792085" cy="18319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800" b="1" dirty="0"/>
              <a:t>这篇课文以地道的特点为线索，介绍了冀中地道战的产生、作用，地道的式样、构造、功能等，以及地道战在抗日战争史上的地位，颂扬了中国人民在对敌斗争中表现出来的顽强斗志和无穷智慧。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59630" y="446357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1"/>
      <p:bldP spid="50178" grpId="2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663575" y="1522259"/>
            <a:ext cx="7897813" cy="2643187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4375">
              <a:lnSpc>
                <a:spcPct val="150000"/>
              </a:lnSpc>
            </a:pPr>
            <a:r>
              <a:rPr lang="zh-CN" altLang="en-US" sz="2800" b="1" dirty="0"/>
              <a:t>面对凶残的敌人，冀中人民在党的领导下， 用无穷的智慧创造出了新的斗争方式</a:t>
            </a:r>
            <a:r>
              <a:rPr lang="en-US" altLang="zh-CN" sz="2800" b="1" dirty="0"/>
              <a:t>——</a:t>
            </a:r>
            <a:r>
              <a:rPr lang="zh-CN" altLang="en-US" sz="2800" b="1" dirty="0"/>
              <a:t>地道战，并据此打击敌人，保护我们的土地。他们这种临危不惧、机智勇敢的斗争行为值得我们学习。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70400" y="7132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1" animBg="1"/>
      <p:bldP spid="39938" grpId="2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17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1972</Words>
  <Application>Microsoft Office PowerPoint</Application>
  <PresentationFormat>全屏显示(16:9)</PresentationFormat>
  <Paragraphs>153</Paragraphs>
  <Slides>40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709</cp:revision>
  <dcterms:created xsi:type="dcterms:W3CDTF">2015-12-30T08:03:00Z</dcterms:created>
  <dcterms:modified xsi:type="dcterms:W3CDTF">2020-05-28T07:37:19Z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