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730" r:id="rId2"/>
    <p:sldId id="708" r:id="rId3"/>
    <p:sldId id="709" r:id="rId4"/>
    <p:sldId id="710" r:id="rId5"/>
    <p:sldId id="711" r:id="rId6"/>
    <p:sldId id="726" r:id="rId7"/>
    <p:sldId id="712" r:id="rId8"/>
    <p:sldId id="713" r:id="rId9"/>
    <p:sldId id="714" r:id="rId10"/>
    <p:sldId id="715" r:id="rId11"/>
    <p:sldId id="716" r:id="rId12"/>
    <p:sldId id="717" r:id="rId13"/>
    <p:sldId id="727" r:id="rId14"/>
    <p:sldId id="718" r:id="rId15"/>
    <p:sldId id="719" r:id="rId16"/>
    <p:sldId id="720" r:id="rId17"/>
    <p:sldId id="721" r:id="rId18"/>
    <p:sldId id="722" r:id="rId19"/>
    <p:sldId id="723" r:id="rId20"/>
    <p:sldId id="724" r:id="rId21"/>
    <p:sldId id="728" r:id="rId22"/>
    <p:sldId id="725" r:id="rId23"/>
    <p:sldId id="729" r:id="rId2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8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924753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4" descr="地道战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605020"/>
            <a:ext cx="9143365" cy="53848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46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4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9144635" cy="51358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017205" y="1559555"/>
            <a:ext cx="50438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冀中的地道战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028" y="245681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413" y="241236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19219" y="256626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5" name="矩形 4"/>
          <p:cNvSpPr/>
          <p:nvPr/>
        </p:nvSpPr>
        <p:spPr>
          <a:xfrm>
            <a:off x="3491134" y="4472989"/>
            <a:ext cx="5519460" cy="58477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2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46579" y="736150"/>
            <a:ext cx="8381787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形容人有智慧的词语：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足智多谋     神机妙算      智勇双全      聪明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绝顶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 精明强干 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八字成语：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一夫当关，万夫莫开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螳螂捕蝉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，黄雀在后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尺有所短，寸有所长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耳听为虚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，眼见为实</a:t>
            </a:r>
          </a:p>
        </p:txBody>
      </p:sp>
      <p:sp>
        <p:nvSpPr>
          <p:cNvPr id="3" name="矩形 2"/>
          <p:cNvSpPr/>
          <p:nvPr/>
        </p:nvSpPr>
        <p:spPr>
          <a:xfrm>
            <a:off x="3459795" y="15994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86" y="2160075"/>
            <a:ext cx="4977505" cy="2008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04365" y="758740"/>
            <a:ext cx="8407400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描写地道特点的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句子：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在广阔平原的地底下，挖了不计其数的地道，横的，竖的，直的，弯的，家家相连，村村相通。</a:t>
            </a: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洞里有通到地面的气孔，从气孔里还能漏下光线来。气孔的口子都开在隐蔽的地方，敌人很难发现。人藏在洞里，既不气闷，又不嫌暗。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地道的出口也开在隐蔽的地方，外面堆满荆棘。</a:t>
            </a:r>
          </a:p>
        </p:txBody>
      </p:sp>
      <p:sp>
        <p:nvSpPr>
          <p:cNvPr id="3" name="矩形 2"/>
          <p:cNvSpPr/>
          <p:nvPr/>
        </p:nvSpPr>
        <p:spPr>
          <a:xfrm>
            <a:off x="2904805" y="14792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01100" y="674238"/>
            <a:ext cx="8736013" cy="403873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与战争有关的诗句：</a:t>
            </a:r>
            <a:endParaRPr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（1）</a:t>
            </a:r>
            <a:r>
              <a:rPr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烽火连三月，家书抵万金。 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sz="2400" b="1" dirty="0" err="1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杜甫</a:t>
            </a:r>
            <a:r>
              <a:rPr sz="2400" b="1" dirty="0" err="1">
                <a:latin typeface="仿宋" pitchFamily="49" charset="-122"/>
                <a:ea typeface="仿宋" pitchFamily="49" charset="-122"/>
                <a:cs typeface="Times New Roman" pitchFamily="18" charset="0"/>
              </a:rPr>
              <a:t>《春望</a:t>
            </a:r>
            <a:r>
              <a:rPr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（2）</a:t>
            </a:r>
            <a:r>
              <a:rPr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醉卧沙场君莫笑，古来征战几人回。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  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sz="2400" b="1" dirty="0" err="1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王翰</a:t>
            </a:r>
            <a:r>
              <a:rPr sz="2400" b="1" dirty="0" err="1">
                <a:latin typeface="仿宋" pitchFamily="49" charset="-122"/>
                <a:ea typeface="仿宋" pitchFamily="49" charset="-122"/>
                <a:cs typeface="Times New Roman" pitchFamily="18" charset="0"/>
              </a:rPr>
              <a:t>《凉州词</a:t>
            </a:r>
            <a:r>
              <a:rPr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（3）</a:t>
            </a:r>
            <a:r>
              <a:rPr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秦时明月汉时关，万里长征人未还。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  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sz="2400" b="1" dirty="0" err="1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王昌龄</a:t>
            </a:r>
            <a:r>
              <a:rPr sz="2400" b="1" dirty="0" err="1">
                <a:latin typeface="仿宋" pitchFamily="49" charset="-122"/>
                <a:ea typeface="仿宋" pitchFamily="49" charset="-122"/>
                <a:cs typeface="Times New Roman" pitchFamily="18" charset="0"/>
              </a:rPr>
              <a:t>《出塞</a:t>
            </a:r>
            <a:r>
              <a:rPr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（4）</a:t>
            </a:r>
            <a:r>
              <a:rPr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将军百战死，壮士十年归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。——《</a:t>
            </a:r>
            <a:r>
              <a:rPr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木兰诗》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（5）</a:t>
            </a:r>
            <a:r>
              <a:rPr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羌管悠悠霜满地，人不寐，将军白发征夫泪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  <a:p>
            <a:pPr>
              <a:lnSpc>
                <a:spcPct val="12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   ——</a:t>
            </a:r>
            <a:r>
              <a:rPr sz="2400" b="1" dirty="0" err="1">
                <a:latin typeface="仿宋" pitchFamily="49" charset="-122"/>
                <a:ea typeface="仿宋" pitchFamily="49" charset="-122"/>
                <a:cs typeface="Times New Roman" pitchFamily="18" charset="0"/>
              </a:rPr>
              <a:t>范仲淹《渔家傲·秋思</a:t>
            </a:r>
            <a:r>
              <a:rPr sz="2400" b="1" dirty="0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  <a:endParaRPr sz="2400" b="1" dirty="0">
              <a:latin typeface="仿宋" pitchFamily="49" charset="-122"/>
              <a:ea typeface="仿宋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48244" y="7311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12975" y="840488"/>
            <a:ext cx="8736013" cy="27922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与战争有关的诗句：</a:t>
            </a:r>
            <a:endParaRPr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胜败兵家事不期，包羞忍耻是男儿</a:t>
            </a:r>
            <a:r>
              <a:rPr sz="2400" b="1" dirty="0" smtClean="0">
                <a:latin typeface="楷体" pitchFamily="49" charset="-122"/>
                <a:ea typeface="楷体" pitchFamily="49" charset="-122"/>
                <a:cs typeface="Times New Roman" pitchFamily="18" charset="0"/>
              </a:rPr>
              <a:t>。 </a:t>
            </a:r>
            <a:endParaRPr lang="en-US" sz="2400" b="1" dirty="0" smtClean="0">
              <a:latin typeface="楷体" pitchFamily="49" charset="-122"/>
              <a:ea typeface="楷体" pitchFamily="49" charset="-122"/>
              <a:cs typeface="Times New Roman" pitchFamily="18" charset="0"/>
            </a:endParaRPr>
          </a:p>
          <a:p>
            <a:pPr algn="r">
              <a:lnSpc>
                <a:spcPct val="15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杜牧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题乌江亭</a:t>
            </a:r>
            <a:r>
              <a:rPr lang="en-US" altLang="zh-CN" sz="2400" b="1" dirty="0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4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将军角弓不得控，都护铁衣冷难着</a:t>
            </a:r>
            <a:r>
              <a:rPr sz="2400" b="1" dirty="0" smtClean="0">
                <a:latin typeface="楷体" pitchFamily="49" charset="-122"/>
                <a:ea typeface="楷体" pitchFamily="49" charset="-122"/>
                <a:cs typeface="Times New Roman" pitchFamily="18" charset="0"/>
              </a:rPr>
              <a:t>。</a:t>
            </a:r>
          </a:p>
          <a:p>
            <a:pPr algn="r">
              <a:lnSpc>
                <a:spcPct val="15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 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岑参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白雪歌送武判官归京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》</a:t>
            </a:r>
            <a:endParaRPr sz="2400" b="1" dirty="0">
              <a:latin typeface="仿宋" pitchFamily="49" charset="-122"/>
              <a:ea typeface="仿宋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48244" y="7311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  <p:extLst>
      <p:ext uri="{BB962C8B-B14F-4D97-AF65-F5344CB8AC3E}">
        <p14:creationId xmlns:p14="http://schemas.microsoft.com/office/powerpoint/2010/main" val="13841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/>
          <p:nvPr/>
        </p:nvSpPr>
        <p:spPr>
          <a:xfrm>
            <a:off x="3655388" y="556313"/>
            <a:ext cx="2339975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夜 莺 之 歌</a:t>
            </a:r>
          </a:p>
        </p:txBody>
      </p:sp>
      <p:sp>
        <p:nvSpPr>
          <p:cNvPr id="30725" name="矩形 2"/>
          <p:cNvSpPr/>
          <p:nvPr/>
        </p:nvSpPr>
        <p:spPr>
          <a:xfrm>
            <a:off x="639513" y="1051800"/>
            <a:ext cx="8004175" cy="36471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战斗刚刚结束，一小队德国兵进了村庄。街道两旁尽是黑色的瓦砾，烧焦的树木垂头丧气地弯着腰。</a:t>
            </a:r>
          </a:p>
          <a:p>
            <a:pPr indent="449580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夜莺的歌声打破了夏日的沉寂。这歌声停了一会儿就又响起来，越来越有劲。</a:t>
            </a:r>
          </a:p>
          <a:p>
            <a:pPr indent="449580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士兵们和中尉注意听着，看看周围的灌木丛，又望望道旁的白桦树。他们突然发现就在很近很近的地方，有个孩子坐在河沟边，耷拉着两条腿。他光着头，穿一件颜色跟树叶差不多的绿上衣，拿着一块木头，不知道正在削什么。</a:t>
            </a:r>
          </a:p>
          <a:p>
            <a:pPr indent="449580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“喂，你来！”中尉用生硬的俄国话叫那个孩子。</a:t>
            </a:r>
          </a:p>
          <a:p>
            <a:pPr indent="449580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那个孩子赶紧把小刀放到衣袋里，抖了抖沾在上衣上的木屑，走到军官跟前来。</a:t>
            </a:r>
          </a:p>
        </p:txBody>
      </p:sp>
      <p:sp>
        <p:nvSpPr>
          <p:cNvPr id="7" name="矩形 6"/>
          <p:cNvSpPr/>
          <p:nvPr/>
        </p:nvSpPr>
        <p:spPr>
          <a:xfrm>
            <a:off x="3111476" y="11566"/>
            <a:ext cx="26564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夜莺之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877" y="527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2"/>
          <p:cNvSpPr/>
          <p:nvPr/>
        </p:nvSpPr>
        <p:spPr>
          <a:xfrm>
            <a:off x="341313" y="602038"/>
            <a:ext cx="8353425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“喂，让我看看！”德国军官说。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孩子从嘴里掏出一个小玩意儿，递给他，快活的蓝眼睛望着他。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那是个白桦树皮做的口哨。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“这玩意儿你做得还不错。”中尉点了点头，他那阴沉的脸上露出一丝冷笑，“谁教你这样吹哨子的？”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“我自己学的。我还会学杜鹃叫呢。”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孩子学了几声杜鹃叫。接着，他又把哨子塞到嘴里吹起来。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“村子里就剩你一个吗？”中尉继续盘问他，并且把望远镜拿到眼睛前。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“怎么会就剩我一个？这里有麻雀、乌鸦、鹧鸪，多着呢，夜莺倒是只有一个！”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“你这个坏家伙！”中尉打断孩子的话，“我是问你这里有没有人。”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2"/>
          <p:cNvSpPr/>
          <p:nvPr/>
        </p:nvSpPr>
        <p:spPr>
          <a:xfrm>
            <a:off x="312738" y="584700"/>
            <a:ext cx="8410575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“人？战争一开始，这里就没有人了。”孩子不慌不忙地回答，“刚刚开火，村子就着火了，大家喊着‘野兽来了，野兽来了’，就都跑了。”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“蠢东西！”中尉想着心事，轻蔑地冷笑了一下。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“喂，你认识往苏蒙塔斯村去的路吗？”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“怎么会不认识！”孩子很有信心地回答，“那里有个磨坊，我常到磨坊附近的坝上去钓鱼。那儿的狗鱼可凶呢，能吃小鹅！”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“好啦，好啦，带我们去吧。要是你带得对，我就把这个小东西送给你。”中尉说着，指了指他的打火机，“要是你把我们带到别处去，我就把你的脑袋扭下来。听懂了吗？”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队伍出发了，行军灶打头，后边是孩子和中尉并排走着。孩子有时候学夜莺唱，有时候学杜鹃叫，胳膊一甩一甩地打路旁的树枝，或者弯下腰去拾球果，或者用脚把球果踢起来。他好像把跟在身边的敌人完全忘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2"/>
          <p:cNvSpPr/>
          <p:nvPr/>
        </p:nvSpPr>
        <p:spPr>
          <a:xfrm>
            <a:off x="460693" y="347020"/>
            <a:ext cx="8410575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森林越来越密。那弯弯曲曲的小道穿过茂密的白桦林，穿过杂草丛生的空地，又爬到长满云杉的小山上去了。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树林深处，有几个游击队员埋伏在那里，树旁架着冲锋枪。他们从云杉树枝缝里向外望，能够看见那曲折的小路。他们不时说几句简单的话，小心地拨开树枝，聚精会神地望着远方。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“你们听见了吗？”一个游击队员突然说。远处好像有一种什么鸟在叫，随着风吹云杉的细碎声模模糊糊地传来。他伸直了腰，侧着头，往叫声那边听，“夜莺！”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“你没听错吗？”另一个游击队员问。先说话的那个人紧张起来，再仔细听，可又什么也听不见了。不过，他还是从大树桩子下边掏出四个手榴弹来，放在面前，准备战斗。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“现在你们听见了没有？”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夜莺的歌声越来越响了。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2"/>
          <p:cNvSpPr/>
          <p:nvPr/>
        </p:nvSpPr>
        <p:spPr>
          <a:xfrm>
            <a:off x="366078" y="679450"/>
            <a:ext cx="8410575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先听到夜莺叫的那个人呆呆地站着，好像钉在那里似的。他慢慢地数：“一、二、三、四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一边数，一边用手打着拍子。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“三十二个鬼子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那个人注意数着一声一声的鸟叫，最后说。只有游击队员才知道这鸟叫的意思。夜莺的叫声停止了，接着传来两声杜鹃叫。“两挺机关枪。”他又补充说。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“对付得了！”一个满脸胡子的汉子端着冲锋枪说，说完，理了理挂在腰间的子弹袋。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“对付得了。”先听到鸟叫的那个人回答说，“我和斯切潘把他们放过去，等你们开了火，我们在后边阻击。如果我们出了什么事，你们可不要忘了小夜莺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过了几分钟，德国兵在云杉林后边出现了。夜莺还是兴致勃勃地唱着，但是那歌声的意思游击队员早已知道了。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2"/>
          <p:cNvSpPr/>
          <p:nvPr/>
        </p:nvSpPr>
        <p:spPr>
          <a:xfrm>
            <a:off x="312738" y="774700"/>
            <a:ext cx="8410575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德国兵走进云杉林的时候，树林深处突然发出一声口哨响，像回声一样回答了孩子。孩子突然转了个身，钻进树林深处，不见了。枪声打破了林中的寂静。中尉还没来得及抓起手枪，就滚到路边去了。被冲锋枪打伤的德国兵一个跟一个地倒下了。德国兵的呻吟声、叫喊声，游击队员的喊杀声，一时充满了树林。</a:t>
            </a:r>
          </a:p>
          <a:p>
            <a:pPr indent="449580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天，孩子又穿着那件绿上衣，坐在河沟边削什么东西，并且不时回过头去，望望那几条到村子去的道路，好像在等候谁似的。从孩子的嘴里飞出婉转的夜莺的歌声。他这歌声，即使是听惯夜莺叫的人，也分不出跟真的叫声有什么两样。</a:t>
            </a:r>
          </a:p>
        </p:txBody>
      </p:sp>
      <p:sp>
        <p:nvSpPr>
          <p:cNvPr id="35843" name="矩形 1"/>
          <p:cNvSpPr/>
          <p:nvPr/>
        </p:nvSpPr>
        <p:spPr>
          <a:xfrm>
            <a:off x="773113" y="3810000"/>
            <a:ext cx="32813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本文主要写了什么？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4086" y="930559"/>
            <a:ext cx="7285512" cy="224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本文写的是苏联卫国战争时期，一个被游击队员称作“夜莺”的孩子，把一股德寇引进游击队的埋伏圈，使游击队全歼德寇的故事，表现了前苏联儿童的机智勇敢和热爱祖国的思想品质。</a:t>
            </a:r>
          </a:p>
        </p:txBody>
      </p:sp>
    </p:spTree>
    <p:extLst>
      <p:ext uri="{BB962C8B-B14F-4D97-AF65-F5344CB8AC3E}">
        <p14:creationId xmlns:p14="http://schemas.microsoft.com/office/powerpoint/2010/main" val="14152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3402013" y="136393"/>
            <a:ext cx="2339975" cy="50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鸡毛信</a:t>
            </a:r>
          </a:p>
        </p:txBody>
      </p:sp>
      <p:sp>
        <p:nvSpPr>
          <p:cNvPr id="36867" name="矩形 2"/>
          <p:cNvSpPr/>
          <p:nvPr/>
        </p:nvSpPr>
        <p:spPr>
          <a:xfrm>
            <a:off x="605538" y="766885"/>
            <a:ext cx="8004175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岁，是龙门村的儿童团团长。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一天傍晚，海娃的爸爸交给他一封信，要他马上到三王庄去，送给指挥部的张连长。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接过信一看，信角上插着三根鸡毛，知道这是一封顶重要顶紧急的鸡毛信。海娃揣好信，赶着羊群转过山崖，忽然看见西山顶上的“消息树”倒了。糟糕！山那边准是发现鬼子了。海娃想，这条小路不能走了，那就走大路吧。可是回头一看，大山口外面来了一队抢粮的鬼子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鬼子越来越近。海娃着急了。把鸡毛信往哪里藏呢？他看着胖乎乎的羊尾巴，心头一动，就抢到前面抱着那只带头的老绵羊，把它尾巴根的长毛拧成两根细毛绳，把鸡毛信折起来，绑在尾巴底下。藏好以后，海娃把羊鞭甩得响响的，朝着鬼子赶过去。</a:t>
            </a:r>
          </a:p>
        </p:txBody>
      </p:sp>
      <p:pic>
        <p:nvPicPr>
          <p:cNvPr id="2" name="推荐阅读：鸡毛信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554" y="9588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1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2"/>
          <p:cNvSpPr/>
          <p:nvPr/>
        </p:nvSpPr>
        <p:spPr>
          <a:xfrm>
            <a:off x="556388" y="466588"/>
            <a:ext cx="8004175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“站住！”鬼子吆喝起来。一个穿黑军装的歪嘴黑狗子跑过来，一把抓住海娃的脖子，把他拉到一个长着小胡子的鬼子面前。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一点儿也不怕。他故意歪着脑袋，张大嘴巴，傻愣愣地望着小胡子。小胡子说声“搜”，那个歪嘴黑狗子马上动起手来，把海娃周身搜遍了，也没搜着什么。小胡子一心想着早点儿进山去抢粮，就冲着海娃喊：“滚开！滚开！”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海娃回头就跑，他拢住羊群，使劲甩着羊鞭，恨不得飞起来。没想到那个歪嘴黑狗子又追上来了。“皇军还没吃饭呢！这么些羊，够我们吃几顿啦！”他一边说，一边用枪逼着海娃，要海娃把羊群赶回山里去。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海娃没法，只好跟着走。太阳落山了，鬼子的队伍来到一座小山庄跟前，就在打谷场上宰了几只羊烧着吃。海娃顾不上心疼他的羊了，他悄悄地把手伸到老绵羊的大尾巴下面一摸，鸡毛信还照样吊着哩！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2"/>
          <p:cNvSpPr/>
          <p:nvPr/>
        </p:nvSpPr>
        <p:spPr>
          <a:xfrm>
            <a:off x="569913" y="417953"/>
            <a:ext cx="8004175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鬼子吃饱了，一个个摸着肚皮，进屋睡觉去了。歪嘴黑狗子叫海娃把羊赶进牲口圈，然后把海娃拉进屋里。鬼子和黑狗子们抱着枪睡在干草上，把海娃挤在最里头。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海娃睡不着，他想：“鬼子明天还要宰羊，要是今晚跑不掉，鸡毛信可就完了。”突然，他听见外面的哨兵吼了一声：“哪一个？”有人回答：“喂牲口的！”哨兵不吭气了。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鸡叫两遍了，海娃哪儿还躺得住。他坐起来一看，门口的哨兵正打瞌睡呢。他悄悄地站了起来，踮着左脚把歪嘴黑狗子的胳膊轻轻拨开，从小胡子身边跳过去，闪到了门边，又轻轻地迈过哨兵的大腿，溜到了村边的路上。“哪一个？”街那头的哨兵吼起来。“喂牲口的！”海娃装着大人的声音回答。那个哨兵就不理会他了。海娃走进牲口圈，赶紧把老绵羊尾巴底下的鸡毛信解下来，揣进口袋里，撒开两腿就跑，一口气跑上了庄后的山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2"/>
          <p:cNvSpPr/>
          <p:nvPr/>
        </p:nvSpPr>
        <p:spPr>
          <a:xfrm>
            <a:off x="544513" y="585338"/>
            <a:ext cx="8004175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天亮了，海娃跑到山嘴旁边，听见前面有人吼叫。他抬头一望，山梁那头有个鬼子拿着面小白旗，朝着海娃来回摇晃。海娃脱下身上的白布小褂，学着鬼子的样子也来回摇晃。没想到，还真混过去了。海娃转过山嘴，一口气跑到对面山顶。前面就是三王庄啦。海娃高兴极了，他一屁股坐在山头上，把手伸进口袋一摸，不觉浑身打起哆嗦来。鸡毛信呢？口袋里没有；赶紧脱下小褂子来找，也没有；把身边的石头缝都找遍了，还是没有。海娃马上往回跑，在来的路上找。他一口气爬上大山梁，爬到小山嘴旁边。就在刚才摇晃褂子的地方，鸡毛信好好地躺在那儿呢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海娃高兴极了，把信装进口袋，刚想回头跑，忽然背后有人喊叫，原来是歪嘴黑狗子追上来了。他抓住海娃，一连打了几枪托，叫海娃回去给鬼子带路。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2"/>
          <p:cNvSpPr/>
          <p:nvPr/>
        </p:nvSpPr>
        <p:spPr>
          <a:xfrm>
            <a:off x="641033" y="448628"/>
            <a:ext cx="8004175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小胡子把洋刀一挥，鬼子和黑狗子又出发了。海娃赶着羊群夹在他们中间，过了大山，来到三王庄跟前。海娃看到山上的“消息树”放倒了，不用说，张连长的队伍已经知道鬼子来了。鬼子可什么也不知道，他们在沟里休息。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休息够了，一队黑狗子先走，想从小路走上峁（</a:t>
            </a:r>
            <a:r>
              <a:rPr lang="en-US" altLang="zh-CN" sz="2000" b="1" dirty="0">
                <a:latin typeface="方正姚体" pitchFamily="2" charset="-122"/>
                <a:ea typeface="方正姚体" pitchFamily="2" charset="-122"/>
              </a:rPr>
              <a:t>mǎo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）去。山坡上忽然“轰轰”响了几声，冒起一股股黑烟，黑狗子踩上地雷了。小胡子扔下那些黑狗子不管了，他指着小路对海娃说：“你在前面带路，皇军在后面。明白吗？”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远远地走在鬼子的前边。树林里岔着两条路，一条小路，一条羊道。他把羊赶上羊道。歪嘴黑狗子在底下吆喝：“走错了！”海娃放开嗓子说：“没错！我走过的。放心走吧！”羊道越来越陡，越来越不好走，鬼子走一截，停一截，远远落在后面。小胡子吼起来了：“慢慢的！”海娃装作没听见，一步紧一步往前跑。鬼子使劲喊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4513" y="288463"/>
            <a:ext cx="8004175" cy="42934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“站住！再不站住就开枪啦！”海娃不听他的，甩了一响鞭，拼命往前跑。鬼子真的开枪了。海娃同羊群一起跑，可是他实在跑不动了，就扑倒在乱草里，放开嗓子叫：“鬼子上来啦！打呀！赶快打呀！”</a:t>
            </a:r>
          </a:p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峁上突然响起一阵阵排子枪声。海娃听到了，这是自己人的枪声。他的两条腿又来了劲，爬起来拼命向峁上扑去。忽然他张开双臂，“哎哟”尖叫一声，晕倒在乱草堆里了。一个游击队员跑过来，抱起了受伤的海娃。</a:t>
            </a:r>
          </a:p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等到海娃睁开眼睛，他看见蹲在他身边的正是张连长，连忙说：“鸡毛信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信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……”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他的伤口疼得厉害，说着又昏迷过去了。</a:t>
            </a:r>
          </a:p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海娃又醒过来的时候，他已经躺在了暖炕上。</a:t>
            </a:r>
          </a:p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张连长笑眯眯地问海娃：“还疼吗？”</a:t>
            </a:r>
          </a:p>
          <a:p>
            <a:pPr marL="0" marR="0" lvl="0" indent="44958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海娃顾不得疼，他问张连长：“这是哪里呀？”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2"/>
          <p:cNvSpPr/>
          <p:nvPr/>
        </p:nvSpPr>
        <p:spPr>
          <a:xfrm>
            <a:off x="384175" y="561588"/>
            <a:ext cx="8367713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张连长哈哈大笑起来。他摸着海娃的脑袋，说：“你忘了吗？昨天你不是送来一封鸡毛信吗？那是你爸爸捎回来的情报。咱们的队伍根据情报，砸了鬼子的炮楼。多亏你这个小八路！小英雄！”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海娃这才记起送鸡毛信的事来。他脸红了，赶忙问：“缴了枪没有？”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张连长说：“缴了一大捆，都是崭新油亮的三八式快枪！”</a:t>
            </a:r>
          </a:p>
          <a:p>
            <a:pPr indent="449580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海娃高兴地说：“那就给我一支吧！”</a:t>
            </a:r>
          </a:p>
        </p:txBody>
      </p:sp>
      <p:sp>
        <p:nvSpPr>
          <p:cNvPr id="43011" name="矩形 3"/>
          <p:cNvSpPr/>
          <p:nvPr/>
        </p:nvSpPr>
        <p:spPr>
          <a:xfrm>
            <a:off x="676788" y="2687125"/>
            <a:ext cx="7804150" cy="110799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2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2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本文可以分为几部分？给各部分分别拟一个小标题。</a:t>
            </a:r>
          </a:p>
          <a:p>
            <a:pPr indent="808038">
              <a:lnSpc>
                <a:spcPct val="150000"/>
              </a:lnSpc>
            </a:pPr>
            <a:r>
              <a:rPr lang="en-US" altLang="zh-CN" sz="22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2.</a:t>
            </a:r>
            <a:r>
              <a:rPr lang="zh-CN" altLang="en-US" sz="22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重点</a:t>
            </a:r>
            <a:r>
              <a:rPr lang="zh-CN" altLang="en-US" sz="22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写的是哪几部分。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89714" y="776182"/>
            <a:ext cx="7273637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本文可以分为六部分：接受任务；巧妙藏信；深夜逃走；丢信找信；诱敌负伤；完成任务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本文重点写的是巧妙藏信、深夜逃走、诱敌负伤三部分。</a:t>
            </a:r>
          </a:p>
        </p:txBody>
      </p:sp>
    </p:spTree>
    <p:extLst>
      <p:ext uri="{BB962C8B-B14F-4D97-AF65-F5344CB8AC3E}">
        <p14:creationId xmlns:p14="http://schemas.microsoft.com/office/powerpoint/2010/main" val="387143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57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3121</Words>
  <Application>Microsoft Office PowerPoint</Application>
  <PresentationFormat>全屏显示(16:9)</PresentationFormat>
  <Paragraphs>101</Paragraphs>
  <Slides>23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706</cp:revision>
  <dcterms:created xsi:type="dcterms:W3CDTF">2015-12-30T08:03:00Z</dcterms:created>
  <dcterms:modified xsi:type="dcterms:W3CDTF">2020-06-05T02:48:47Z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