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20"/>
  </p:notesMasterIdLst>
  <p:sldIdLst>
    <p:sldId id="637" r:id="rId3"/>
    <p:sldId id="621" r:id="rId4"/>
    <p:sldId id="622" r:id="rId5"/>
    <p:sldId id="623" r:id="rId6"/>
    <p:sldId id="624" r:id="rId7"/>
    <p:sldId id="625" r:id="rId8"/>
    <p:sldId id="626" r:id="rId9"/>
    <p:sldId id="627" r:id="rId10"/>
    <p:sldId id="628" r:id="rId11"/>
    <p:sldId id="629" r:id="rId12"/>
    <p:sldId id="630" r:id="rId13"/>
    <p:sldId id="631" r:id="rId14"/>
    <p:sldId id="632" r:id="rId15"/>
    <p:sldId id="633" r:id="rId16"/>
    <p:sldId id="634" r:id="rId17"/>
    <p:sldId id="635" r:id="rId18"/>
    <p:sldId id="636" r:id="rId19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168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2020/7/7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2348069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198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30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8" name="图片 16" descr="IMG_25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35" y="4545330"/>
            <a:ext cx="9143365" cy="59817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8" name="图片 16" descr="IMG_25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4545330"/>
            <a:ext cx="9143365" cy="59817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8" name="图片 16" descr="IMG_25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45330"/>
            <a:ext cx="9143365" cy="59817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8" name="图片 16" descr="IMG_25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4545330"/>
            <a:ext cx="9143365" cy="59817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8" name="图片 16" descr="IMG_25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4545330"/>
            <a:ext cx="9143365" cy="59817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8" name="图片 16" descr="IMG_25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45330"/>
            <a:ext cx="9143365" cy="59817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hyperlink" Target="&#25945;&#24072;&#22791;&#35838;&#36164;&#26009;&#21253;/2.&#38899;&#35270;&#39057;&#36164;&#26009;&#21253;/9.&#29454;&#20154;&#28023;&#21147;&#24067;&#65288;&#26391;&#35835;&#35270;&#39057;&#65289;.mp4" TargetMode="Externa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62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-39370"/>
            <a:ext cx="9143365" cy="518350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645263" y="1208833"/>
            <a:ext cx="407924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9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猎人海力布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717" y="2502477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583" y="2501842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316559" y="2623845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8272"/>
            <a:ext cx="3465512" cy="368300"/>
            <a:chOff x="-36512" y="110686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220794" y="110686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40977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2366584" y="550506"/>
            <a:ext cx="44775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0066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0066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你读过民间故事吗？</a:t>
            </a:r>
          </a:p>
        </p:txBody>
      </p:sp>
      <p:sp>
        <p:nvSpPr>
          <p:cNvPr id="9" name="矩形 8"/>
          <p:cNvSpPr/>
          <p:nvPr/>
        </p:nvSpPr>
        <p:spPr>
          <a:xfrm>
            <a:off x="1979613" y="3784037"/>
            <a:ext cx="56594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CC0000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宝莲灯                                 鲁班造伞            </a:t>
            </a:r>
          </a:p>
        </p:txBody>
      </p:sp>
      <p:pic>
        <p:nvPicPr>
          <p:cNvPr id="9220" name="Picture 2" descr="http://p2.so.qhimgs1.com/bdr/_240_/t01c73771e5af5e71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313" y="1372624"/>
            <a:ext cx="3184525" cy="228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1" name="Picture 4" descr="http://p1.so.qhmsg.com/bdr/_240_/t014f96a697d2e86e6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0" y="1372624"/>
            <a:ext cx="3203575" cy="2286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5"/>
          <p:cNvGrpSpPr/>
          <p:nvPr/>
        </p:nvGrpSpPr>
        <p:grpSpPr>
          <a:xfrm>
            <a:off x="2850243" y="26748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816818" y="1305772"/>
            <a:ext cx="761747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神</a:t>
            </a:r>
          </a:p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话</a:t>
            </a:r>
          </a:p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故</a:t>
            </a:r>
            <a:endParaRPr kumimoji="0" lang="en-US" altLang="zh-CN" sz="3600" b="1" i="0" u="none" strike="noStrike" kern="1200" cap="none" spc="0" normalizeH="0" baseline="0" noProof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事</a:t>
            </a:r>
            <a:r>
              <a:rPr kumimoji="0" lang="zh-CN" altLang="en-US" sz="3600" b="1" i="0" u="none" strike="noStrike" kern="1200" cap="none" spc="0" normalizeH="0" baseline="0" noProof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 </a:t>
            </a:r>
            <a:endParaRPr kumimoji="0" lang="zh-CN" altLang="en-US" sz="3600" b="1" i="0" u="none" strike="noStrike" kern="1200" cap="none" spc="0" normalizeH="0" baseline="0" noProof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7173" name="矩形 10"/>
          <p:cNvSpPr/>
          <p:nvPr/>
        </p:nvSpPr>
        <p:spPr>
          <a:xfrm>
            <a:off x="1700841" y="1036607"/>
            <a:ext cx="6985960" cy="27757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+mj-ea"/>
                <a:ea typeface="+mj-ea"/>
              </a:rPr>
              <a:t>     </a:t>
            </a:r>
            <a:r>
              <a:rPr lang="zh-CN" altLang="en-US" sz="2400" b="1" dirty="0">
                <a:latin typeface="+mj-ea"/>
                <a:ea typeface="+mj-ea"/>
              </a:rPr>
              <a:t>神话故事是民间文学的一种。远古时代人民集体口头创作。包括神鬼的故事和神（鬼）化的英雄传说。 其产生表现了古代人民对自然力的斗争和对理想的追求，它是一种精神寄托、人类的向往和宗教的实化展现，对后世的文学艺术有深远的影响。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71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/>
          <p:nvPr/>
        </p:nvSpPr>
        <p:spPr>
          <a:xfrm>
            <a:off x="2671553" y="288931"/>
            <a:ext cx="6185373" cy="409073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甘珠尔扎布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(1903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月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17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日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—1970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      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别名韩绍约、川岛隆良，蒙古族， 辽宁彰武人。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猎人海力布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是甘珠尔扎布整理的。民间故事有两个突出的特点：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时代久远，往往伴随着人类的成长历程而经久不衰；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口头传播，民间故事大都以口头形式传播。从这两个特点，我们就可以发现：民间故事往往因为时代久远、又是口头传播，所以很难找到一个确切的作者</a:t>
            </a:r>
            <a:r>
              <a:rPr lang="zh-CN" altLang="en-US" sz="2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zh-CN" altLang="en-US" sz="2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5369" name="Picture 9" descr="C:\Users\Administrator\AppData\Roaming\Tencent\Users\541737432\QQ\WinTemp\RichOle\9)[{YIK$L)DS0C0B{Q(V~}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698" y="1393855"/>
            <a:ext cx="2487612" cy="24024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矩形 5"/>
          <p:cNvSpPr/>
          <p:nvPr/>
        </p:nvSpPr>
        <p:spPr>
          <a:xfrm>
            <a:off x="373363" y="748695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走近作者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1"/>
      <p:bldP spid="15363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矩形 1"/>
          <p:cNvSpPr/>
          <p:nvPr/>
        </p:nvSpPr>
        <p:spPr>
          <a:xfrm>
            <a:off x="976922" y="2883263"/>
            <a:ext cx="7359650" cy="1529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2300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cs typeface="楷体" panose="02010609060101010101" pitchFamily="49" charset="-122"/>
              </a:rPr>
              <a:t>有一块奇特的石头，传说是海力布变的，海力布是一个猎人，怎么变成了一块石头呢？让我们开始我们的学习探究之旅吧！ </a:t>
            </a:r>
          </a:p>
        </p:txBody>
      </p:sp>
      <p:pic>
        <p:nvPicPr>
          <p:cNvPr id="2" name="Picture 6" descr="C:\Users\Administrator\AppData\Roaming\Tencent\Users\541737432\QQ\WinTemp\RichOle\HV}TTRDDH@Q35GR@UM)X1_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58836" y="406588"/>
            <a:ext cx="3737610" cy="23964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702489" y="68807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92150" y="1011484"/>
            <a:ext cx="7991475" cy="3121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地方作批注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再读一遍，把课文读通读顺，然后读给爸爸妈妈听。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3316" name="组 28"/>
          <p:cNvGrpSpPr/>
          <p:nvPr/>
        </p:nvGrpSpPr>
        <p:grpSpPr>
          <a:xfrm>
            <a:off x="6885687" y="117001"/>
            <a:ext cx="2137706" cy="484025"/>
            <a:chOff x="3508667" y="4645098"/>
            <a:chExt cx="2137083" cy="484246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6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4" name="TextBox 5">
              <a:hlinkClick r:id="rId5" action="ppaction://hlinkfile"/>
            </p:cNvPr>
            <p:cNvSpPr txBox="1"/>
            <p:nvPr/>
          </p:nvSpPr>
          <p:spPr>
            <a:xfrm>
              <a:off x="3761573" y="4645098"/>
              <a:ext cx="1855944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1434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75" name="组合 5"/>
          <p:cNvGrpSpPr/>
          <p:nvPr/>
        </p:nvGrpSpPr>
        <p:grpSpPr>
          <a:xfrm>
            <a:off x="2852632" y="56199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464663" y="793469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  <p:sp>
        <p:nvSpPr>
          <p:cNvPr id="20" name="矩形 8"/>
          <p:cNvSpPr/>
          <p:nvPr/>
        </p:nvSpPr>
        <p:spPr>
          <a:xfrm>
            <a:off x="1626870" y="2270398"/>
            <a:ext cx="6698423" cy="83026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谢  发      话    牲</a:t>
            </a:r>
          </a:p>
        </p:txBody>
      </p:sp>
      <p:sp>
        <p:nvSpPr>
          <p:cNvPr id="21" name="矩形 20"/>
          <p:cNvSpPr/>
          <p:nvPr/>
        </p:nvSpPr>
        <p:spPr>
          <a:xfrm>
            <a:off x="3381872" y="2269690"/>
            <a:ext cx="722939" cy="830997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誓</a:t>
            </a:r>
          </a:p>
        </p:txBody>
      </p:sp>
      <p:sp>
        <p:nvSpPr>
          <p:cNvPr id="22" name="矩形 21"/>
          <p:cNvSpPr/>
          <p:nvPr/>
        </p:nvSpPr>
        <p:spPr>
          <a:xfrm>
            <a:off x="4706655" y="2269152"/>
            <a:ext cx="70247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谎</a:t>
            </a:r>
          </a:p>
        </p:txBody>
      </p:sp>
      <p:sp>
        <p:nvSpPr>
          <p:cNvPr id="23" name="矩形 22"/>
          <p:cNvSpPr/>
          <p:nvPr/>
        </p:nvSpPr>
        <p:spPr>
          <a:xfrm>
            <a:off x="6470291" y="2270934"/>
            <a:ext cx="70247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牺</a:t>
            </a:r>
          </a:p>
        </p:txBody>
      </p:sp>
      <p:sp>
        <p:nvSpPr>
          <p:cNvPr id="24" name="矩形 23"/>
          <p:cNvSpPr/>
          <p:nvPr/>
        </p:nvSpPr>
        <p:spPr>
          <a:xfrm>
            <a:off x="1053689" y="2270960"/>
            <a:ext cx="722939" cy="829945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酬</a:t>
            </a:r>
          </a:p>
        </p:txBody>
      </p:sp>
      <p:sp>
        <p:nvSpPr>
          <p:cNvPr id="25" name="文本框 2"/>
          <p:cNvSpPr txBox="1"/>
          <p:nvPr/>
        </p:nvSpPr>
        <p:spPr>
          <a:xfrm>
            <a:off x="987250" y="1938610"/>
            <a:ext cx="10718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chóu</a:t>
            </a:r>
          </a:p>
        </p:txBody>
      </p:sp>
      <p:sp>
        <p:nvSpPr>
          <p:cNvPr id="26" name="文本框 3"/>
          <p:cNvSpPr txBox="1"/>
          <p:nvPr/>
        </p:nvSpPr>
        <p:spPr>
          <a:xfrm>
            <a:off x="3426324" y="1885743"/>
            <a:ext cx="10718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shì</a:t>
            </a:r>
          </a:p>
        </p:txBody>
      </p:sp>
      <p:sp>
        <p:nvSpPr>
          <p:cNvPr id="27" name="文本框 4"/>
          <p:cNvSpPr txBox="1"/>
          <p:nvPr/>
        </p:nvSpPr>
        <p:spPr>
          <a:xfrm>
            <a:off x="4659630" y="1949243"/>
            <a:ext cx="13658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huǎng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28" name="文本框 5"/>
          <p:cNvSpPr txBox="1"/>
          <p:nvPr/>
        </p:nvSpPr>
        <p:spPr>
          <a:xfrm>
            <a:off x="6581140" y="1875110"/>
            <a:ext cx="5822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00032" y="60661"/>
            <a:ext cx="9021115" cy="4872845"/>
            <a:chOff x="133" y="391"/>
            <a:chExt cx="13885" cy="7075"/>
          </a:xfrm>
        </p:grpSpPr>
        <p:pic>
          <p:nvPicPr>
            <p:cNvPr id="9" name="图片 20" descr="IMG_25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" y="391"/>
              <a:ext cx="13885" cy="707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" name="图片 21" descr="IMG_25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84" y="2530"/>
              <a:ext cx="2048" cy="1558"/>
            </a:xfrm>
            <a:prstGeom prst="rect">
              <a:avLst/>
            </a:prstGeom>
            <a:effectLst>
              <a:softEdge rad="63500"/>
            </a:effectLst>
          </p:spPr>
        </p:pic>
      </p:grpSp>
      <p:sp>
        <p:nvSpPr>
          <p:cNvPr id="16387" name="TextBox 2"/>
          <p:cNvSpPr txBox="1"/>
          <p:nvPr/>
        </p:nvSpPr>
        <p:spPr>
          <a:xfrm>
            <a:off x="409873" y="1402903"/>
            <a:ext cx="1043940" cy="214566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45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射</a:t>
            </a:r>
          </a:p>
          <a:p>
            <a:r>
              <a:rPr lang="zh-CN" altLang="en-US" sz="45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老</a:t>
            </a:r>
          </a:p>
          <a:p>
            <a:r>
              <a:rPr lang="zh-CN" altLang="en-US" sz="45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鹰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056765" y="974090"/>
            <a:ext cx="1732280" cy="1094105"/>
            <a:chOff x="988" y="4520"/>
            <a:chExt cx="2494" cy="1723"/>
          </a:xfrm>
        </p:grpSpPr>
        <p:pic>
          <p:nvPicPr>
            <p:cNvPr id="24" name="图片 22" descr="IMG_256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C5DDF5">
                    <a:alpha val="100000"/>
                  </a:srgbClr>
                </a:clrFrom>
                <a:clrTo>
                  <a:srgbClr val="C5DDF5">
                    <a:alpha val="100000"/>
                    <a:alpha val="0"/>
                  </a:srgbClr>
                </a:clrTo>
              </a:clrChange>
            </a:blip>
            <a:srcRect b="4596"/>
            <a:stretch>
              <a:fillRect/>
            </a:stretch>
          </p:blipFill>
          <p:spPr>
            <a:xfrm>
              <a:off x="988" y="4520"/>
              <a:ext cx="2494" cy="172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20" name="TextBox 17"/>
            <p:cNvSpPr txBox="1"/>
            <p:nvPr/>
          </p:nvSpPr>
          <p:spPr>
            <a:xfrm>
              <a:off x="1180" y="4520"/>
              <a:ext cx="1350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6000" b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酬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155565" y="208280"/>
            <a:ext cx="1583690" cy="1094105"/>
            <a:chOff x="6249" y="4765"/>
            <a:chExt cx="2494" cy="1723"/>
          </a:xfrm>
        </p:grpSpPr>
        <p:pic>
          <p:nvPicPr>
            <p:cNvPr id="12" name="图片 22" descr="IMG_256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C5DDF5">
                    <a:alpha val="100000"/>
                  </a:srgbClr>
                </a:clrFrom>
                <a:clrTo>
                  <a:srgbClr val="C5DDF5">
                    <a:alpha val="100000"/>
                    <a:alpha val="0"/>
                  </a:srgbClr>
                </a:clrTo>
              </a:clrChange>
            </a:blip>
            <a:srcRect b="4596"/>
            <a:stretch>
              <a:fillRect/>
            </a:stretch>
          </p:blipFill>
          <p:spPr>
            <a:xfrm>
              <a:off x="6249" y="4765"/>
              <a:ext cx="2494" cy="172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14" name="TextBox 20"/>
            <p:cNvSpPr txBox="1"/>
            <p:nvPr/>
          </p:nvSpPr>
          <p:spPr>
            <a:xfrm>
              <a:off x="6249" y="4776"/>
              <a:ext cx="1349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6000" b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谎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443605" y="193675"/>
            <a:ext cx="1583690" cy="1094105"/>
            <a:chOff x="3364" y="4520"/>
            <a:chExt cx="2494" cy="1723"/>
          </a:xfrm>
        </p:grpSpPr>
        <p:pic>
          <p:nvPicPr>
            <p:cNvPr id="11" name="图片 22" descr="IMG_256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C5DDF5">
                    <a:alpha val="100000"/>
                  </a:srgbClr>
                </a:clrFrom>
                <a:clrTo>
                  <a:srgbClr val="C5DDF5">
                    <a:alpha val="100000"/>
                    <a:alpha val="0"/>
                  </a:srgbClr>
                </a:clrTo>
              </a:clrChange>
            </a:blip>
            <a:srcRect b="4596"/>
            <a:stretch>
              <a:fillRect/>
            </a:stretch>
          </p:blipFill>
          <p:spPr>
            <a:xfrm>
              <a:off x="3364" y="4520"/>
              <a:ext cx="2494" cy="172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4" name="TextBox 28"/>
            <p:cNvSpPr txBox="1"/>
            <p:nvPr/>
          </p:nvSpPr>
          <p:spPr>
            <a:xfrm>
              <a:off x="3577" y="4606"/>
              <a:ext cx="1349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6000" b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誓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599555" y="1150620"/>
            <a:ext cx="1499235" cy="1094105"/>
            <a:chOff x="8743" y="4936"/>
            <a:chExt cx="2494" cy="1723"/>
          </a:xfrm>
        </p:grpSpPr>
        <p:pic>
          <p:nvPicPr>
            <p:cNvPr id="14" name="图片 22" descr="IMG_256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C5DDF5">
                    <a:alpha val="100000"/>
                  </a:srgbClr>
                </a:clrFrom>
                <a:clrTo>
                  <a:srgbClr val="C5DDF5">
                    <a:alpha val="100000"/>
                    <a:alpha val="0"/>
                  </a:srgbClr>
                </a:clrTo>
              </a:clrChange>
            </a:blip>
            <a:srcRect b="4596"/>
            <a:stretch>
              <a:fillRect/>
            </a:stretch>
          </p:blipFill>
          <p:spPr>
            <a:xfrm>
              <a:off x="8743" y="4936"/>
              <a:ext cx="2494" cy="172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TextBox 35"/>
            <p:cNvSpPr txBox="1"/>
            <p:nvPr/>
          </p:nvSpPr>
          <p:spPr>
            <a:xfrm>
              <a:off x="8743" y="4936"/>
              <a:ext cx="1351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6000" b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牺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646113" y="1295083"/>
            <a:ext cx="8267700" cy="2031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altLang="en-US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给下列生字选择正确的读音。</a:t>
            </a:r>
            <a:r>
              <a:rPr lang="en-US" altLang="zh-CN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叮</a:t>
            </a:r>
            <a:r>
              <a:rPr 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嘱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（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dīng   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dīn</a:t>
            </a:r>
            <a:r>
              <a:rPr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）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			</a:t>
            </a:r>
            <a:r>
              <a:rPr lang="zh-CN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叮</a:t>
            </a:r>
            <a:r>
              <a:rPr sz="28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嘱</a:t>
            </a:r>
            <a:r>
              <a:rPr sz="28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zǔ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z</a:t>
            </a:r>
            <a:r>
              <a:rPr lang="en-US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ǔ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50000"/>
              </a:lnSpc>
            </a:pP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珍</a:t>
            </a:r>
            <a:r>
              <a:rPr 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贵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zhēn</a:t>
            </a:r>
            <a:r>
              <a:rPr lang="en-US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zhēn</a:t>
            </a:r>
            <a:r>
              <a:rPr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拖</a:t>
            </a:r>
            <a:r>
              <a:rPr sz="28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延</a:t>
            </a:r>
            <a:r>
              <a:rPr sz="28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yán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 yáng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4" name="矩形 3"/>
          <p:cNvSpPr/>
          <p:nvPr/>
        </p:nvSpPr>
        <p:spPr>
          <a:xfrm>
            <a:off x="6533633" y="2086904"/>
            <a:ext cx="968375" cy="13849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sz="3600" b="1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5" name="矩形 4"/>
          <p:cNvSpPr/>
          <p:nvPr/>
        </p:nvSpPr>
        <p:spPr>
          <a:xfrm>
            <a:off x="2228539" y="2153927"/>
            <a:ext cx="968375" cy="13849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sz="3600" b="1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2" name="矩形 1"/>
          <p:cNvSpPr/>
          <p:nvPr/>
        </p:nvSpPr>
        <p:spPr>
          <a:xfrm>
            <a:off x="3360968" y="2764725"/>
            <a:ext cx="968375" cy="15696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</a:rPr>
              <a:t>√ </a:t>
            </a:r>
          </a:p>
        </p:txBody>
      </p:sp>
      <p:sp>
        <p:nvSpPr>
          <p:cNvPr id="6" name="矩形 5"/>
          <p:cNvSpPr/>
          <p:nvPr/>
        </p:nvSpPr>
        <p:spPr>
          <a:xfrm>
            <a:off x="6052224" y="2779402"/>
            <a:ext cx="968375" cy="13849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sz="3600" b="1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515165" y="685050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4"/>
          <p:cNvSpPr>
            <a:spLocks noChangeArrowheads="1"/>
          </p:cNvSpPr>
          <p:nvPr/>
        </p:nvSpPr>
        <p:spPr bwMode="auto">
          <a:xfrm>
            <a:off x="458820" y="1205243"/>
            <a:ext cx="8375650" cy="27922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262255" marR="0" lvl="0" indent="-2622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1.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珠玉宝石的总称。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262255" marR="0" lvl="0" indent="-2622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2.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崩裂而倒塌。本文指的是突然分裂开后而倒塌。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262255" marR="0" lvl="0" indent="-2622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3.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从头到尾完全照原样。本文指把怎么得到宝石，怎么听见鸟商量，以及为什么不能把听到的消息告诉别人的经过从头到尾说一遍。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</p:txBody>
      </p:sp>
      <p:sp>
        <p:nvSpPr>
          <p:cNvPr id="19459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5"/>
          <p:cNvGrpSpPr/>
          <p:nvPr/>
        </p:nvGrpSpPr>
        <p:grpSpPr>
          <a:xfrm>
            <a:off x="3292475" y="481408"/>
            <a:ext cx="2832100" cy="511175"/>
            <a:chOff x="3124895" y="802160"/>
            <a:chExt cx="3589007" cy="510361"/>
          </a:xfrm>
        </p:grpSpPr>
        <p:pic>
          <p:nvPicPr>
            <p:cNvPr id="19466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60"/>
              <a:ext cx="3460295" cy="5103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67" name="矩形 12"/>
            <p:cNvSpPr/>
            <p:nvPr/>
          </p:nvSpPr>
          <p:spPr>
            <a:xfrm>
              <a:off x="3236559" y="805825"/>
              <a:ext cx="3477343" cy="4614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根据意思写词语。</a:t>
              </a:r>
            </a:p>
          </p:txBody>
        </p:sp>
      </p:grpSp>
      <p:sp>
        <p:nvSpPr>
          <p:cNvPr id="26631" name="矩形 5"/>
          <p:cNvSpPr/>
          <p:nvPr/>
        </p:nvSpPr>
        <p:spPr>
          <a:xfrm>
            <a:off x="3787601" y="1339241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珍宝</a:t>
            </a:r>
          </a:p>
        </p:txBody>
      </p:sp>
      <p:sp>
        <p:nvSpPr>
          <p:cNvPr id="26632" name="矩形 6"/>
          <p:cNvSpPr/>
          <p:nvPr/>
        </p:nvSpPr>
        <p:spPr>
          <a:xfrm>
            <a:off x="7602393" y="1936458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崩塌</a:t>
            </a:r>
          </a:p>
        </p:txBody>
      </p:sp>
      <p:sp>
        <p:nvSpPr>
          <p:cNvPr id="26633" name="矩形 7"/>
          <p:cNvSpPr/>
          <p:nvPr/>
        </p:nvSpPr>
        <p:spPr>
          <a:xfrm>
            <a:off x="3624967" y="3406488"/>
            <a:ext cx="1422184" cy="57624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原原本本</a:t>
            </a:r>
          </a:p>
        </p:txBody>
      </p:sp>
      <p:sp>
        <p:nvSpPr>
          <p:cNvPr id="12" name="Rectangle 24"/>
          <p:cNvSpPr>
            <a:spLocks noChangeArrowheads="1"/>
          </p:cNvSpPr>
          <p:nvPr/>
        </p:nvSpPr>
        <p:spPr bwMode="auto">
          <a:xfrm>
            <a:off x="490719" y="628000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/>
      <p:bldP spid="26632" grpId="0"/>
      <p:bldP spid="266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4"/>
          <p:cNvSpPr>
            <a:spLocks noChangeArrowheads="1"/>
          </p:cNvSpPr>
          <p:nvPr/>
        </p:nvSpPr>
        <p:spPr bwMode="auto">
          <a:xfrm>
            <a:off x="383858" y="1048703"/>
            <a:ext cx="8375650" cy="17543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262255" marR="0" lvl="0" indent="-2622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4.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各种鸟兽的总称。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262255" marR="0" lvl="0" indent="-2622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5.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形容非常真实。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262255" marR="0" lvl="0" indent="-2622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6.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震动了天地。本文指大山崩裂的响声巨大。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</p:txBody>
      </p:sp>
      <p:sp>
        <p:nvSpPr>
          <p:cNvPr id="26631" name="矩形 5"/>
          <p:cNvSpPr/>
          <p:nvPr/>
        </p:nvSpPr>
        <p:spPr>
          <a:xfrm>
            <a:off x="3551696" y="1207165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飞禽走兽</a:t>
            </a:r>
          </a:p>
        </p:txBody>
      </p:sp>
      <p:sp>
        <p:nvSpPr>
          <p:cNvPr id="26632" name="矩形 6"/>
          <p:cNvSpPr/>
          <p:nvPr/>
        </p:nvSpPr>
        <p:spPr>
          <a:xfrm>
            <a:off x="3323413" y="1743423"/>
            <a:ext cx="1420813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千真万确</a:t>
            </a:r>
          </a:p>
        </p:txBody>
      </p:sp>
      <p:sp>
        <p:nvSpPr>
          <p:cNvPr id="26633" name="矩形 7"/>
          <p:cNvSpPr/>
          <p:nvPr/>
        </p:nvSpPr>
        <p:spPr>
          <a:xfrm>
            <a:off x="6838795" y="2309029"/>
            <a:ext cx="14224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震天动地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/>
      <p:bldP spid="26632" grpId="0"/>
      <p:bldP spid="266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5"/>
          <p:cNvGrpSpPr/>
          <p:nvPr/>
        </p:nvGrpSpPr>
        <p:grpSpPr>
          <a:xfrm>
            <a:off x="2906894" y="42332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  <p:sp>
        <p:nvSpPr>
          <p:cNvPr id="19459" name="TextBox 7"/>
          <p:cNvSpPr txBox="1"/>
          <p:nvPr/>
        </p:nvSpPr>
        <p:spPr>
          <a:xfrm>
            <a:off x="1040953" y="937053"/>
            <a:ext cx="7369175" cy="3415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再读课文，填一填。</a:t>
            </a:r>
            <a:endParaRPr lang="en-US" altLang="zh-CN" sz="2400" b="1" dirty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本文讲的是猎人</a:t>
            </a:r>
            <a:r>
              <a:rPr lang="zh-CN" altLang="en-US" sz="2400" b="1" u="sng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  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打猎时救了龙王的</a:t>
            </a:r>
            <a:r>
              <a:rPr lang="zh-CN" altLang="en-US" sz="2400" b="1" u="sng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   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，得到一块</a:t>
            </a:r>
            <a:r>
              <a:rPr lang="zh-CN" altLang="en-US" sz="2400" b="1" u="sng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  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，使他听得懂</a:t>
            </a:r>
            <a:r>
              <a:rPr lang="zh-CN" altLang="en-US" sz="2400" b="1" u="sng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  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的语言，他把利用宝石听到了大山要崩塌、洪水要淹没村子的可怕消息告诉了</a:t>
            </a:r>
            <a:r>
              <a:rPr lang="zh-CN" altLang="en-US" sz="2400" b="1" u="sng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    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，乡亲们得救了，而他自己却变成了</a:t>
            </a:r>
            <a:r>
              <a:rPr lang="zh-CN" altLang="en-US" sz="2400" b="1" u="sng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 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的故事。</a:t>
            </a:r>
            <a:r>
              <a:rPr lang="zh-CN" altLang="en-US" sz="2400" b="1" u="sng" dirty="0">
                <a:latin typeface="+mj-ea"/>
                <a:ea typeface="+mj-ea"/>
              </a:rPr>
              <a:t>  </a:t>
            </a:r>
            <a:r>
              <a:rPr lang="zh-CN" altLang="en-US" sz="2400" b="1" dirty="0">
                <a:latin typeface="+mj-ea"/>
                <a:ea typeface="+mj-ea"/>
              </a:rPr>
              <a:t> 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9058" y="1536331"/>
            <a:ext cx="11156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海力布</a:t>
            </a:r>
          </a:p>
        </p:txBody>
      </p:sp>
      <p:sp>
        <p:nvSpPr>
          <p:cNvPr id="2" name="TextBox 10"/>
          <p:cNvSpPr txBox="1"/>
          <p:nvPr/>
        </p:nvSpPr>
        <p:spPr>
          <a:xfrm>
            <a:off x="7129793" y="1525698"/>
            <a:ext cx="94678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女儿</a:t>
            </a:r>
          </a:p>
        </p:txBody>
      </p:sp>
      <p:sp>
        <p:nvSpPr>
          <p:cNvPr id="3" name="TextBox 10"/>
          <p:cNvSpPr txBox="1"/>
          <p:nvPr/>
        </p:nvSpPr>
        <p:spPr>
          <a:xfrm>
            <a:off x="2385073" y="2118153"/>
            <a:ext cx="85153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宝石</a:t>
            </a:r>
          </a:p>
        </p:txBody>
      </p:sp>
      <p:sp>
        <p:nvSpPr>
          <p:cNvPr id="4" name="TextBox 10"/>
          <p:cNvSpPr txBox="1"/>
          <p:nvPr/>
        </p:nvSpPr>
        <p:spPr>
          <a:xfrm>
            <a:off x="5189868" y="2118153"/>
            <a:ext cx="85153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动物</a:t>
            </a:r>
          </a:p>
        </p:txBody>
      </p:sp>
      <p:sp>
        <p:nvSpPr>
          <p:cNvPr id="6" name="TextBox 10"/>
          <p:cNvSpPr txBox="1"/>
          <p:nvPr/>
        </p:nvSpPr>
        <p:spPr>
          <a:xfrm>
            <a:off x="2385073" y="3166538"/>
            <a:ext cx="11156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乡亲们</a:t>
            </a:r>
          </a:p>
        </p:txBody>
      </p:sp>
      <p:sp>
        <p:nvSpPr>
          <p:cNvPr id="7" name="TextBox 10"/>
          <p:cNvSpPr txBox="1"/>
          <p:nvPr/>
        </p:nvSpPr>
        <p:spPr>
          <a:xfrm>
            <a:off x="1397648" y="3800903"/>
            <a:ext cx="85153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石头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  <p:bldP spid="11" grpId="2"/>
      <p:bldP spid="2" grpId="1"/>
      <p:bldP spid="2" grpId="2"/>
      <p:bldP spid="3" grpId="1"/>
      <p:bldP spid="3" grpId="2"/>
      <p:bldP spid="4" grpId="1"/>
      <p:bldP spid="4" grpId="2"/>
      <p:bldP spid="6" grpId="1"/>
      <p:bldP spid="6" grpId="2"/>
      <p:bldP spid="7" grpId="1"/>
      <p:bldP spid="7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770862" y="45993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784142" y="911031"/>
            <a:ext cx="2671429" cy="5597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查资料，填一填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。</a:t>
            </a:r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173" name="矩形 10"/>
          <p:cNvSpPr/>
          <p:nvPr/>
        </p:nvSpPr>
        <p:spPr>
          <a:xfrm>
            <a:off x="922370" y="1510646"/>
            <a:ext cx="7689998" cy="28623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+mj-ea"/>
                <a:ea typeface="+mj-ea"/>
              </a:rPr>
              <a:t>     </a:t>
            </a:r>
            <a:r>
              <a:rPr lang="zh-CN" altLang="en-US" sz="2400" b="1" dirty="0">
                <a:latin typeface="+mj-ea"/>
                <a:ea typeface="+mj-ea"/>
              </a:rPr>
              <a:t>神话故事是</a:t>
            </a:r>
            <a:r>
              <a:rPr lang="zh-CN" altLang="en-US" sz="2400" b="1" u="sng" dirty="0">
                <a:latin typeface="+mj-ea"/>
                <a:ea typeface="+mj-ea"/>
              </a:rPr>
              <a:t>         </a:t>
            </a:r>
            <a:r>
              <a:rPr lang="zh-CN" altLang="en-US" sz="2400" b="1" dirty="0">
                <a:latin typeface="+mj-ea"/>
                <a:ea typeface="+mj-ea"/>
              </a:rPr>
              <a:t>的一种。远古时代人民的集体</a:t>
            </a:r>
            <a:r>
              <a:rPr lang="zh-CN" altLang="en-US" sz="2400" b="1" u="sng" dirty="0">
                <a:latin typeface="+mj-ea"/>
                <a:ea typeface="+mj-ea"/>
              </a:rPr>
              <a:t>       </a:t>
            </a:r>
            <a:r>
              <a:rPr lang="zh-CN" altLang="en-US" sz="2400" b="1" dirty="0">
                <a:latin typeface="+mj-ea"/>
                <a:ea typeface="+mj-ea"/>
              </a:rPr>
              <a:t>创作。包括</a:t>
            </a:r>
            <a:r>
              <a:rPr lang="zh-CN" altLang="en-US" sz="2400" b="1" u="sng" dirty="0">
                <a:latin typeface="+mj-ea"/>
                <a:ea typeface="+mj-ea"/>
              </a:rPr>
              <a:t>       </a:t>
            </a:r>
            <a:r>
              <a:rPr lang="zh-CN" altLang="en-US" sz="2400" b="1" dirty="0">
                <a:latin typeface="+mj-ea"/>
                <a:ea typeface="+mj-ea"/>
              </a:rPr>
              <a:t>的故事和神（鬼）化的英雄传说。其产生表现了古代人民对</a:t>
            </a:r>
            <a:r>
              <a:rPr lang="zh-CN" altLang="en-US" sz="2400" b="1" u="sng" dirty="0">
                <a:latin typeface="+mj-ea"/>
                <a:ea typeface="+mj-ea"/>
              </a:rPr>
              <a:t>      </a:t>
            </a:r>
            <a:r>
              <a:rPr lang="zh-CN" altLang="en-US" sz="2400" b="1" dirty="0">
                <a:latin typeface="+mj-ea"/>
                <a:ea typeface="+mj-ea"/>
              </a:rPr>
              <a:t>的斗争和对理想的追求，它是一种精神寄托、人类的向往和宗教的实化展现，对后世的文学艺术有深远的影响。</a:t>
            </a:r>
          </a:p>
        </p:txBody>
      </p:sp>
      <p:sp>
        <p:nvSpPr>
          <p:cNvPr id="2" name="TextBox 13"/>
          <p:cNvSpPr txBox="1"/>
          <p:nvPr/>
        </p:nvSpPr>
        <p:spPr>
          <a:xfrm>
            <a:off x="3155503" y="1478747"/>
            <a:ext cx="1527175" cy="5597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民间文学</a:t>
            </a:r>
          </a:p>
        </p:txBody>
      </p:sp>
      <p:sp>
        <p:nvSpPr>
          <p:cNvPr id="3" name="TextBox 13"/>
          <p:cNvSpPr txBox="1"/>
          <p:nvPr/>
        </p:nvSpPr>
        <p:spPr>
          <a:xfrm>
            <a:off x="1449174" y="2022255"/>
            <a:ext cx="978535" cy="5597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口头</a:t>
            </a:r>
          </a:p>
        </p:txBody>
      </p:sp>
      <p:sp>
        <p:nvSpPr>
          <p:cNvPr id="4" name="TextBox 13"/>
          <p:cNvSpPr txBox="1"/>
          <p:nvPr/>
        </p:nvSpPr>
        <p:spPr>
          <a:xfrm>
            <a:off x="4178906" y="2005978"/>
            <a:ext cx="978535" cy="5597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神鬼</a:t>
            </a:r>
          </a:p>
        </p:txBody>
      </p:sp>
      <p:sp>
        <p:nvSpPr>
          <p:cNvPr id="5" name="TextBox 13"/>
          <p:cNvSpPr txBox="1"/>
          <p:nvPr/>
        </p:nvSpPr>
        <p:spPr>
          <a:xfrm>
            <a:off x="5545183" y="2556413"/>
            <a:ext cx="1104900" cy="5597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自然力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  <p:bldP spid="3" grpId="1"/>
      <p:bldP spid="3" grpId="2"/>
      <p:bldP spid="4" grpId="1"/>
      <p:bldP spid="4" grpId="2"/>
      <p:bldP spid="5" grpId="1"/>
      <p:bldP spid="5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813834" y="147522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906346" y="1553385"/>
            <a:ext cx="7369175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301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697</Words>
  <Application>Microsoft Office PowerPoint</Application>
  <PresentationFormat>全屏显示(16:9)</PresentationFormat>
  <Paragraphs>80</Paragraphs>
  <Slides>17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19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696</cp:revision>
  <dcterms:created xsi:type="dcterms:W3CDTF">2015-12-30T08:03:00Z</dcterms:created>
  <dcterms:modified xsi:type="dcterms:W3CDTF">2020-07-07T07:04:58Z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