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handoutMasterIdLst>
    <p:handoutMasterId r:id="rId38"/>
  </p:handoutMasterIdLst>
  <p:sldIdLst>
    <p:sldId id="723" r:id="rId2"/>
    <p:sldId id="657" r:id="rId3"/>
    <p:sldId id="662" r:id="rId4"/>
    <p:sldId id="659" r:id="rId5"/>
    <p:sldId id="660" r:id="rId6"/>
    <p:sldId id="661" r:id="rId7"/>
    <p:sldId id="665" r:id="rId8"/>
    <p:sldId id="666" r:id="rId9"/>
    <p:sldId id="667" r:id="rId10"/>
    <p:sldId id="668" r:id="rId11"/>
    <p:sldId id="670" r:id="rId12"/>
    <p:sldId id="671" r:id="rId13"/>
    <p:sldId id="672" r:id="rId14"/>
    <p:sldId id="673" r:id="rId15"/>
    <p:sldId id="674" r:id="rId16"/>
    <p:sldId id="675" r:id="rId17"/>
    <p:sldId id="676" r:id="rId18"/>
    <p:sldId id="689" r:id="rId19"/>
    <p:sldId id="688" r:id="rId20"/>
    <p:sldId id="690" r:id="rId21"/>
    <p:sldId id="705" r:id="rId22"/>
    <p:sldId id="704" r:id="rId23"/>
    <p:sldId id="720" r:id="rId24"/>
    <p:sldId id="693" r:id="rId25"/>
    <p:sldId id="694" r:id="rId26"/>
    <p:sldId id="695" r:id="rId27"/>
    <p:sldId id="696" r:id="rId28"/>
    <p:sldId id="682" r:id="rId29"/>
    <p:sldId id="721" r:id="rId30"/>
    <p:sldId id="683" r:id="rId31"/>
    <p:sldId id="706" r:id="rId32"/>
    <p:sldId id="685" r:id="rId33"/>
    <p:sldId id="686" r:id="rId34"/>
    <p:sldId id="687" r:id="rId35"/>
    <p:sldId id="722" r:id="rId36"/>
  </p:sldIdLst>
  <p:sldSz cx="9144000" cy="5143500" type="screen16x9"/>
  <p:notesSz cx="6858000" cy="9144000"/>
  <p:defaultTextStyle>
    <a:defPPr>
      <a:defRPr lang="zh-CN"/>
    </a:defPPr>
    <a:lvl1pPr marL="0" lvl="0"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0000FF"/>
    <a:srgbClr val="000000"/>
    <a:srgbClr val="FF33CC"/>
    <a:srgbClr val="34421A"/>
    <a:srgbClr val="1A210D"/>
    <a:srgbClr val="67603B"/>
    <a:srgbClr val="AEBD51"/>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28"/>
    <p:restoredTop sz="85146"/>
  </p:normalViewPr>
  <p:slideViewPr>
    <p:cSldViewPr snapToGrid="0" snapToObjects="1" showGuides="1">
      <p:cViewPr>
        <p:scale>
          <a:sx n="90" d="100"/>
          <a:sy n="90" d="100"/>
        </p:scale>
        <p:origin x="-282" y="-990"/>
      </p:cViewPr>
      <p:guideLst>
        <p:guide orient="horz"/>
        <p:guide pos="5759"/>
      </p:guideLst>
    </p:cSldViewPr>
  </p:slideViewPr>
  <p:notesTextViewPr>
    <p:cViewPr>
      <p:scale>
        <a:sx n="100" d="100"/>
        <a:sy n="100" d="100"/>
      </p:scale>
      <p:origin x="0" y="0"/>
    </p:cViewPr>
  </p:notesTextViewPr>
  <p:sorterViewPr showFormatting="0">
    <p:cViewPr>
      <p:scale>
        <a:sx n="100" d="100"/>
        <a:sy n="100" d="100"/>
      </p:scale>
      <p:origin x="0" y="0"/>
    </p:cViewPr>
  </p:sorterViewPr>
  <p:notesViewPr>
    <p:cSldViewPr snapToGrid="0" snapToObjects="1" showGuides="1">
      <p:cViewPr varScale="1">
        <p:scale>
          <a:sx n="82" d="100"/>
          <a:sy n="82" d="100"/>
        </p:scale>
        <p:origin x="-153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05E7AF-1E1B-4C14-B12C-34FB01781EF8}" type="datetimeFigureOut">
              <a:rPr lang="zh-CN" altLang="en-US" smtClean="0"/>
              <a:t>2020/7/7</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4360375-8F0A-4F36-A210-2BFB2866FE44}" type="slidenum">
              <a:rPr lang="zh-CN" altLang="en-US" smtClean="0"/>
              <a:t>‹#›</a:t>
            </a:fld>
            <a:endParaRPr lang="zh-CN" altLang="en-US"/>
          </a:p>
        </p:txBody>
      </p:sp>
    </p:spTree>
    <p:extLst>
      <p:ext uri="{BB962C8B-B14F-4D97-AF65-F5344CB8AC3E}">
        <p14:creationId xmlns:p14="http://schemas.microsoft.com/office/powerpoint/2010/main" val="30496540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buFontTx/>
              <a:buNone/>
              <a:defRPr sz="1200">
                <a:ea typeface="宋体" panose="02010600030101010101" pitchFamily="2" charset="-122"/>
              </a:defRPr>
            </a:lvl1pPr>
          </a:lstStyle>
          <a:p>
            <a:pPr marL="0" marR="0" lvl="0" indent="0" algn="r" defTabSz="457200" rtl="0" eaLnBrk="1" fontAlgn="base" latinLnBrk="0" hangingPunct="1">
              <a:lnSpc>
                <a:spcPct val="100000"/>
              </a:lnSpc>
              <a:spcBef>
                <a:spcPct val="0"/>
              </a:spcBef>
              <a:spcAft>
                <a:spcPct val="0"/>
              </a:spcAft>
              <a:buClrTx/>
              <a:buSzTx/>
              <a:buFontTx/>
              <a:buNone/>
              <a:defRPr/>
            </a:pPr>
            <a:fld id="{B23FA039-29F9-48B5-A902-848CAF5E7D0C}" type="datetimeFigureOut">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2020/7/7</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p>
            <a:pPr lvl="0" algn="r" eaLnBrk="1" hangingPunct="1">
              <a:buFont typeface="Arial" panose="020B0604020202020204" pitchFamily="34" charset="0"/>
              <a:buNone/>
            </a:pP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598465132"/>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a:ln>
            <a:solidFill>
              <a:srgbClr val="000000">
                <a:alpha val="100000"/>
              </a:srgbClr>
            </a:solidFill>
            <a:miter lim="800000"/>
          </a:ln>
        </p:spPr>
      </p:sp>
      <p:sp>
        <p:nvSpPr>
          <p:cNvPr id="44035" name="备注占位符 2"/>
          <p:cNvSpPr>
            <a:spLocks noGrp="1"/>
          </p:cNvSpPr>
          <p:nvPr>
            <p:ph type="body" idx="1"/>
          </p:nvPr>
        </p:nvSpPr>
        <p:spPr>
          <a:noFill/>
          <a:ln>
            <a:noFill/>
          </a:ln>
        </p:spPr>
        <p:txBody>
          <a:bodyPr wrap="square" lIns="91440" tIns="45720" rIns="91440" bIns="45720" anchor="t"/>
          <a:lstStyle/>
          <a:p>
            <a:pPr lvl="0"/>
            <a:endParaRPr lang="zh-CN" altLang="en-US" dirty="0"/>
          </a:p>
        </p:txBody>
      </p:sp>
      <p:sp>
        <p:nvSpPr>
          <p:cNvPr id="4403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5</a:t>
            </a:fld>
            <a:endParaRPr lang="zh-CN" alt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a:ln>
            <a:solidFill>
              <a:srgbClr val="000000">
                <a:alpha val="100000"/>
              </a:srgbClr>
            </a:solidFill>
            <a:miter lim="800000"/>
          </a:ln>
        </p:spPr>
      </p:sp>
      <p:sp>
        <p:nvSpPr>
          <p:cNvPr id="45059" name="备注占位符 2"/>
          <p:cNvSpPr>
            <a:spLocks noGrp="1"/>
          </p:cNvSpPr>
          <p:nvPr>
            <p:ph type="body" idx="1"/>
          </p:nvPr>
        </p:nvSpPr>
        <p:spPr>
          <a:noFill/>
          <a:ln>
            <a:noFill/>
          </a:ln>
        </p:spPr>
        <p:txBody>
          <a:bodyPr wrap="square" lIns="91440" tIns="45720" rIns="91440" bIns="45720" anchor="t"/>
          <a:lstStyle/>
          <a:p>
            <a:pPr lvl="0"/>
            <a:endParaRPr lang="zh-CN" altLang="en-US" dirty="0"/>
          </a:p>
        </p:txBody>
      </p:sp>
      <p:sp>
        <p:nvSpPr>
          <p:cNvPr id="4506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6</a:t>
            </a:fld>
            <a:endParaRPr lang="zh-CN"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60418" name="备注占位符 2"/>
          <p:cNvSpPr>
            <a:spLocks noGrp="1" noChangeArrowheads="1"/>
          </p:cNvSpPr>
          <p:nvPr>
            <p:ph type="body" idx="4294967295"/>
          </p:nvPr>
        </p:nvSpPr>
        <p:spPr bwMode="auto">
          <a:noFill/>
        </p:spPr>
        <p:txBody>
          <a:bodyPr wrap="square" numCol="1" anchor="t" anchorCtr="0" compatLnSpc="1"/>
          <a:lstStyle/>
          <a:p>
            <a:endParaRPr lang="zh-CN" altLang="en-US"/>
          </a:p>
        </p:txBody>
      </p:sp>
      <p:sp>
        <p:nvSpPr>
          <p:cNvPr id="60419" name="灯片编号占位符 3"/>
          <p:cNvSpPr>
            <a:spLocks noGrp="1" noChangeArrowheads="1"/>
          </p:cNvSpPr>
          <p:nvPr>
            <p:ph type="sldNum" sz="quarter" idx="5"/>
          </p:nvPr>
        </p:nvSpPr>
        <p:spPr bwMode="auto">
          <a:noFill/>
          <a:ln>
            <a:miter lim="800000"/>
          </a:ln>
        </p:spPr>
        <p:txBody>
          <a:bodyPr/>
          <a:lstStyle/>
          <a:p>
            <a:fld id="{2BFA505C-161B-49E6-8D18-357429377FBF}" type="slidenum">
              <a:rPr lang="zh-CN" altLang="en-US"/>
              <a:t>24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solidFill>
                  <a:prstClr val="black"/>
                </a:solidFill>
              </a:rPr>
              <a:t>27</a:t>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pic>
        <p:nvPicPr>
          <p:cNvPr id="2050" name="图片 8" descr="荣德基.png"/>
          <p:cNvPicPr>
            <a:picLocks noChangeAspect="1"/>
          </p:cNvPicPr>
          <p:nvPr userDrawn="1"/>
        </p:nvPicPr>
        <p:blipFill>
          <a:blip r:embed="rId2"/>
          <a:stretch>
            <a:fillRect/>
          </a:stretch>
        </p:blipFill>
        <p:spPr>
          <a:xfrm>
            <a:off x="250825" y="104775"/>
            <a:ext cx="1292225" cy="504825"/>
          </a:xfrm>
          <a:prstGeom prst="rect">
            <a:avLst/>
          </a:prstGeom>
          <a:noFill/>
          <a:ln w="9525">
            <a:noFill/>
          </a:ln>
        </p:spPr>
      </p:pic>
      <p:pic>
        <p:nvPicPr>
          <p:cNvPr id="2051"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2020/7/7</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pic>
        <p:nvPicPr>
          <p:cNvPr id="18" name="图片 16" descr="IMG_256"/>
          <p:cNvPicPr>
            <a:picLocks noChangeAspect="1"/>
          </p:cNvPicPr>
          <p:nvPr userDrawn="1"/>
        </p:nvPicPr>
        <p:blipFill>
          <a:blip r:embed="rId4"/>
          <a:stretch>
            <a:fillRect/>
          </a:stretch>
        </p:blipFill>
        <p:spPr>
          <a:xfrm>
            <a:off x="635" y="4545330"/>
            <a:ext cx="9143365" cy="598170"/>
          </a:xfrm>
          <a:prstGeom prst="rect">
            <a:avLst/>
          </a:prstGeom>
          <a:noFill/>
          <a:ln w="9525">
            <a:noFill/>
          </a:ln>
          <a:effectLst>
            <a:softEdge rad="31750"/>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3074" name="图片 8" descr="荣德基.png"/>
          <p:cNvPicPr>
            <a:picLocks noChangeAspect="1"/>
          </p:cNvPicPr>
          <p:nvPr userDrawn="1"/>
        </p:nvPicPr>
        <p:blipFill>
          <a:blip r:embed="rId2"/>
          <a:stretch>
            <a:fillRect/>
          </a:stretch>
        </p:blipFill>
        <p:spPr>
          <a:xfrm>
            <a:off x="347663" y="90488"/>
            <a:ext cx="1292225" cy="504825"/>
          </a:xfrm>
          <a:prstGeom prst="rect">
            <a:avLst/>
          </a:prstGeom>
          <a:noFill/>
          <a:ln w="9525">
            <a:noFill/>
          </a:ln>
        </p:spPr>
      </p:pic>
      <p:pic>
        <p:nvPicPr>
          <p:cNvPr id="3075"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2020/7/7</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pic>
        <p:nvPicPr>
          <p:cNvPr id="18" name="图片 16" descr="IMG_256"/>
          <p:cNvPicPr>
            <a:picLocks noChangeAspect="1"/>
          </p:cNvPicPr>
          <p:nvPr userDrawn="1"/>
        </p:nvPicPr>
        <p:blipFill>
          <a:blip r:embed="rId4"/>
          <a:stretch>
            <a:fillRect/>
          </a:stretch>
        </p:blipFill>
        <p:spPr>
          <a:xfrm>
            <a:off x="0" y="4545330"/>
            <a:ext cx="9143365" cy="598170"/>
          </a:xfrm>
          <a:prstGeom prst="rect">
            <a:avLst/>
          </a:prstGeom>
          <a:noFill/>
          <a:ln w="9525">
            <a:noFill/>
          </a:ln>
          <a:effectLst>
            <a:softEdge rad="31750"/>
          </a:effec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pic>
        <p:nvPicPr>
          <p:cNvPr id="4098" name="图片 8" descr="荣德基.png"/>
          <p:cNvPicPr>
            <a:picLocks noChangeAspect="1"/>
          </p:cNvPicPr>
          <p:nvPr userDrawn="1"/>
        </p:nvPicPr>
        <p:blipFill>
          <a:blip r:embed="rId2"/>
          <a:stretch>
            <a:fillRect/>
          </a:stretch>
        </p:blipFill>
        <p:spPr>
          <a:xfrm>
            <a:off x="311150" y="144463"/>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2020/7/7</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pic>
        <p:nvPicPr>
          <p:cNvPr id="18" name="图片 16" descr="IMG_256"/>
          <p:cNvPicPr>
            <a:picLocks noChangeAspect="1"/>
          </p:cNvPicPr>
          <p:nvPr userDrawn="1"/>
        </p:nvPicPr>
        <p:blipFill>
          <a:blip r:embed="rId3"/>
          <a:stretch>
            <a:fillRect/>
          </a:stretch>
        </p:blipFill>
        <p:spPr>
          <a:xfrm>
            <a:off x="0" y="4545330"/>
            <a:ext cx="9143365" cy="598170"/>
          </a:xfrm>
          <a:prstGeom prst="rect">
            <a:avLst/>
          </a:prstGeom>
          <a:noFill/>
          <a:ln w="9525">
            <a:noFill/>
          </a:ln>
          <a:effectLst>
            <a:softEdge rad="31750"/>
          </a:effectLst>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图片与标题">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0"/>
            <a:ext cx="9144000" cy="5383213"/>
          </a:xfrm>
          <a:prstGeom prst="rect">
            <a:avLst/>
          </a:prstGeom>
          <a:gradFill>
            <a:gsLst>
              <a:gs pos="0">
                <a:schemeClr val="bg1"/>
              </a:gs>
              <a:gs pos="100000">
                <a:srgbClr val="B7E0EC"/>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5123" name="图片 5"/>
          <p:cNvPicPr>
            <a:picLocks noChangeAspect="1"/>
          </p:cNvPicPr>
          <p:nvPr userDrawn="1"/>
        </p:nvPicPr>
        <p:blipFill>
          <a:blip r:embed="rId2"/>
          <a:stretch>
            <a:fillRect/>
          </a:stretch>
        </p:blipFill>
        <p:spPr>
          <a:xfrm>
            <a:off x="0" y="3373438"/>
            <a:ext cx="9144000" cy="2011362"/>
          </a:xfrm>
          <a:prstGeom prst="rect">
            <a:avLst/>
          </a:prstGeom>
          <a:noFill/>
          <a:ln w="9525">
            <a:noFill/>
          </a:ln>
        </p:spPr>
      </p:pic>
      <p:pic>
        <p:nvPicPr>
          <p:cNvPr id="5124" name="Picture 39" descr="구름"/>
          <p:cNvPicPr>
            <a:picLocks noChangeAspect="1"/>
          </p:cNvPicPr>
          <p:nvPr userDrawn="1"/>
        </p:nvPicPr>
        <p:blipFill>
          <a:blip r:embed="rId3"/>
          <a:stretch>
            <a:fillRect/>
          </a:stretch>
        </p:blipFill>
        <p:spPr>
          <a:xfrm>
            <a:off x="4795838" y="179388"/>
            <a:ext cx="682625" cy="363537"/>
          </a:xfrm>
          <a:prstGeom prst="rect">
            <a:avLst/>
          </a:prstGeom>
          <a:noFill/>
          <a:ln w="9525">
            <a:noFill/>
          </a:ln>
        </p:spPr>
      </p:pic>
      <p:pic>
        <p:nvPicPr>
          <p:cNvPr id="5125" name="Picture 40" descr="구름"/>
          <p:cNvPicPr>
            <a:picLocks noChangeAspect="1"/>
          </p:cNvPicPr>
          <p:nvPr userDrawn="1"/>
        </p:nvPicPr>
        <p:blipFill>
          <a:blip r:embed="rId4"/>
          <a:stretch>
            <a:fillRect/>
          </a:stretch>
        </p:blipFill>
        <p:spPr>
          <a:xfrm>
            <a:off x="7235825" y="503238"/>
            <a:ext cx="1042988" cy="555625"/>
          </a:xfrm>
          <a:prstGeom prst="rect">
            <a:avLst/>
          </a:prstGeom>
          <a:noFill/>
          <a:ln w="9525">
            <a:noFill/>
          </a:ln>
        </p:spPr>
      </p:pic>
      <p:grpSp>
        <p:nvGrpSpPr>
          <p:cNvPr id="5126" name="组合 10"/>
          <p:cNvGrpSpPr/>
          <p:nvPr userDrawn="1"/>
        </p:nvGrpSpPr>
        <p:grpSpPr>
          <a:xfrm>
            <a:off x="2371725" y="2062163"/>
            <a:ext cx="4398963" cy="3019425"/>
            <a:chOff x="2371725" y="2061566"/>
            <a:chExt cx="4398963" cy="3019838"/>
          </a:xfrm>
        </p:grpSpPr>
        <p:sp>
          <p:nvSpPr>
            <p:cNvPr id="5133" name="Oval 17"/>
            <p:cNvSpPr/>
            <p:nvPr userDrawn="1"/>
          </p:nvSpPr>
          <p:spPr>
            <a:xfrm>
              <a:off x="2371725" y="4338352"/>
              <a:ext cx="4398963" cy="743052"/>
            </a:xfrm>
            <a:prstGeom prst="ellipse">
              <a:avLst/>
            </a:prstGeom>
            <a:gradFill rotWithShape="1">
              <a:gsLst>
                <a:gs pos="0">
                  <a:srgbClr val="0E320D"/>
                </a:gs>
                <a:gs pos="100000">
                  <a:srgbClr val="1F6B1B">
                    <a:alpha val="0"/>
                  </a:srgbClr>
                </a:gs>
              </a:gsLst>
              <a:path path="shape">
                <a:fillToRect l="50000" t="50000" r="50000" b="50000"/>
              </a:path>
              <a:tileRect/>
            </a:gradFill>
            <a:ln w="9525">
              <a:noFill/>
            </a:ln>
          </p:spPr>
          <p:txBody>
            <a:bodyPr wrap="none" anchor="ctr"/>
            <a:lstStyle/>
            <a:p>
              <a:pPr lvl="0" eaLnBrk="1" hangingPunct="1"/>
              <a:endParaRPr lang="ko-KR" altLang="en-US" dirty="0">
                <a:latin typeface="Calibri" panose="020F0502020204030204" pitchFamily="34" charset="0"/>
                <a:ea typeface="Malgun Gothic" panose="020B0503020000020004" pitchFamily="34" charset="-127"/>
              </a:endParaRPr>
            </a:p>
          </p:txBody>
        </p:sp>
        <p:pic>
          <p:nvPicPr>
            <p:cNvPr id="5134" name="Picture 16" descr="꽃"/>
            <p:cNvPicPr>
              <a:picLocks noChangeAspect="1"/>
            </p:cNvPicPr>
            <p:nvPr userDrawn="1"/>
          </p:nvPicPr>
          <p:blipFill>
            <a:blip r:embed="rId5"/>
            <a:stretch>
              <a:fillRect/>
            </a:stretch>
          </p:blipFill>
          <p:spPr>
            <a:xfrm>
              <a:off x="3332510" y="2061566"/>
              <a:ext cx="2845692" cy="2745981"/>
            </a:xfrm>
            <a:prstGeom prst="rect">
              <a:avLst/>
            </a:prstGeom>
            <a:noFill/>
            <a:ln w="9525">
              <a:noFill/>
            </a:ln>
          </p:spPr>
        </p:pic>
      </p:grpSp>
      <p:sp>
        <p:nvSpPr>
          <p:cNvPr id="5127" name="矩形 3"/>
          <p:cNvSpPr/>
          <p:nvPr userDrawn="1"/>
        </p:nvSpPr>
        <p:spPr>
          <a:xfrm>
            <a:off x="5580063" y="5080000"/>
            <a:ext cx="3119437" cy="260350"/>
          </a:xfrm>
          <a:prstGeom prst="rect">
            <a:avLst/>
          </a:prstGeom>
          <a:noFill/>
          <a:ln w="9525">
            <a:noFill/>
          </a:ln>
        </p:spPr>
        <p:txBody>
          <a:bodyPr wrap="none">
            <a:spAutoFit/>
          </a:bodyPr>
          <a:lstStyle/>
          <a:p>
            <a:pPr lvl="0" eaLnBrk="1" hangingPunct="1"/>
            <a:r>
              <a:rPr lang="zh-CN" altLang="en-US" sz="1100" dirty="0">
                <a:solidFill>
                  <a:srgbClr val="414141"/>
                </a:solidFill>
                <a:latin typeface="Calibri" panose="020F0502020204030204" pitchFamily="34" charset="0"/>
              </a:rPr>
              <a:t> </a:t>
            </a:r>
          </a:p>
        </p:txBody>
      </p:sp>
      <p:sp>
        <p:nvSpPr>
          <p:cNvPr id="5128" name="TextBox 3"/>
          <p:cNvSpPr/>
          <p:nvPr userDrawn="1"/>
        </p:nvSpPr>
        <p:spPr>
          <a:xfrm>
            <a:off x="2087563" y="1006475"/>
            <a:ext cx="4968875" cy="504825"/>
          </a:xfrm>
          <a:prstGeom prst="rect">
            <a:avLst/>
          </a:prstGeom>
          <a:noFill/>
          <a:ln w="9525">
            <a:noFill/>
          </a:ln>
        </p:spPr>
        <p:txBody>
          <a:bodyPr/>
          <a:lstStyle/>
          <a:p>
            <a:pPr lvl="0" defTabSz="914400" eaLnBrk="1" hangingPunct="1"/>
            <a:r>
              <a:rPr lang="zh-CN" altLang="en-US" sz="2800" dirty="0">
                <a:solidFill>
                  <a:srgbClr val="014079"/>
                </a:solidFill>
                <a:latin typeface="Calibri" panose="020F0502020204030204" pitchFamily="34" charset="0"/>
                <a:ea typeface="微软雅黑" panose="020B0503020204020204" pitchFamily="34" charset="-122"/>
                <a:sym typeface="Calibri" panose="020F0502020204030204" pitchFamily="34" charset="0"/>
              </a:rPr>
              <a:t>感受美好自然，培养语文素养！</a:t>
            </a:r>
            <a:endParaRPr lang="zh-CN" altLang="en-US" sz="2800" dirty="0">
              <a:solidFill>
                <a:srgbClr val="014079"/>
              </a:solidFill>
              <a:latin typeface="Calibri" panose="020F0502020204030204" pitchFamily="34" charset="0"/>
            </a:endParaRPr>
          </a:p>
        </p:txBody>
      </p:sp>
      <p:sp>
        <p:nvSpPr>
          <p:cNvPr id="5129" name="TextBox 3"/>
          <p:cNvSpPr/>
          <p:nvPr userDrawn="1"/>
        </p:nvSpPr>
        <p:spPr>
          <a:xfrm>
            <a:off x="1833563" y="1471613"/>
            <a:ext cx="5399087" cy="504825"/>
          </a:xfrm>
          <a:prstGeom prst="rect">
            <a:avLst/>
          </a:prstGeom>
          <a:noFill/>
          <a:ln w="9525">
            <a:noFill/>
          </a:ln>
        </p:spPr>
        <p:txBody>
          <a:bodyPr/>
          <a:lstStyle/>
          <a:p>
            <a:pPr lvl="0" algn="ctr" defTabSz="914400" eaLnBrk="1" hangingPunct="1"/>
            <a:r>
              <a:rPr lang="en-US" altLang="zh-CN" sz="1600" dirty="0">
                <a:solidFill>
                  <a:srgbClr val="014079"/>
                </a:solidFill>
                <a:latin typeface="Calibri" panose="020F0502020204030204" pitchFamily="34" charset="0"/>
              </a:rPr>
              <a:t>GAN SHOU MEI HAO ZI RAN</a:t>
            </a:r>
            <a:r>
              <a:rPr lang="zh-CN" altLang="en-US" sz="1600" dirty="0">
                <a:solidFill>
                  <a:srgbClr val="014079"/>
                </a:solidFill>
                <a:latin typeface="Calibri" panose="020F0502020204030204" pitchFamily="34" charset="0"/>
              </a:rPr>
              <a:t>   </a:t>
            </a:r>
            <a:r>
              <a:rPr lang="en-US" altLang="zh-CN" sz="1600" dirty="0">
                <a:solidFill>
                  <a:srgbClr val="014079"/>
                </a:solidFill>
                <a:latin typeface="Calibri" panose="020F0502020204030204" pitchFamily="34" charset="0"/>
              </a:rPr>
              <a:t> PEI YANG YU WEN SU YANG</a:t>
            </a:r>
            <a:endParaRPr lang="zh-CN" altLang="en-US" sz="1600" dirty="0">
              <a:solidFill>
                <a:srgbClr val="014079"/>
              </a:solidFill>
              <a:latin typeface="Calibri" panose="020F0502020204030204" pitchFamily="34" charset="0"/>
            </a:endParaRPr>
          </a:p>
        </p:txBody>
      </p:sp>
      <p:pic>
        <p:nvPicPr>
          <p:cNvPr id="5130" name="图片 8" descr="荣德基.png"/>
          <p:cNvPicPr>
            <a:picLocks noChangeAspect="1"/>
          </p:cNvPicPr>
          <p:nvPr userDrawn="1"/>
        </p:nvPicPr>
        <p:blipFill>
          <a:blip r:embed="rId6"/>
          <a:stretch>
            <a:fillRect/>
          </a:stretch>
        </p:blipFill>
        <p:spPr>
          <a:xfrm>
            <a:off x="134938" y="90488"/>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2020/7/7</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pic>
        <p:nvPicPr>
          <p:cNvPr id="18" name="图片 16" descr="IMG_256"/>
          <p:cNvPicPr>
            <a:picLocks noChangeAspect="1"/>
          </p:cNvPicPr>
          <p:nvPr userDrawn="1"/>
        </p:nvPicPr>
        <p:blipFill>
          <a:blip r:embed="rId2"/>
          <a:stretch>
            <a:fillRect/>
          </a:stretch>
        </p:blipFill>
        <p:spPr>
          <a:xfrm>
            <a:off x="635" y="4545330"/>
            <a:ext cx="9143365" cy="598170"/>
          </a:xfrm>
          <a:prstGeom prst="rect">
            <a:avLst/>
          </a:prstGeom>
          <a:noFill/>
          <a:ln w="9525">
            <a:noFill/>
          </a:ln>
          <a:effectLst>
            <a:softEdge rad="31750"/>
          </a:effectLst>
        </p:spPr>
      </p:pic>
      <p:pic>
        <p:nvPicPr>
          <p:cNvPr id="2050" name="图片 8" descr="荣德基.png"/>
          <p:cNvPicPr>
            <a:picLocks noChangeAspect="1"/>
          </p:cNvPicPr>
          <p:nvPr userDrawn="1"/>
        </p:nvPicPr>
        <p:blipFill>
          <a:blip r:embed="rId3"/>
          <a:stretch>
            <a:fillRect/>
          </a:stretch>
        </p:blipFill>
        <p:spPr>
          <a:xfrm>
            <a:off x="250825" y="104775"/>
            <a:ext cx="1292225" cy="50482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pic>
        <p:nvPicPr>
          <p:cNvPr id="18" name="图片 16" descr="IMG_256"/>
          <p:cNvPicPr>
            <a:picLocks noChangeAspect="1"/>
          </p:cNvPicPr>
          <p:nvPr userDrawn="1"/>
        </p:nvPicPr>
        <p:blipFill>
          <a:blip r:embed="rId2"/>
          <a:stretch>
            <a:fillRect/>
          </a:stretch>
        </p:blipFill>
        <p:spPr>
          <a:xfrm>
            <a:off x="635" y="4545330"/>
            <a:ext cx="9143365" cy="598170"/>
          </a:xfrm>
          <a:prstGeom prst="rect">
            <a:avLst/>
          </a:prstGeom>
          <a:noFill/>
          <a:ln w="9525">
            <a:noFill/>
          </a:ln>
          <a:effectLst>
            <a:softEdge rad="31750"/>
          </a:effectLst>
        </p:spPr>
      </p:pic>
      <p:pic>
        <p:nvPicPr>
          <p:cNvPr id="2050" name="图片 8" descr="荣德基.png"/>
          <p:cNvPicPr>
            <a:picLocks noChangeAspect="1"/>
          </p:cNvPicPr>
          <p:nvPr userDrawn="1"/>
        </p:nvPicPr>
        <p:blipFill>
          <a:blip r:embed="rId3"/>
          <a:stretch>
            <a:fillRect/>
          </a:stretch>
        </p:blipFill>
        <p:spPr>
          <a:xfrm>
            <a:off x="250825" y="104775"/>
            <a:ext cx="1292225" cy="50482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18" name="图片 16" descr="IMG_256"/>
          <p:cNvPicPr>
            <a:picLocks noChangeAspect="1"/>
          </p:cNvPicPr>
          <p:nvPr userDrawn="1"/>
        </p:nvPicPr>
        <p:blipFill>
          <a:blip r:embed="rId2"/>
          <a:stretch>
            <a:fillRect/>
          </a:stretch>
        </p:blipFill>
        <p:spPr>
          <a:xfrm>
            <a:off x="635" y="4545330"/>
            <a:ext cx="9143365" cy="598170"/>
          </a:xfrm>
          <a:prstGeom prst="rect">
            <a:avLst/>
          </a:prstGeom>
          <a:noFill/>
          <a:ln w="9525">
            <a:noFill/>
          </a:ln>
          <a:effectLst>
            <a:softEdge rad="31750"/>
          </a:effectLst>
        </p:spPr>
      </p:pic>
      <p:pic>
        <p:nvPicPr>
          <p:cNvPr id="2050" name="图片 8" descr="荣德基.png"/>
          <p:cNvPicPr>
            <a:picLocks noChangeAspect="1"/>
          </p:cNvPicPr>
          <p:nvPr userDrawn="1"/>
        </p:nvPicPr>
        <p:blipFill>
          <a:blip r:embed="rId3"/>
          <a:stretch>
            <a:fillRect/>
          </a:stretch>
        </p:blipFill>
        <p:spPr>
          <a:xfrm>
            <a:off x="250825" y="104775"/>
            <a:ext cx="1292225" cy="50482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2020/7/7</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幻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lstStyle>
            <a:lvl1pPr algn="r">
              <a:buFont typeface="Arial" panose="020B0604020202020204" pitchFamily="34" charset="0"/>
              <a:defRPr sz="1200">
                <a:solidFill>
                  <a:srgbClr val="898989"/>
                </a:solidFill>
              </a:defRPr>
            </a:lvl1p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iming>
    <p:tnLst>
      <p:par>
        <p:cTn id="1" dur="indefinite" restart="never" nodeType="tmRoot"/>
      </p:par>
    </p:tnLst>
  </p:timing>
  <p:hf sldNum="0"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Administrator\Desktop\课件首页.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400"/>
            <a:ext cx="9191625"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5441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2"/>
          <p:cNvPicPr>
            <a:picLocks noChangeAspect="1"/>
          </p:cNvPicPr>
          <p:nvPr/>
        </p:nvPicPr>
        <p:blipFill>
          <a:blip r:embed="rId2"/>
          <a:stretch>
            <a:fillRect/>
          </a:stretch>
        </p:blipFill>
        <p:spPr>
          <a:xfrm>
            <a:off x="635" y="-39370"/>
            <a:ext cx="9143365" cy="5183505"/>
          </a:xfrm>
          <a:prstGeom prst="rect">
            <a:avLst/>
          </a:prstGeom>
        </p:spPr>
      </p:pic>
      <p:sp>
        <p:nvSpPr>
          <p:cNvPr id="11" name="TextBox 48"/>
          <p:cNvSpPr txBox="1"/>
          <p:nvPr/>
        </p:nvSpPr>
        <p:spPr>
          <a:xfrm>
            <a:off x="2453011" y="1448111"/>
            <a:ext cx="4079240" cy="852805"/>
          </a:xfrm>
          <a:prstGeom prst="rect">
            <a:avLst/>
          </a:prstGeom>
          <a:noFill/>
          <a:ln w="19050">
            <a:solidFill>
              <a:schemeClr val="tx1"/>
            </a:solidFill>
          </a:ln>
          <a:effectLst>
            <a:outerShdw blurRad="76200" dist="12700" dir="2700000" sy="-23000" kx="-800400" algn="bl" rotWithShape="0">
              <a:prstClr val="black">
                <a:alpha val="20000"/>
              </a:prstClr>
            </a:outerShdw>
            <a:softEdge rad="31750"/>
          </a:effectLst>
        </p:spPr>
        <p:txBody>
          <a:bodyPr wrap="square" lIns="68580" tIns="34290" rIns="68580" bIns="34290">
            <a:spAutoFit/>
          </a:bodyPr>
          <a:lstStyle/>
          <a:p>
            <a:pPr marR="0" defTabSz="457200">
              <a:buClrTx/>
              <a:buSzTx/>
              <a:buFontTx/>
              <a:defRPr/>
            </a:pPr>
            <a:r>
              <a:rPr kumimoji="0" lang="en-US" sz="5100" b="1" kern="1200" cap="none" spc="0" normalizeH="0" baseline="0" noProof="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9 </a:t>
            </a:r>
            <a:r>
              <a:rPr kumimoji="0" lang="zh-CN" altLang="en-US" sz="5100" b="1" kern="1200" cap="none" spc="0" normalizeH="0" baseline="0" noProof="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猎人海力布</a:t>
            </a:r>
          </a:p>
        </p:txBody>
      </p:sp>
      <p:pic>
        <p:nvPicPr>
          <p:cNvPr id="3" name="图片 46" descr="枫叶副本"/>
          <p:cNvPicPr>
            <a:picLocks noChangeAspect="1"/>
          </p:cNvPicPr>
          <p:nvPr/>
        </p:nvPicPr>
        <p:blipFill>
          <a:blip r:embed="rId3"/>
          <a:stretch>
            <a:fillRect/>
          </a:stretch>
        </p:blipFill>
        <p:spPr>
          <a:xfrm>
            <a:off x="3804920" y="2465355"/>
            <a:ext cx="1060450" cy="1014413"/>
          </a:xfrm>
          <a:prstGeom prst="rect">
            <a:avLst/>
          </a:prstGeom>
          <a:noFill/>
          <a:ln w="9525">
            <a:noFill/>
          </a:ln>
        </p:spPr>
      </p:pic>
      <p:pic>
        <p:nvPicPr>
          <p:cNvPr id="4" name="图片 46" descr="枫叶副本"/>
          <p:cNvPicPr>
            <a:picLocks noChangeAspect="1"/>
          </p:cNvPicPr>
          <p:nvPr/>
        </p:nvPicPr>
        <p:blipFill>
          <a:blip r:embed="rId3"/>
          <a:stretch>
            <a:fillRect/>
          </a:stretch>
        </p:blipFill>
        <p:spPr>
          <a:xfrm>
            <a:off x="3035138" y="2454722"/>
            <a:ext cx="1060450" cy="1014413"/>
          </a:xfrm>
          <a:prstGeom prst="rect">
            <a:avLst/>
          </a:prstGeom>
          <a:noFill/>
          <a:ln w="9525">
            <a:noFill/>
          </a:ln>
        </p:spPr>
      </p:pic>
      <p:sp>
        <p:nvSpPr>
          <p:cNvPr id="22" name="矩形 21"/>
          <p:cNvSpPr/>
          <p:nvPr/>
        </p:nvSpPr>
        <p:spPr bwMode="auto">
          <a:xfrm>
            <a:off x="3195615" y="2583088"/>
            <a:ext cx="2929077" cy="706755"/>
          </a:xfrm>
          <a:prstGeom prst="rect">
            <a:avLst/>
          </a:prstGeom>
          <a:noFill/>
          <a:ln>
            <a:noFill/>
          </a:ln>
        </p:spPr>
        <p:txBody>
          <a:bodyPr wrap="square">
            <a:spAutoFit/>
          </a:bodyPr>
          <a:lstStyle/>
          <a:p>
            <a:pPr marL="0" marR="0" lvl="0" indent="0" algn="dist"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17780" cmpd="sng">
                  <a:noFill/>
                  <a:prstDash val="solid"/>
                  <a:miter lim="800000"/>
                </a:ln>
                <a:solidFill>
                  <a:schemeClr val="tx1"/>
                </a:solidFill>
                <a:effectLst>
                  <a:glow rad="304800">
                    <a:schemeClr val="bg1">
                      <a:alpha val="60000"/>
                    </a:schemeClr>
                  </a:glow>
                </a:effectLst>
                <a:uLnTx/>
                <a:uFillTx/>
                <a:latin typeface="楷体" panose="02010609060101010101" pitchFamily="49" charset="-122"/>
                <a:ea typeface="楷体" panose="02010609060101010101" pitchFamily="49" charset="-122"/>
                <a:cs typeface="仿宋" panose="02010609060101010101" pitchFamily="49" charset="-122"/>
              </a:rPr>
              <a:t>品读感悟</a:t>
            </a:r>
          </a:p>
        </p:txBody>
      </p:sp>
      <p:grpSp>
        <p:nvGrpSpPr>
          <p:cNvPr id="8198" name="组合 23"/>
          <p:cNvGrpSpPr/>
          <p:nvPr/>
        </p:nvGrpSpPr>
        <p:grpSpPr>
          <a:xfrm>
            <a:off x="5678488" y="-79538"/>
            <a:ext cx="3465512" cy="368300"/>
            <a:chOff x="-36512" y="110686"/>
            <a:chExt cx="3383280" cy="347267"/>
          </a:xfrm>
        </p:grpSpPr>
        <p:sp>
          <p:nvSpPr>
            <p:cNvPr id="25" name="矩形 24"/>
            <p:cNvSpPr/>
            <p:nvPr/>
          </p:nvSpPr>
          <p:spPr>
            <a:xfrm flipH="1">
              <a:off x="-36512" y="158585"/>
              <a:ext cx="3383280" cy="251469"/>
            </a:xfrm>
            <a:prstGeom prst="rect">
              <a:avLst/>
            </a:prstGeom>
            <a:gradFill flip="none" rotWithShape="1">
              <a:gsLst>
                <a:gs pos="0">
                  <a:srgbClr val="5E9EFF"/>
                </a:gs>
                <a:gs pos="39999">
                  <a:srgbClr val="85C2FF"/>
                </a:gs>
                <a:gs pos="70000">
                  <a:srgbClr val="C4D6EB"/>
                </a:gs>
                <a:gs pos="100000">
                  <a:srgbClr val="FFEBFA"/>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00" name="文本框 1"/>
            <p:cNvSpPr txBox="1"/>
            <p:nvPr/>
          </p:nvSpPr>
          <p:spPr>
            <a:xfrm>
              <a:off x="220794" y="110686"/>
              <a:ext cx="3079824" cy="347267"/>
            </a:xfrm>
            <a:prstGeom prst="rect">
              <a:avLst/>
            </a:prstGeom>
            <a:noFill/>
            <a:ln w="9525">
              <a:noFill/>
            </a:ln>
          </p:spPr>
          <p:txBody>
            <a:bodyPr wrap="square" anchor="t">
              <a:spAutoFit/>
            </a:bodyPr>
            <a:lstStyle/>
            <a:p>
              <a:r>
                <a:rPr lang="zh-CN" altLang="en-US" dirty="0">
                  <a:latin typeface="黑体" panose="02010609060101010101" pitchFamily="49" charset="-122"/>
                  <a:ea typeface="黑体" panose="02010609060101010101" pitchFamily="49" charset="-122"/>
                </a:rPr>
                <a:t>人教版  语文  五年级  上册</a:t>
              </a:r>
            </a:p>
          </p:txBody>
        </p:sp>
      </p:grpSp>
      <p:pic>
        <p:nvPicPr>
          <p:cNvPr id="10" name="图片 8" descr="荣德基.png"/>
          <p:cNvPicPr>
            <a:picLocks noChangeAspect="1"/>
          </p:cNvPicPr>
          <p:nvPr/>
        </p:nvPicPr>
        <p:blipFill>
          <a:blip r:embed="rId4"/>
          <a:stretch>
            <a:fillRect/>
          </a:stretch>
        </p:blipFill>
        <p:spPr>
          <a:xfrm>
            <a:off x="250825" y="94142"/>
            <a:ext cx="1292225" cy="504825"/>
          </a:xfrm>
          <a:prstGeom prst="rect">
            <a:avLst/>
          </a:prstGeom>
          <a:noFill/>
          <a:ln w="9525">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Box 7"/>
          <p:cNvSpPr txBox="1"/>
          <p:nvPr/>
        </p:nvSpPr>
        <p:spPr>
          <a:xfrm>
            <a:off x="768823" y="853032"/>
            <a:ext cx="7695565" cy="559769"/>
          </a:xfrm>
          <a:prstGeom prst="rect">
            <a:avLst/>
          </a:prstGeom>
          <a:noFill/>
          <a:ln w="9525">
            <a:noFill/>
          </a:ln>
        </p:spPr>
        <p:txBody>
          <a:bodyPr wrap="square">
            <a:spAutoFit/>
          </a:bodyPr>
          <a:lstStyle/>
          <a:p>
            <a:pPr>
              <a:lnSpc>
                <a:spcPct val="150000"/>
              </a:lnSpc>
            </a:pPr>
            <a:r>
              <a:rPr lang="zh-CN" altLang="en-US" sz="2400" b="1" dirty="0">
                <a:solidFill>
                  <a:srgbClr val="000000"/>
                </a:solidFill>
                <a:latin typeface="黑体" panose="02010609060101010101" pitchFamily="49" charset="-122"/>
                <a:ea typeface="黑体" panose="02010609060101010101" pitchFamily="49" charset="-122"/>
                <a:sym typeface="+mn-ea"/>
              </a:rPr>
              <a:t>通过上节课的学习，你能说说课文写了什么吗</a:t>
            </a:r>
            <a:r>
              <a:rPr lang="zh-CN" altLang="en-US" sz="2400" b="1" dirty="0">
                <a:solidFill>
                  <a:srgbClr val="000000"/>
                </a:solidFill>
                <a:latin typeface="黑体" panose="02010609060101010101" pitchFamily="49" charset="-122"/>
                <a:ea typeface="黑体" panose="02010609060101010101" pitchFamily="49" charset="-122"/>
                <a:sym typeface="Calibri" panose="020F0502020204030204" pitchFamily="34" charset="0"/>
              </a:rPr>
              <a:t>？填一填</a:t>
            </a:r>
            <a:r>
              <a:rPr lang="zh-CN" altLang="en-US" sz="2400" b="1" dirty="0" smtClean="0">
                <a:solidFill>
                  <a:srgbClr val="000000"/>
                </a:solidFill>
                <a:latin typeface="黑体" panose="02010609060101010101" pitchFamily="49" charset="-122"/>
                <a:ea typeface="黑体" panose="02010609060101010101" pitchFamily="49" charset="-122"/>
                <a:sym typeface="Calibri" panose="020F0502020204030204" pitchFamily="34" charset="0"/>
              </a:rPr>
              <a:t>。</a:t>
            </a:r>
            <a:endParaRPr lang="zh-CN" altLang="en-US" sz="2400" dirty="0">
              <a:latin typeface="楷体" panose="02010609060101010101" pitchFamily="49" charset="-122"/>
              <a:ea typeface="楷体" panose="02010609060101010101" pitchFamily="49" charset="-122"/>
            </a:endParaRPr>
          </a:p>
        </p:txBody>
      </p:sp>
      <p:sp>
        <p:nvSpPr>
          <p:cNvPr id="8" name="矩形 7"/>
          <p:cNvSpPr/>
          <p:nvPr/>
        </p:nvSpPr>
        <p:spPr>
          <a:xfrm>
            <a:off x="3248183" y="36314"/>
            <a:ext cx="2448106" cy="76944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400" b="1" i="0" u="none" strike="noStrike" kern="1200" cap="all" spc="0" normalizeH="0" baseline="0" noProof="0" dirty="0">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uLnTx/>
                <a:uFillTx/>
                <a:latin typeface="华文行楷" panose="02010800040101010101" pitchFamily="2" charset="-122"/>
                <a:ea typeface="华文行楷" panose="02010800040101010101" pitchFamily="2" charset="-122"/>
                <a:cs typeface="+mn-cs"/>
              </a:rPr>
              <a:t>复习引入</a:t>
            </a:r>
          </a:p>
        </p:txBody>
      </p:sp>
      <p:sp>
        <p:nvSpPr>
          <p:cNvPr id="10" name="TextBox 7"/>
          <p:cNvSpPr txBox="1"/>
          <p:nvPr/>
        </p:nvSpPr>
        <p:spPr>
          <a:xfrm>
            <a:off x="807027" y="947686"/>
            <a:ext cx="7369175" cy="3329758"/>
          </a:xfrm>
          <a:prstGeom prst="rect">
            <a:avLst/>
          </a:prstGeom>
          <a:noFill/>
          <a:ln w="9525">
            <a:noFill/>
          </a:ln>
        </p:spPr>
        <p:txBody>
          <a:bodyPr>
            <a:spAutoFit/>
          </a:bodyPr>
          <a:lstStyle/>
          <a:p>
            <a:pPr>
              <a:lnSpc>
                <a:spcPct val="150000"/>
              </a:lnSpc>
            </a:pPr>
            <a:endParaRPr lang="en-US" altLang="zh-CN" sz="2400" b="1" noProof="0" dirty="0" smtClean="0">
              <a:ln>
                <a:noFill/>
              </a:ln>
              <a:effectLst/>
              <a:uLnTx/>
              <a:uFillTx/>
              <a:latin typeface="+mj-ea"/>
              <a:ea typeface="+mj-ea"/>
              <a:cs typeface="楷体" panose="02010609060101010101" pitchFamily="49" charset="-122"/>
              <a:sym typeface="+mn-ea"/>
            </a:endParaRPr>
          </a:p>
          <a:p>
            <a:pPr indent="627063">
              <a:lnSpc>
                <a:spcPct val="150000"/>
              </a:lnSpc>
            </a:pPr>
            <a:r>
              <a:rPr lang="zh-CN" altLang="en-US" sz="2400" b="1" noProof="0" dirty="0" smtClean="0">
                <a:ln>
                  <a:noFill/>
                </a:ln>
                <a:effectLst/>
                <a:uLnTx/>
                <a:uFillTx/>
                <a:latin typeface="+mj-ea"/>
                <a:ea typeface="+mj-ea"/>
                <a:cs typeface="楷体" panose="02010609060101010101" pitchFamily="49" charset="-122"/>
                <a:sym typeface="+mn-ea"/>
              </a:rPr>
              <a:t>本文</a:t>
            </a:r>
            <a:r>
              <a:rPr lang="zh-CN" altLang="en-US" sz="2400" b="1" noProof="0" dirty="0">
                <a:ln>
                  <a:noFill/>
                </a:ln>
                <a:effectLst/>
                <a:uLnTx/>
                <a:uFillTx/>
                <a:latin typeface="+mj-ea"/>
                <a:ea typeface="+mj-ea"/>
                <a:cs typeface="楷体" panose="02010609060101010101" pitchFamily="49" charset="-122"/>
                <a:sym typeface="+mn-ea"/>
              </a:rPr>
              <a:t>讲的是猎人</a:t>
            </a:r>
            <a:r>
              <a:rPr lang="zh-CN" altLang="en-US" sz="2400" b="1" u="sng" noProof="0" dirty="0">
                <a:ln>
                  <a:noFill/>
                </a:ln>
                <a:effectLst/>
                <a:uLnTx/>
                <a:uFillTx/>
                <a:latin typeface="+mj-ea"/>
                <a:ea typeface="+mj-ea"/>
                <a:cs typeface="楷体" panose="02010609060101010101" pitchFamily="49" charset="-122"/>
                <a:sym typeface="+mn-ea"/>
              </a:rPr>
              <a:t>      </a:t>
            </a:r>
            <a:r>
              <a:rPr lang="zh-CN" altLang="en-US" sz="2400" b="1" noProof="0" dirty="0">
                <a:ln>
                  <a:noFill/>
                </a:ln>
                <a:effectLst/>
                <a:uLnTx/>
                <a:uFillTx/>
                <a:latin typeface="+mj-ea"/>
                <a:ea typeface="+mj-ea"/>
                <a:cs typeface="楷体" panose="02010609060101010101" pitchFamily="49" charset="-122"/>
                <a:sym typeface="+mn-ea"/>
              </a:rPr>
              <a:t>打猎时救了龙王的</a:t>
            </a:r>
            <a:r>
              <a:rPr lang="zh-CN" altLang="en-US" sz="2400" b="1" u="sng" noProof="0" dirty="0">
                <a:ln>
                  <a:noFill/>
                </a:ln>
                <a:effectLst/>
                <a:uLnTx/>
                <a:uFillTx/>
                <a:latin typeface="+mj-ea"/>
                <a:ea typeface="+mj-ea"/>
                <a:cs typeface="楷体" panose="02010609060101010101" pitchFamily="49" charset="-122"/>
                <a:sym typeface="+mn-ea"/>
              </a:rPr>
              <a:t>       </a:t>
            </a:r>
            <a:r>
              <a:rPr lang="zh-CN" altLang="en-US" sz="2400" b="1" noProof="0" dirty="0">
                <a:ln>
                  <a:noFill/>
                </a:ln>
                <a:effectLst/>
                <a:uLnTx/>
                <a:uFillTx/>
                <a:latin typeface="+mj-ea"/>
                <a:ea typeface="+mj-ea"/>
                <a:cs typeface="楷体" panose="02010609060101010101" pitchFamily="49" charset="-122"/>
                <a:sym typeface="+mn-ea"/>
              </a:rPr>
              <a:t>，得到一块</a:t>
            </a:r>
            <a:r>
              <a:rPr lang="zh-CN" altLang="en-US" sz="2400" b="1" u="sng" noProof="0" dirty="0">
                <a:ln>
                  <a:noFill/>
                </a:ln>
                <a:effectLst/>
                <a:uLnTx/>
                <a:uFillTx/>
                <a:latin typeface="+mj-ea"/>
                <a:ea typeface="+mj-ea"/>
                <a:cs typeface="楷体" panose="02010609060101010101" pitchFamily="49" charset="-122"/>
                <a:sym typeface="+mn-ea"/>
              </a:rPr>
              <a:t>      </a:t>
            </a:r>
            <a:r>
              <a:rPr lang="zh-CN" altLang="en-US" sz="2400" b="1" noProof="0" dirty="0">
                <a:ln>
                  <a:noFill/>
                </a:ln>
                <a:effectLst/>
                <a:uLnTx/>
                <a:uFillTx/>
                <a:latin typeface="+mj-ea"/>
                <a:ea typeface="+mj-ea"/>
                <a:cs typeface="楷体" panose="02010609060101010101" pitchFamily="49" charset="-122"/>
                <a:sym typeface="+mn-ea"/>
              </a:rPr>
              <a:t>，使他听得懂</a:t>
            </a:r>
            <a:r>
              <a:rPr lang="zh-CN" altLang="en-US" sz="2400" b="1" u="sng" noProof="0" dirty="0">
                <a:ln>
                  <a:noFill/>
                </a:ln>
                <a:effectLst/>
                <a:uLnTx/>
                <a:uFillTx/>
                <a:latin typeface="+mj-ea"/>
                <a:ea typeface="+mj-ea"/>
                <a:cs typeface="楷体" panose="02010609060101010101" pitchFamily="49" charset="-122"/>
                <a:sym typeface="+mn-ea"/>
              </a:rPr>
              <a:t>      </a:t>
            </a:r>
            <a:r>
              <a:rPr lang="zh-CN" altLang="en-US" sz="2400" b="1" noProof="0" dirty="0">
                <a:ln>
                  <a:noFill/>
                </a:ln>
                <a:effectLst/>
                <a:uLnTx/>
                <a:uFillTx/>
                <a:latin typeface="+mj-ea"/>
                <a:ea typeface="+mj-ea"/>
                <a:cs typeface="楷体" panose="02010609060101010101" pitchFamily="49" charset="-122"/>
                <a:sym typeface="+mn-ea"/>
              </a:rPr>
              <a:t>的语言，他把利用宝石听到了大山要崩塌、洪水要淹没村子的可怕消息告诉了</a:t>
            </a:r>
            <a:r>
              <a:rPr lang="zh-CN" altLang="en-US" sz="2400" b="1" u="sng" noProof="0" dirty="0">
                <a:ln>
                  <a:noFill/>
                </a:ln>
                <a:effectLst/>
                <a:uLnTx/>
                <a:uFillTx/>
                <a:latin typeface="+mj-ea"/>
                <a:ea typeface="+mj-ea"/>
                <a:cs typeface="楷体" panose="02010609060101010101" pitchFamily="49" charset="-122"/>
                <a:sym typeface="+mn-ea"/>
              </a:rPr>
              <a:t>        </a:t>
            </a:r>
            <a:r>
              <a:rPr lang="zh-CN" altLang="en-US" sz="2400" b="1" noProof="0" dirty="0">
                <a:ln>
                  <a:noFill/>
                </a:ln>
                <a:effectLst/>
                <a:uLnTx/>
                <a:uFillTx/>
                <a:latin typeface="+mj-ea"/>
                <a:ea typeface="+mj-ea"/>
                <a:cs typeface="楷体" panose="02010609060101010101" pitchFamily="49" charset="-122"/>
                <a:sym typeface="+mn-ea"/>
              </a:rPr>
              <a:t>，乡亲们得救了，而他自己却变成了</a:t>
            </a:r>
            <a:r>
              <a:rPr lang="zh-CN" altLang="en-US" sz="2400" b="1" u="sng" noProof="0" dirty="0">
                <a:ln>
                  <a:noFill/>
                </a:ln>
                <a:effectLst/>
                <a:uLnTx/>
                <a:uFillTx/>
                <a:latin typeface="+mj-ea"/>
                <a:ea typeface="+mj-ea"/>
                <a:cs typeface="楷体" panose="02010609060101010101" pitchFamily="49" charset="-122"/>
                <a:sym typeface="+mn-ea"/>
              </a:rPr>
              <a:t>     </a:t>
            </a:r>
            <a:r>
              <a:rPr lang="zh-CN" altLang="en-US" sz="2400" b="1" noProof="0" dirty="0">
                <a:ln>
                  <a:noFill/>
                </a:ln>
                <a:effectLst/>
                <a:uLnTx/>
                <a:uFillTx/>
                <a:latin typeface="+mj-ea"/>
                <a:ea typeface="+mj-ea"/>
                <a:cs typeface="楷体" panose="02010609060101010101" pitchFamily="49" charset="-122"/>
                <a:sym typeface="+mn-ea"/>
              </a:rPr>
              <a:t>的故事。</a:t>
            </a:r>
            <a:r>
              <a:rPr lang="zh-CN" altLang="en-US" sz="2400" b="1" u="sng" dirty="0">
                <a:latin typeface="+mj-ea"/>
                <a:ea typeface="+mj-ea"/>
              </a:rPr>
              <a:t>  </a:t>
            </a:r>
            <a:r>
              <a:rPr lang="zh-CN" altLang="en-US" sz="2400" b="1" dirty="0">
                <a:latin typeface="+mj-ea"/>
                <a:ea typeface="+mj-ea"/>
              </a:rPr>
              <a:t>   </a:t>
            </a:r>
          </a:p>
        </p:txBody>
      </p:sp>
      <p:sp>
        <p:nvSpPr>
          <p:cNvPr id="12" name="TextBox 11"/>
          <p:cNvSpPr txBox="1"/>
          <p:nvPr/>
        </p:nvSpPr>
        <p:spPr>
          <a:xfrm>
            <a:off x="3595260" y="1546964"/>
            <a:ext cx="1115695" cy="460375"/>
          </a:xfrm>
          <a:prstGeom prst="rect">
            <a:avLst/>
          </a:prstGeom>
          <a:noFill/>
          <a:ln w="9525">
            <a:noFill/>
          </a:ln>
        </p:spPr>
        <p:txBody>
          <a:bodyPr wrap="square">
            <a:spAutoFit/>
          </a:bodyPr>
          <a:lstStyle/>
          <a:p>
            <a:r>
              <a:rPr lang="zh-CN" altLang="en-US" sz="2400" b="1" noProof="0" dirty="0">
                <a:ln>
                  <a:noFill/>
                </a:ln>
                <a:solidFill>
                  <a:srgbClr val="C00000"/>
                </a:solidFill>
                <a:effectLst/>
                <a:uLnTx/>
                <a:uFillTx/>
                <a:latin typeface="+mj-ea"/>
                <a:ea typeface="+mj-ea"/>
                <a:cs typeface="楷体" panose="02010609060101010101" pitchFamily="49" charset="-122"/>
                <a:sym typeface="+mn-ea"/>
              </a:rPr>
              <a:t>海力布</a:t>
            </a:r>
          </a:p>
        </p:txBody>
      </p:sp>
      <p:sp>
        <p:nvSpPr>
          <p:cNvPr id="13" name="TextBox 10"/>
          <p:cNvSpPr txBox="1"/>
          <p:nvPr/>
        </p:nvSpPr>
        <p:spPr>
          <a:xfrm>
            <a:off x="1385115" y="2099025"/>
            <a:ext cx="946785" cy="460375"/>
          </a:xfrm>
          <a:prstGeom prst="rect">
            <a:avLst/>
          </a:prstGeom>
          <a:noFill/>
          <a:ln w="9525">
            <a:noFill/>
          </a:ln>
        </p:spPr>
        <p:txBody>
          <a:bodyPr wrap="square">
            <a:spAutoFit/>
          </a:bodyPr>
          <a:lstStyle/>
          <a:p>
            <a:r>
              <a:rPr lang="zh-CN" altLang="en-US" sz="2400" b="1" noProof="0" dirty="0">
                <a:ln>
                  <a:noFill/>
                </a:ln>
                <a:solidFill>
                  <a:srgbClr val="C00000"/>
                </a:solidFill>
                <a:effectLst/>
                <a:uLnTx/>
                <a:uFillTx/>
                <a:latin typeface="+mj-ea"/>
                <a:ea typeface="+mj-ea"/>
                <a:cs typeface="楷体" panose="02010609060101010101" pitchFamily="49" charset="-122"/>
                <a:sym typeface="+mn-ea"/>
              </a:rPr>
              <a:t>女儿</a:t>
            </a:r>
          </a:p>
        </p:txBody>
      </p:sp>
      <p:sp>
        <p:nvSpPr>
          <p:cNvPr id="14" name="TextBox 10"/>
          <p:cNvSpPr txBox="1"/>
          <p:nvPr/>
        </p:nvSpPr>
        <p:spPr>
          <a:xfrm>
            <a:off x="3921340" y="2105315"/>
            <a:ext cx="851535" cy="460375"/>
          </a:xfrm>
          <a:prstGeom prst="rect">
            <a:avLst/>
          </a:prstGeom>
          <a:noFill/>
          <a:ln w="9525">
            <a:noFill/>
          </a:ln>
        </p:spPr>
        <p:txBody>
          <a:bodyPr wrap="square">
            <a:spAutoFit/>
          </a:bodyPr>
          <a:lstStyle/>
          <a:p>
            <a:r>
              <a:rPr lang="zh-CN" altLang="en-US" sz="2400" b="1" noProof="0" dirty="0">
                <a:ln>
                  <a:noFill/>
                </a:ln>
                <a:solidFill>
                  <a:srgbClr val="C00000"/>
                </a:solidFill>
                <a:effectLst/>
                <a:uLnTx/>
                <a:uFillTx/>
                <a:latin typeface="+mj-ea"/>
                <a:ea typeface="+mj-ea"/>
                <a:cs typeface="楷体" panose="02010609060101010101" pitchFamily="49" charset="-122"/>
                <a:sym typeface="+mn-ea"/>
              </a:rPr>
              <a:t>宝石</a:t>
            </a:r>
          </a:p>
        </p:txBody>
      </p:sp>
      <p:sp>
        <p:nvSpPr>
          <p:cNvPr id="15" name="TextBox 10"/>
          <p:cNvSpPr txBox="1"/>
          <p:nvPr/>
        </p:nvSpPr>
        <p:spPr>
          <a:xfrm>
            <a:off x="6646520" y="2105315"/>
            <a:ext cx="851535" cy="460375"/>
          </a:xfrm>
          <a:prstGeom prst="rect">
            <a:avLst/>
          </a:prstGeom>
          <a:noFill/>
          <a:ln w="9525">
            <a:noFill/>
          </a:ln>
        </p:spPr>
        <p:txBody>
          <a:bodyPr wrap="square">
            <a:spAutoFit/>
          </a:bodyPr>
          <a:lstStyle/>
          <a:p>
            <a:r>
              <a:rPr lang="zh-CN" altLang="en-US" sz="2400" b="1" noProof="0" dirty="0">
                <a:ln>
                  <a:noFill/>
                </a:ln>
                <a:solidFill>
                  <a:srgbClr val="C00000"/>
                </a:solidFill>
                <a:effectLst/>
                <a:uLnTx/>
                <a:uFillTx/>
                <a:latin typeface="+mj-ea"/>
                <a:ea typeface="+mj-ea"/>
                <a:cs typeface="楷体" panose="02010609060101010101" pitchFamily="49" charset="-122"/>
                <a:sym typeface="+mn-ea"/>
              </a:rPr>
              <a:t>动物</a:t>
            </a:r>
          </a:p>
        </p:txBody>
      </p:sp>
      <p:sp>
        <p:nvSpPr>
          <p:cNvPr id="16" name="TextBox 10"/>
          <p:cNvSpPr txBox="1"/>
          <p:nvPr/>
        </p:nvSpPr>
        <p:spPr>
          <a:xfrm>
            <a:off x="4006404" y="3175213"/>
            <a:ext cx="1115695" cy="460375"/>
          </a:xfrm>
          <a:prstGeom prst="rect">
            <a:avLst/>
          </a:prstGeom>
          <a:noFill/>
          <a:ln w="9525">
            <a:noFill/>
          </a:ln>
        </p:spPr>
        <p:txBody>
          <a:bodyPr wrap="square">
            <a:spAutoFit/>
          </a:bodyPr>
          <a:lstStyle/>
          <a:p>
            <a:r>
              <a:rPr lang="zh-CN" altLang="en-US" sz="2400" b="1" noProof="0" dirty="0">
                <a:ln>
                  <a:noFill/>
                </a:ln>
                <a:solidFill>
                  <a:srgbClr val="C00000"/>
                </a:solidFill>
                <a:effectLst/>
                <a:uLnTx/>
                <a:uFillTx/>
                <a:latin typeface="+mj-ea"/>
                <a:ea typeface="+mj-ea"/>
                <a:cs typeface="楷体" panose="02010609060101010101" pitchFamily="49" charset="-122"/>
                <a:sym typeface="+mn-ea"/>
              </a:rPr>
              <a:t>乡亲们</a:t>
            </a:r>
          </a:p>
        </p:txBody>
      </p:sp>
      <p:sp>
        <p:nvSpPr>
          <p:cNvPr id="17" name="TextBox 10"/>
          <p:cNvSpPr txBox="1"/>
          <p:nvPr/>
        </p:nvSpPr>
        <p:spPr>
          <a:xfrm>
            <a:off x="3035052" y="3741918"/>
            <a:ext cx="851535" cy="460375"/>
          </a:xfrm>
          <a:prstGeom prst="rect">
            <a:avLst/>
          </a:prstGeom>
          <a:noFill/>
          <a:ln w="9525">
            <a:noFill/>
          </a:ln>
        </p:spPr>
        <p:txBody>
          <a:bodyPr wrap="square">
            <a:spAutoFit/>
          </a:bodyPr>
          <a:lstStyle/>
          <a:p>
            <a:r>
              <a:rPr lang="zh-CN" altLang="en-US" sz="2400" b="1" noProof="0" dirty="0">
                <a:ln>
                  <a:noFill/>
                </a:ln>
                <a:solidFill>
                  <a:srgbClr val="C00000"/>
                </a:solidFill>
                <a:effectLst/>
                <a:uLnTx/>
                <a:uFillTx/>
                <a:latin typeface="+mj-ea"/>
                <a:ea typeface="+mj-ea"/>
                <a:cs typeface="楷体" panose="02010609060101010101" pitchFamily="49" charset="-122"/>
                <a:sym typeface="+mn-ea"/>
              </a:rPr>
              <a:t>石头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1"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1"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1"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1"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1"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3" grpId="0"/>
      <p:bldP spid="13" grpId="1"/>
      <p:bldP spid="14" grpId="0"/>
      <p:bldP spid="14" grpId="1"/>
      <p:bldP spid="15" grpId="0"/>
      <p:bldP spid="15" grpId="1"/>
      <p:bldP spid="16" grpId="0"/>
      <p:bldP spid="16" grpId="1"/>
      <p:bldP spid="17" grpId="0"/>
      <p:bldP spid="17"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矩形 1"/>
          <p:cNvSpPr/>
          <p:nvPr/>
        </p:nvSpPr>
        <p:spPr>
          <a:xfrm>
            <a:off x="366233" y="886933"/>
            <a:ext cx="8496300" cy="3250185"/>
          </a:xfrm>
          <a:prstGeom prst="rect">
            <a:avLst/>
          </a:prstGeom>
          <a:noFill/>
          <a:ln w="9525">
            <a:noFill/>
          </a:ln>
        </p:spPr>
        <p:txBody>
          <a:bodyPr>
            <a:spAutoFit/>
          </a:bodyPr>
          <a:lstStyle/>
          <a:p>
            <a:pPr indent="712788">
              <a:lnSpc>
                <a:spcPct val="150000"/>
              </a:lnSpc>
            </a:pPr>
            <a:r>
              <a:rPr lang="zh-CN" altLang="en-US" sz="2800" b="1" dirty="0">
                <a:latin typeface="+mj-ea"/>
                <a:ea typeface="+mj-ea"/>
              </a:rPr>
              <a:t>初读课文，说说课文主要写了海力布哪几件事，了解清楚这些事情的来龙去脉</a:t>
            </a:r>
            <a:r>
              <a:rPr lang="zh-CN" altLang="en-US" sz="2800" b="1" dirty="0" smtClean="0">
                <a:latin typeface="+mj-ea"/>
                <a:ea typeface="+mj-ea"/>
              </a:rPr>
              <a:t>。再</a:t>
            </a:r>
            <a:r>
              <a:rPr lang="zh-CN" altLang="en-US" sz="2800" b="1" dirty="0">
                <a:latin typeface="+mj-ea"/>
                <a:ea typeface="+mj-ea"/>
              </a:rPr>
              <a:t>读课文，找出描写海力布动作、语言、神态、心理的语句，感受海力布热心助人</a:t>
            </a:r>
            <a:r>
              <a:rPr lang="zh-CN" altLang="en-US" sz="2800" b="1" dirty="0" smtClean="0">
                <a:latin typeface="+mj-ea"/>
                <a:ea typeface="+mj-ea"/>
              </a:rPr>
              <a:t>、舍己为人</a:t>
            </a:r>
            <a:r>
              <a:rPr lang="zh-CN" altLang="en-US" sz="2800" b="1" dirty="0">
                <a:latin typeface="+mj-ea"/>
                <a:ea typeface="+mj-ea"/>
              </a:rPr>
              <a:t>的美好品质。最后，转换人称，变换角色，尝试着创造性地复述故事。</a:t>
            </a:r>
            <a:endParaRPr sz="2800" b="1" dirty="0">
              <a:latin typeface="+mj-ea"/>
              <a:ea typeface="+mj-ea"/>
            </a:endParaRPr>
          </a:p>
        </p:txBody>
      </p:sp>
      <p:sp>
        <p:nvSpPr>
          <p:cNvPr id="3" name="矩形 2"/>
          <p:cNvSpPr/>
          <p:nvPr/>
        </p:nvSpPr>
        <p:spPr>
          <a:xfrm>
            <a:off x="3210230" y="140651"/>
            <a:ext cx="222504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学法导读</a:t>
            </a:r>
          </a:p>
        </p:txBody>
      </p:sp>
      <p:cxnSp>
        <p:nvCxnSpPr>
          <p:cNvPr id="2" name="直接连接符 1"/>
          <p:cNvCxnSpPr/>
          <p:nvPr/>
        </p:nvCxnSpPr>
        <p:spPr>
          <a:xfrm flipH="1">
            <a:off x="480784" y="2180827"/>
            <a:ext cx="478233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直接连接符 7"/>
          <p:cNvCxnSpPr/>
          <p:nvPr/>
        </p:nvCxnSpPr>
        <p:spPr>
          <a:xfrm flipH="1">
            <a:off x="1565306" y="2808148"/>
            <a:ext cx="393172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直接连接符 9"/>
          <p:cNvCxnSpPr/>
          <p:nvPr/>
        </p:nvCxnSpPr>
        <p:spPr>
          <a:xfrm flipH="1">
            <a:off x="480784" y="3446101"/>
            <a:ext cx="321934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直接连接符 11"/>
          <p:cNvCxnSpPr/>
          <p:nvPr/>
        </p:nvCxnSpPr>
        <p:spPr>
          <a:xfrm flipH="1">
            <a:off x="3266514" y="4052159"/>
            <a:ext cx="3219345"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22" presetClass="entr" presetSubtype="8"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2" presetClass="entr" presetSubtype="8"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矩形 1"/>
          <p:cNvSpPr/>
          <p:nvPr/>
        </p:nvSpPr>
        <p:spPr>
          <a:xfrm>
            <a:off x="602401" y="908037"/>
            <a:ext cx="8073773" cy="1384995"/>
          </a:xfrm>
          <a:prstGeom prst="rect">
            <a:avLst/>
          </a:prstGeom>
          <a:noFill/>
          <a:ln w="9525">
            <a:noFill/>
          </a:ln>
        </p:spPr>
        <p:txBody>
          <a:bodyPr wrap="square">
            <a:spAutoFit/>
          </a:bodyPr>
          <a:lstStyle/>
          <a:p>
            <a:pPr>
              <a:lnSpc>
                <a:spcPct val="150000"/>
              </a:lnSpc>
            </a:pPr>
            <a:r>
              <a:rPr lang="en-US" sz="2800" b="1" dirty="0">
                <a:latin typeface="黑体" pitchFamily="49" charset="-122"/>
                <a:ea typeface="黑体" pitchFamily="49" charset="-122"/>
                <a:sym typeface="+mn-ea"/>
              </a:rPr>
              <a:t>    </a:t>
            </a:r>
            <a:r>
              <a:rPr sz="2800" b="1" dirty="0">
                <a:latin typeface="黑体" pitchFamily="49" charset="-122"/>
                <a:ea typeface="黑体" pitchFamily="49" charset="-122"/>
                <a:sym typeface="+mn-ea"/>
              </a:rPr>
              <a:t>默读课文，</a:t>
            </a:r>
            <a:r>
              <a:rPr lang="zh-CN" sz="2800" b="1" dirty="0">
                <a:latin typeface="黑体" pitchFamily="49" charset="-122"/>
                <a:ea typeface="黑体" pitchFamily="49" charset="-122"/>
                <a:sym typeface="+mn-ea"/>
              </a:rPr>
              <a:t>用段意串联法概括文章的主要内容，</a:t>
            </a:r>
            <a:r>
              <a:rPr sz="2800" b="1" dirty="0">
                <a:latin typeface="黑体" pitchFamily="49" charset="-122"/>
                <a:ea typeface="黑体" pitchFamily="49" charset="-122"/>
                <a:sym typeface="+mn-ea"/>
              </a:rPr>
              <a:t>了解清楚</a:t>
            </a:r>
            <a:r>
              <a:rPr lang="zh-CN" sz="2800" b="1" dirty="0">
                <a:latin typeface="黑体" pitchFamily="49" charset="-122"/>
                <a:ea typeface="黑体" pitchFamily="49" charset="-122"/>
                <a:sym typeface="+mn-ea"/>
              </a:rPr>
              <a:t>故事</a:t>
            </a:r>
            <a:r>
              <a:rPr sz="2800" b="1" dirty="0">
                <a:latin typeface="黑体" pitchFamily="49" charset="-122"/>
                <a:ea typeface="黑体" pitchFamily="49" charset="-122"/>
                <a:sym typeface="+mn-ea"/>
              </a:rPr>
              <a:t>的来龙去脉。</a:t>
            </a:r>
            <a:endParaRPr lang="en-US" altLang="zh-CN" sz="2800" b="1" dirty="0">
              <a:solidFill>
                <a:srgbClr val="FF0000"/>
              </a:solidFill>
              <a:latin typeface="黑体" pitchFamily="49" charset="-122"/>
              <a:ea typeface="黑体" pitchFamily="49" charset="-122"/>
            </a:endParaRPr>
          </a:p>
        </p:txBody>
      </p:sp>
      <p:sp>
        <p:nvSpPr>
          <p:cNvPr id="2" name="矩形 1"/>
          <p:cNvSpPr/>
          <p:nvPr/>
        </p:nvSpPr>
        <p:spPr>
          <a:xfrm>
            <a:off x="2164364" y="2586869"/>
            <a:ext cx="3627755" cy="922020"/>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Calibri" panose="020F0502020204030204" pitchFamily="34" charset="0"/>
                <a:ea typeface="宋体" panose="02010600030101010101" pitchFamily="2" charset="-122"/>
                <a:cs typeface="+mn-cs"/>
              </a:rPr>
              <a:t>段意串联法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1"/>
          <p:cNvSpPr>
            <a:spLocks noChangeArrowheads="1"/>
          </p:cNvSpPr>
          <p:nvPr/>
        </p:nvSpPr>
        <p:spPr bwMode="auto">
          <a:xfrm>
            <a:off x="398514" y="592594"/>
            <a:ext cx="8575362" cy="3762732"/>
          </a:xfrm>
          <a:prstGeom prst="round2DiagRect">
            <a:avLst/>
          </a:prstGeom>
        </p:spPr>
        <p:style>
          <a:lnRef idx="2">
            <a:schemeClr val="accent3"/>
          </a:lnRef>
          <a:fillRef idx="1">
            <a:schemeClr val="lt1"/>
          </a:fillRef>
          <a:effectRef idx="0">
            <a:schemeClr val="accent3"/>
          </a:effectRef>
          <a:fontRef idx="minor">
            <a:schemeClr val="dk1"/>
          </a:fontRef>
        </p:style>
        <p:txBody>
          <a:bodyPr wrap="square" anchor="ctr">
            <a:spAutoFit/>
          </a:bodyPr>
          <a:lstStyle/>
          <a:p>
            <a:pPr marL="0" marR="0" lvl="0" indent="0" algn="ctr" defTabSz="457200" rtl="0" eaLnBrk="1" fontAlgn="base" latinLnBrk="0" hangingPunct="1">
              <a:lnSpc>
                <a:spcPct val="125000"/>
              </a:lnSpc>
              <a:spcBef>
                <a:spcPct val="0"/>
              </a:spcBef>
              <a:spcAft>
                <a:spcPct val="0"/>
              </a:spcAft>
              <a:buClrTx/>
              <a:buSzTx/>
              <a:buFontTx/>
              <a:buNone/>
              <a:defRPr/>
            </a:pPr>
            <a:r>
              <a:rPr kumimoji="0" lang="zh-CN" altLang="en-US" sz="3200" b="1" i="0" u="none" strike="noStrike" kern="1200" cap="none" spc="0" normalizeH="0" baseline="0" noProof="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楷体" panose="02010609060101010101" pitchFamily="49" charset="-122"/>
                <a:ea typeface="楷体" panose="02010609060101010101" pitchFamily="49" charset="-122"/>
                <a:cs typeface="+mn-cs"/>
                <a:sym typeface="Calibri" panose="020F0502020204030204" pitchFamily="34" charset="0"/>
              </a:rPr>
              <a:t>用段意串联法概括主要内容</a:t>
            </a:r>
          </a:p>
          <a:p>
            <a:pPr marL="0" marR="0" lvl="0" indent="0" algn="l" defTabSz="457200" rtl="0" eaLnBrk="1" fontAlgn="base" latinLnBrk="0" hangingPunct="1">
              <a:lnSpc>
                <a:spcPct val="125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0000FF"/>
                </a:solidFill>
                <a:effectLst/>
                <a:uLnTx/>
                <a:uFillTx/>
                <a:latin typeface="黑体" pitchFamily="49" charset="-122"/>
                <a:ea typeface="黑体" pitchFamily="49" charset="-122"/>
                <a:cs typeface="Times New Roman" pitchFamily="18" charset="0"/>
                <a:sym typeface="Calibri" panose="020F0502020204030204" pitchFamily="34" charset="0"/>
              </a:rPr>
              <a:t>概念：</a:t>
            </a:r>
            <a:r>
              <a:rPr kumimoji="0" lang="zh-CN" altLang="en-US" sz="2000" b="1" i="0" u="none" strike="noStrike" kern="1200" cap="none" spc="0" normalizeH="0" baseline="0" noProof="0" dirty="0">
                <a:ln>
                  <a:noFill/>
                </a:ln>
                <a:solidFill>
                  <a:schemeClr val="dk1"/>
                </a:solidFill>
                <a:effectLst/>
                <a:uLnTx/>
                <a:uFillTx/>
                <a:latin typeface="Times New Roman" pitchFamily="18" charset="0"/>
                <a:ea typeface="+mj-ea"/>
                <a:cs typeface="Times New Roman" pitchFamily="18" charset="0"/>
                <a:sym typeface="Calibri" panose="020F0502020204030204" pitchFamily="34" charset="0"/>
              </a:rPr>
              <a:t>段意串联法即将每个自然段的大意串联起来，并适当加以整合，从而概括，提取文章主要内容的方法。</a:t>
            </a:r>
          </a:p>
          <a:p>
            <a:pPr marL="0" marR="0" lvl="0" indent="0" algn="l" defTabSz="457200" rtl="0" eaLnBrk="1" fontAlgn="base" latinLnBrk="0" hangingPunct="1">
              <a:lnSpc>
                <a:spcPct val="125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0000FF"/>
                </a:solidFill>
                <a:effectLst/>
                <a:uLnTx/>
                <a:uFillTx/>
                <a:latin typeface="黑体" pitchFamily="49" charset="-122"/>
                <a:ea typeface="黑体" pitchFamily="49" charset="-122"/>
                <a:cs typeface="Times New Roman" pitchFamily="18" charset="0"/>
                <a:sym typeface="Calibri" panose="020F0502020204030204" pitchFamily="34" charset="0"/>
              </a:rPr>
              <a:t>方法：</a:t>
            </a:r>
            <a:r>
              <a:rPr kumimoji="0" lang="zh-CN" altLang="en-US" sz="2000" b="1" i="0" u="none" strike="noStrike" kern="1200" cap="none" spc="0" normalizeH="0" baseline="0" noProof="0" dirty="0">
                <a:ln>
                  <a:noFill/>
                </a:ln>
                <a:solidFill>
                  <a:schemeClr val="dk1"/>
                </a:solidFill>
                <a:effectLst/>
                <a:uLnTx/>
                <a:uFillTx/>
                <a:latin typeface="Times New Roman" pitchFamily="18" charset="0"/>
                <a:ea typeface="+mj-ea"/>
                <a:cs typeface="Times New Roman" pitchFamily="18" charset="0"/>
                <a:sym typeface="Calibri" panose="020F0502020204030204" pitchFamily="34" charset="0"/>
              </a:rPr>
              <a:t>1.摘取段落中的关键句（中心句、过渡句等），稍加增删从而概括出段意。</a:t>
            </a:r>
          </a:p>
          <a:p>
            <a:pPr marL="0" marR="0" lvl="0" indent="0" algn="l" defTabSz="457200" rtl="0" eaLnBrk="1" fontAlgn="base" latinLnBrk="0" hangingPunct="1">
              <a:lnSpc>
                <a:spcPct val="125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dk1"/>
                </a:solidFill>
                <a:effectLst/>
                <a:uLnTx/>
                <a:uFillTx/>
                <a:latin typeface="Times New Roman" pitchFamily="18" charset="0"/>
                <a:ea typeface="+mj-ea"/>
                <a:cs typeface="Times New Roman" pitchFamily="18" charset="0"/>
                <a:sym typeface="Calibri" panose="020F0502020204030204" pitchFamily="34" charset="0"/>
              </a:rPr>
              <a:t>2.整合、概括各段的段意时，适当加上一些过渡词语，以便读起来更加通顺。</a:t>
            </a:r>
          </a:p>
          <a:p>
            <a:pPr marL="0" marR="0" lvl="0" indent="0" algn="l" defTabSz="457200" rtl="0" eaLnBrk="1" fontAlgn="base" latinLnBrk="0" hangingPunct="1">
              <a:lnSpc>
                <a:spcPct val="125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dk1"/>
                </a:solidFill>
                <a:effectLst/>
                <a:uLnTx/>
                <a:uFillTx/>
                <a:latin typeface="Times New Roman" pitchFamily="18" charset="0"/>
                <a:ea typeface="+mj-ea"/>
                <a:cs typeface="Times New Roman" pitchFamily="18" charset="0"/>
                <a:sym typeface="Calibri" panose="020F0502020204030204" pitchFamily="34" charset="0"/>
              </a:rPr>
              <a:t>3.注意区分重点段落和非重点段落，做到有详有略，有的甚至可以舍去。</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1"/>
          <p:cNvSpPr/>
          <p:nvPr/>
        </p:nvSpPr>
        <p:spPr>
          <a:xfrm>
            <a:off x="561975" y="573987"/>
            <a:ext cx="5636806" cy="646331"/>
          </a:xfrm>
          <a:prstGeom prst="rect">
            <a:avLst/>
          </a:prstGeom>
          <a:noFill/>
          <a:ln w="9525">
            <a:noFill/>
          </a:ln>
        </p:spPr>
        <p:txBody>
          <a:bodyPr wrap="square" anchor="ctr">
            <a:spAutoFit/>
          </a:bodyPr>
          <a:lstStyle/>
          <a:p>
            <a:pPr eaLnBrk="0" hangingPunct="0">
              <a:lnSpc>
                <a:spcPct val="150000"/>
              </a:lnSpc>
            </a:pPr>
            <a:r>
              <a:rPr lang="zh-CN" altLang="en-US" sz="2400" b="1" dirty="0">
                <a:latin typeface="黑体" panose="02010609060101010101" pitchFamily="49" charset="-122"/>
                <a:ea typeface="黑体" panose="02010609060101010101" pitchFamily="49" charset="-122"/>
              </a:rPr>
              <a:t>用段意串联法概括文章的主要内容为：</a:t>
            </a:r>
          </a:p>
        </p:txBody>
      </p:sp>
      <p:sp>
        <p:nvSpPr>
          <p:cNvPr id="28676" name="矩形 4"/>
          <p:cNvSpPr>
            <a:spLocks noChangeArrowheads="1"/>
          </p:cNvSpPr>
          <p:nvPr/>
        </p:nvSpPr>
        <p:spPr bwMode="auto">
          <a:xfrm>
            <a:off x="466129" y="1170532"/>
            <a:ext cx="8443949" cy="3075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449580" algn="l" defTabSz="457200" rtl="0" eaLnBrk="1" fontAlgn="base" latinLnBrk="0" hangingPunct="1">
              <a:lnSpc>
                <a:spcPct val="150000"/>
              </a:lnSpc>
              <a:spcBef>
                <a:spcPct val="0"/>
              </a:spcBef>
              <a:spcAft>
                <a:spcPct val="0"/>
              </a:spcAft>
              <a:buClrTx/>
              <a:buSzTx/>
              <a:buFontTx/>
              <a:buNone/>
              <a:defRPr/>
            </a:pPr>
            <a:r>
              <a:rPr kumimoji="0" lang="zh-CN" altLang="en-US"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第一段</a:t>
            </a:r>
            <a:r>
              <a:rPr kumimoji="0" lang="en-US" altLang="zh-CN"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a:t>
            </a:r>
            <a:r>
              <a:rPr kumimoji="0" lang="zh-CN" altLang="en-US"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第</a:t>
            </a:r>
            <a:r>
              <a:rPr kumimoji="0" lang="en-US" altLang="zh-CN"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1</a:t>
            </a:r>
            <a:r>
              <a:rPr kumimoji="0" lang="zh-CN" altLang="en-US"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自然段</a:t>
            </a:r>
            <a:r>
              <a:rPr kumimoji="0" lang="en-US" altLang="zh-CN"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a:t>
            </a:r>
            <a:r>
              <a:rPr kumimoji="0" lang="zh-CN" altLang="en-US"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a:t>
            </a:r>
            <a:r>
              <a:rPr kumimoji="0" lang="zh-CN" altLang="en-US" sz="22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概括交代故事的基本情况。</a:t>
            </a:r>
          </a:p>
          <a:p>
            <a:pPr marL="0" marR="0" lvl="0" indent="449580" algn="l" defTabSz="457200" rtl="0" eaLnBrk="1" fontAlgn="base" latinLnBrk="0" hangingPunct="1">
              <a:lnSpc>
                <a:spcPct val="150000"/>
              </a:lnSpc>
              <a:spcBef>
                <a:spcPct val="0"/>
              </a:spcBef>
              <a:spcAft>
                <a:spcPct val="0"/>
              </a:spcAft>
              <a:buClrTx/>
              <a:buSzTx/>
              <a:buFontTx/>
              <a:buNone/>
              <a:defRPr/>
            </a:pPr>
            <a:r>
              <a:rPr kumimoji="0" lang="zh-CN" altLang="en-US"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第二段</a:t>
            </a:r>
            <a:r>
              <a:rPr kumimoji="0" lang="en-US" altLang="zh-CN"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a:t>
            </a:r>
            <a:r>
              <a:rPr kumimoji="0" lang="zh-CN" altLang="en-US"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第</a:t>
            </a:r>
            <a:r>
              <a:rPr kumimoji="0" lang="en-US" altLang="zh-CN"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2-6</a:t>
            </a:r>
            <a:r>
              <a:rPr kumimoji="0" lang="zh-CN" altLang="en-US"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自然段</a:t>
            </a:r>
            <a:r>
              <a:rPr kumimoji="0" lang="en-US" altLang="zh-CN"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a:t>
            </a:r>
            <a:r>
              <a:rPr kumimoji="0" lang="zh-CN" altLang="en-US"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a:t>
            </a:r>
            <a:r>
              <a:rPr kumimoji="0" lang="zh-CN" altLang="en-US" sz="22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讲海力布救了小白蛇，得到龙王的宝石。</a:t>
            </a:r>
          </a:p>
          <a:p>
            <a:pPr marL="0" marR="0" lvl="0" indent="449580" algn="l" defTabSz="457200" rtl="0" eaLnBrk="1" fontAlgn="base" latinLnBrk="0" hangingPunct="1">
              <a:lnSpc>
                <a:spcPct val="150000"/>
              </a:lnSpc>
              <a:spcBef>
                <a:spcPct val="0"/>
              </a:spcBef>
              <a:spcAft>
                <a:spcPct val="0"/>
              </a:spcAft>
              <a:buClrTx/>
              <a:buSzTx/>
              <a:buFontTx/>
              <a:buNone/>
              <a:defRPr/>
            </a:pPr>
            <a:r>
              <a:rPr kumimoji="0" lang="zh-CN" altLang="en-US"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第三段</a:t>
            </a:r>
            <a:r>
              <a:rPr kumimoji="0" lang="en-US" altLang="zh-CN"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a:t>
            </a:r>
            <a:r>
              <a:rPr kumimoji="0" lang="zh-CN" altLang="en-US"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第</a:t>
            </a:r>
            <a:r>
              <a:rPr kumimoji="0" lang="en-US" altLang="zh-CN"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7-10</a:t>
            </a:r>
            <a:r>
              <a:rPr kumimoji="0" lang="zh-CN" altLang="en-US"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自然段</a:t>
            </a:r>
            <a:r>
              <a:rPr kumimoji="0" lang="en-US" altLang="zh-CN"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a:t>
            </a:r>
            <a:r>
              <a:rPr kumimoji="0" lang="zh-CN" altLang="en-US"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a:t>
            </a:r>
            <a:r>
              <a:rPr kumimoji="0" lang="zh-CN" altLang="en-US" sz="22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讲海力布把利用宝石听到了大山要崩塌、洪水要淹没村子的可怕消息告诉了乡亲们，乡亲们得救了，而他自己却变成了石头。</a:t>
            </a:r>
          </a:p>
          <a:p>
            <a:pPr marL="0" marR="0" lvl="0" indent="449580" algn="l" defTabSz="457200" rtl="0" eaLnBrk="1" fontAlgn="base" latinLnBrk="0" hangingPunct="1">
              <a:lnSpc>
                <a:spcPct val="150000"/>
              </a:lnSpc>
              <a:spcBef>
                <a:spcPct val="0"/>
              </a:spcBef>
              <a:spcAft>
                <a:spcPct val="0"/>
              </a:spcAft>
              <a:buClrTx/>
              <a:buSzTx/>
              <a:buFontTx/>
              <a:buNone/>
              <a:defRPr/>
            </a:pPr>
            <a:r>
              <a:rPr kumimoji="0" lang="zh-CN" altLang="en-US"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第四段</a:t>
            </a:r>
            <a:r>
              <a:rPr kumimoji="0" lang="en-US" altLang="zh-CN"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a:t>
            </a:r>
            <a:r>
              <a:rPr kumimoji="0" lang="zh-CN" altLang="en-US"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第</a:t>
            </a:r>
            <a:r>
              <a:rPr kumimoji="0" lang="en-US" altLang="zh-CN"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11</a:t>
            </a:r>
            <a:r>
              <a:rPr kumimoji="0" lang="zh-CN" altLang="en-US"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自然段</a:t>
            </a:r>
            <a:r>
              <a:rPr kumimoji="0" lang="en-US" altLang="zh-CN"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a:t>
            </a:r>
            <a:r>
              <a:rPr kumimoji="0" lang="zh-CN" altLang="en-US" sz="22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a:t>
            </a:r>
            <a:r>
              <a:rPr kumimoji="0" lang="zh-CN" altLang="en-US" sz="22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讲人们永远纪念海力布。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675"/>
                                        </p:tgtEl>
                                        <p:attrNameLst>
                                          <p:attrName>style.visibility</p:attrName>
                                        </p:attrNameLst>
                                      </p:cBhvr>
                                      <p:to>
                                        <p:strVal val="visible"/>
                                      </p:to>
                                    </p:set>
                                    <p:animEffect transition="in" filter="wipe(left)">
                                      <p:cBhvr>
                                        <p:cTn id="7" dur="500"/>
                                        <p:tgtEl>
                                          <p:spTgt spid="2867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8676">
                                            <p:txEl>
                                              <p:pRg st="0" end="0"/>
                                            </p:txEl>
                                          </p:spTgt>
                                        </p:tgtEl>
                                        <p:attrNameLst>
                                          <p:attrName>style.visibility</p:attrName>
                                        </p:attrNameLst>
                                      </p:cBhvr>
                                      <p:to>
                                        <p:strVal val="visible"/>
                                      </p:to>
                                    </p:set>
                                    <p:animEffect transition="in" filter="randombar(horizontal)">
                                      <p:cBhvr>
                                        <p:cTn id="12" dur="500"/>
                                        <p:tgtEl>
                                          <p:spTgt spid="2867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8676">
                                            <p:txEl>
                                              <p:pRg st="1" end="1"/>
                                            </p:txEl>
                                          </p:spTgt>
                                        </p:tgtEl>
                                        <p:attrNameLst>
                                          <p:attrName>style.visibility</p:attrName>
                                        </p:attrNameLst>
                                      </p:cBhvr>
                                      <p:to>
                                        <p:strVal val="visible"/>
                                      </p:to>
                                    </p:set>
                                    <p:animEffect transition="in" filter="randombar(horizontal)">
                                      <p:cBhvr>
                                        <p:cTn id="17" dur="500"/>
                                        <p:tgtEl>
                                          <p:spTgt spid="2867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8676">
                                            <p:txEl>
                                              <p:pRg st="2" end="2"/>
                                            </p:txEl>
                                          </p:spTgt>
                                        </p:tgtEl>
                                        <p:attrNameLst>
                                          <p:attrName>style.visibility</p:attrName>
                                        </p:attrNameLst>
                                      </p:cBhvr>
                                      <p:to>
                                        <p:strVal val="visible"/>
                                      </p:to>
                                    </p:set>
                                    <p:animEffect transition="in" filter="randombar(horizontal)">
                                      <p:cBhvr>
                                        <p:cTn id="22" dur="500"/>
                                        <p:tgtEl>
                                          <p:spTgt spid="2867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8676">
                                            <p:txEl>
                                              <p:pRg st="3" end="3"/>
                                            </p:txEl>
                                          </p:spTgt>
                                        </p:tgtEl>
                                        <p:attrNameLst>
                                          <p:attrName>style.visibility</p:attrName>
                                        </p:attrNameLst>
                                      </p:cBhvr>
                                      <p:to>
                                        <p:strVal val="visible"/>
                                      </p:to>
                                    </p:set>
                                    <p:animEffect transition="in" filter="randombar(horizontal)">
                                      <p:cBhvr>
                                        <p:cTn id="27" dur="500"/>
                                        <p:tgtEl>
                                          <p:spTgt spid="2867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P spid="2867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54345" y="1210427"/>
            <a:ext cx="7964352" cy="2031325"/>
          </a:xfrm>
          <a:prstGeom prst="rect">
            <a:avLst/>
          </a:prstGeom>
          <a:noFill/>
        </p:spPr>
        <p:txBody>
          <a:bodyPr wrap="square" rtlCol="0" anchor="t">
            <a:spAutoFit/>
          </a:bodyPr>
          <a:lstStyle/>
          <a:p>
            <a:pPr indent="712788">
              <a:lnSpc>
                <a:spcPct val="150000"/>
              </a:lnSpc>
            </a:pPr>
            <a:r>
              <a:rPr sz="2800" b="1" dirty="0" err="1" smtClean="0">
                <a:latin typeface="+mj-ea"/>
                <a:ea typeface="+mj-ea"/>
                <a:sym typeface="+mn-ea"/>
              </a:rPr>
              <a:t>再读课文</a:t>
            </a:r>
            <a:r>
              <a:rPr sz="2800" b="1" dirty="0" err="1">
                <a:latin typeface="+mj-ea"/>
                <a:ea typeface="+mj-ea"/>
                <a:sym typeface="+mn-ea"/>
              </a:rPr>
              <a:t>，找出描写海力布动作、语言、神态、心理描写的语句，感受海力布热心助人、舍己为人的美好品质</a:t>
            </a:r>
            <a:r>
              <a:rPr sz="2800" b="1" dirty="0">
                <a:latin typeface="+mj-ea"/>
                <a:ea typeface="+mj-ea"/>
                <a:sym typeface="+mn-ea"/>
              </a:rPr>
              <a:t>。</a:t>
            </a:r>
            <a:endParaRPr lang="zh-CN" altLang="en-US" sz="2800" b="1" dirty="0">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矩形 1"/>
          <p:cNvSpPr/>
          <p:nvPr/>
        </p:nvSpPr>
        <p:spPr>
          <a:xfrm>
            <a:off x="431800" y="812800"/>
            <a:ext cx="5503863" cy="2678113"/>
          </a:xfrm>
          <a:prstGeom prst="rect">
            <a:avLst/>
          </a:prstGeom>
          <a:noFill/>
          <a:ln w="9525">
            <a:noFill/>
          </a:ln>
        </p:spPr>
        <p:txBody>
          <a:bodyPr>
            <a:spAutoFit/>
          </a:bodyPr>
          <a:lstStyle/>
          <a:p>
            <a:pPr>
              <a:lnSpc>
                <a:spcPct val="150000"/>
              </a:lnSpc>
            </a:pPr>
            <a:r>
              <a:rPr lang="zh-CN" altLang="en-US" sz="2800" b="1" dirty="0">
                <a:latin typeface="楷体" panose="02010609060101010101" pitchFamily="49" charset="-122"/>
                <a:ea typeface="楷体" panose="02010609060101010101" pitchFamily="49" charset="-122"/>
              </a:rPr>
              <a:t>    他热心帮助别人，每次打猎回来，总是把猎物分给大家，自己只留下很少的一份。大家都非常尊敬他。</a:t>
            </a:r>
          </a:p>
        </p:txBody>
      </p:sp>
      <p:sp>
        <p:nvSpPr>
          <p:cNvPr id="9" name="矩形 8"/>
          <p:cNvSpPr/>
          <p:nvPr/>
        </p:nvSpPr>
        <p:spPr>
          <a:xfrm>
            <a:off x="4127500" y="987425"/>
            <a:ext cx="708025" cy="431800"/>
          </a:xfrm>
          <a:prstGeom prst="rect">
            <a:avLst/>
          </a:prstGeom>
          <a:noFill/>
          <a:ln w="28575">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矩形 9"/>
          <p:cNvSpPr/>
          <p:nvPr/>
        </p:nvSpPr>
        <p:spPr>
          <a:xfrm>
            <a:off x="1608138" y="1624013"/>
            <a:ext cx="709613" cy="431800"/>
          </a:xfrm>
          <a:prstGeom prst="rect">
            <a:avLst/>
          </a:prstGeom>
          <a:noFill/>
          <a:ln w="28575">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29708" name="图片 1"/>
          <p:cNvPicPr>
            <a:picLocks noChangeAspect="1" noChangeArrowheads="1"/>
          </p:cNvPicPr>
          <p:nvPr/>
        </p:nvPicPr>
        <p:blipFill>
          <a:blip r:embed="rId2"/>
          <a:srcRect/>
          <a:stretch>
            <a:fillRect/>
          </a:stretch>
        </p:blipFill>
        <p:spPr bwMode="auto">
          <a:xfrm flipH="1">
            <a:off x="5651109" y="629534"/>
            <a:ext cx="3196246" cy="2291540"/>
          </a:xfrm>
          <a:prstGeom prst="rect">
            <a:avLst/>
          </a:prstGeom>
          <a:ln>
            <a:noFill/>
          </a:ln>
          <a:effectLst>
            <a:softEdge rad="112500"/>
          </a:effectLst>
        </p:spPr>
      </p:pic>
      <p:sp>
        <p:nvSpPr>
          <p:cNvPr id="15" name="Text Box 5"/>
          <p:cNvSpPr txBox="1">
            <a:spLocks noChangeArrowheads="1"/>
          </p:cNvSpPr>
          <p:nvPr/>
        </p:nvSpPr>
        <p:spPr bwMode="auto">
          <a:xfrm>
            <a:off x="1635125" y="3303905"/>
            <a:ext cx="6457315" cy="1156970"/>
          </a:xfrm>
          <a:prstGeom prst="callout1">
            <a:avLst>
              <a:gd name="adj1" fmla="val -116"/>
              <a:gd name="adj2" fmla="val 29156"/>
              <a:gd name="adj3" fmla="val -53849"/>
              <a:gd name="adj4" fmla="val 21118"/>
            </a:avLst>
          </a:prstGeom>
          <a:solidFill>
            <a:schemeClr val="accent6">
              <a:lumMod val="20000"/>
              <a:lumOff val="80000"/>
            </a:schemeClr>
          </a:solidFill>
          <a:ln w="19050">
            <a:solidFill>
              <a:schemeClr val="accent6">
                <a:lumMod val="60000"/>
                <a:lumOff val="40000"/>
              </a:schemeClr>
            </a:solidFill>
            <a:prstDash val="sysDot"/>
            <a:miter lim="800000"/>
          </a:ln>
        </p:spPr>
        <p:txBody>
          <a:bodyPr anchor="ctr"/>
          <a:lstStyle/>
          <a:p>
            <a:pPr marR="0" indent="536575" defTabSz="457200">
              <a:buClrTx/>
              <a:buSzTx/>
              <a:buFontTx/>
              <a:defRPr/>
            </a:pPr>
            <a:r>
              <a:rPr kumimoji="0" lang="zh-CN" altLang="en-US" sz="2400" b="1" kern="1200" cap="none" spc="0" normalizeH="0" baseline="0" noProof="0" dirty="0">
                <a:solidFill>
                  <a:srgbClr val="0000FF"/>
                </a:solidFill>
                <a:latin typeface="仿宋" panose="02010609060101010101" pitchFamily="49" charset="-122"/>
                <a:ea typeface="仿宋" panose="02010609060101010101" pitchFamily="49" charset="-122"/>
                <a:cs typeface="+mn-cs"/>
              </a:rPr>
              <a:t>“每次”“总是”说明海力布的热心不是一朝一夕的，而是一向如此，经常这样。也正因为如此，大家才都尊敬他。</a:t>
            </a:r>
          </a:p>
        </p:txBody>
      </p:sp>
      <p:grpSp>
        <p:nvGrpSpPr>
          <p:cNvPr id="13315" name="组合 2"/>
          <p:cNvGrpSpPr/>
          <p:nvPr/>
        </p:nvGrpSpPr>
        <p:grpSpPr>
          <a:xfrm>
            <a:off x="2318068" y="168437"/>
            <a:ext cx="2224087" cy="633413"/>
            <a:chOff x="441643" y="787828"/>
            <a:chExt cx="2223823" cy="632458"/>
          </a:xfrm>
        </p:grpSpPr>
        <p:sp>
          <p:nvSpPr>
            <p:cNvPr id="2" name="矩形 8"/>
            <p:cNvSpPr>
              <a:spLocks noChangeArrowheads="1"/>
            </p:cNvSpPr>
            <p:nvPr/>
          </p:nvSpPr>
          <p:spPr bwMode="auto">
            <a:xfrm>
              <a:off x="441643" y="787828"/>
              <a:ext cx="2223823" cy="632458"/>
            </a:xfrm>
            <a:prstGeom prst="flowChartPunchedTape">
              <a:avLst/>
            </a:prstGeom>
            <a:solidFill>
              <a:schemeClr val="accent6">
                <a:lumMod val="75000"/>
              </a:schemeClr>
            </a:solidFill>
            <a:ln>
              <a:noFill/>
            </a:ln>
          </p:spPr>
          <p:txBody>
            <a:bodyPr>
              <a:spAutoFit/>
            </a:bodyP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a:spLocks noChangeArrowheads="1"/>
            </p:cNvSpPr>
            <p:nvPr/>
          </p:nvSpPr>
          <p:spPr bwMode="auto">
            <a:xfrm>
              <a:off x="523534" y="865165"/>
              <a:ext cx="2031325" cy="461665"/>
            </a:xfrm>
            <a:prstGeom prst="rect">
              <a:avLst/>
            </a:prstGeom>
            <a:noFill/>
            <a:ln>
              <a:noFill/>
            </a:ln>
          </p:spPr>
          <p:txBody>
            <a:bodyPr wrap="none" numCol="1">
              <a:prstTxWarp prst="textWave2">
                <a:avLst/>
              </a:prstTxWarp>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热心助人</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checkerboard(across)">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5"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p:nvPr/>
        </p:nvSpPr>
        <p:spPr>
          <a:xfrm>
            <a:off x="500380" y="770890"/>
            <a:ext cx="7936230" cy="1814830"/>
          </a:xfrm>
          <a:prstGeom prst="rect">
            <a:avLst/>
          </a:prstGeom>
          <a:noFill/>
          <a:ln w="9525">
            <a:noFill/>
          </a:ln>
        </p:spPr>
        <p:txBody>
          <a:bodyPr wrap="square">
            <a:spAutoFit/>
          </a:bodyPr>
          <a:lstStyle/>
          <a:p>
            <a:pPr>
              <a:lnSpc>
                <a:spcPct val="100000"/>
              </a:lnSpc>
              <a:spcBef>
                <a:spcPct val="50000"/>
              </a:spcBef>
            </a:pPr>
            <a:r>
              <a:rPr lang="zh-CN" altLang="en-US" sz="2800" b="1" dirty="0">
                <a:latin typeface="楷体" panose="02010609060101010101" pitchFamily="49" charset="-122"/>
                <a:ea typeface="楷体" panose="02010609060101010101" pitchFamily="49" charset="-122"/>
              </a:rPr>
              <a:t>    有一天，海力布到深山去打猎，忽然听见天上有呼救声。他抬头一看，一只老鹰抓着一条小白蛇正从他头上方飞过。他 急忙 搭箭开弓，对准老鹰射去。老鹰受了伤，丢下小白蛇逃了。</a:t>
            </a:r>
          </a:p>
        </p:txBody>
      </p:sp>
      <p:sp>
        <p:nvSpPr>
          <p:cNvPr id="13" name="Text Box 5"/>
          <p:cNvSpPr txBox="1">
            <a:spLocks noChangeArrowheads="1"/>
          </p:cNvSpPr>
          <p:nvPr/>
        </p:nvSpPr>
        <p:spPr bwMode="auto">
          <a:xfrm>
            <a:off x="1252207" y="2792322"/>
            <a:ext cx="6627495" cy="1226820"/>
          </a:xfrm>
          <a:prstGeom prst="callout1">
            <a:avLst>
              <a:gd name="adj1" fmla="val -4365"/>
              <a:gd name="adj2" fmla="val 31692"/>
              <a:gd name="adj3" fmla="val -28632"/>
              <a:gd name="adj4" fmla="val 26233"/>
            </a:avLst>
          </a:prstGeom>
          <a:solidFill>
            <a:schemeClr val="accent6">
              <a:lumMod val="20000"/>
              <a:lumOff val="80000"/>
            </a:schemeClr>
          </a:solidFill>
          <a:ln w="19050">
            <a:solidFill>
              <a:schemeClr val="accent6">
                <a:lumMod val="60000"/>
                <a:lumOff val="40000"/>
              </a:schemeClr>
            </a:solidFill>
            <a:prstDash val="sysDot"/>
            <a:miter lim="800000"/>
          </a:ln>
        </p:spPr>
        <p:txBody>
          <a:bodyPr anchor="ctr"/>
          <a:lstStyle/>
          <a:p>
            <a:pPr marR="0" defTabSz="457200">
              <a:buClrTx/>
              <a:buSzTx/>
              <a:buFontTx/>
              <a:defRPr/>
            </a:pPr>
            <a:endParaRPr lang="zh-CN" altLang="en-US" sz="2400" b="1" dirty="0">
              <a:latin typeface="仿宋" pitchFamily="49" charset="-122"/>
              <a:ea typeface="仿宋" pitchFamily="49" charset="-122"/>
              <a:sym typeface="+mn-ea"/>
            </a:endParaRPr>
          </a:p>
          <a:p>
            <a:pPr marR="0" defTabSz="457200">
              <a:buClrTx/>
              <a:buSzTx/>
              <a:buFontTx/>
              <a:defRPr/>
            </a:pPr>
            <a:r>
              <a:rPr lang="zh-CN" altLang="en-US" sz="2400" b="1" dirty="0">
                <a:solidFill>
                  <a:srgbClr val="0000FF"/>
                </a:solidFill>
                <a:latin typeface="仿宋" pitchFamily="49" charset="-122"/>
                <a:ea typeface="仿宋" pitchFamily="49" charset="-122"/>
                <a:sym typeface="+mn-ea"/>
              </a:rPr>
              <a:t>海力布救下小白蛇，为下文写小白蛇对海力布的报答埋下伏笔。“急忙”说明海力布是</a:t>
            </a:r>
            <a:r>
              <a:rPr lang="zh-CN" altLang="en-US" sz="2400" b="1" dirty="0">
                <a:solidFill>
                  <a:srgbClr val="0000FF"/>
                </a:solidFill>
                <a:latin typeface="仿宋" pitchFamily="49" charset="-122"/>
                <a:ea typeface="仿宋" pitchFamily="49" charset="-122"/>
              </a:rPr>
              <a:t>一个见义勇为的人，他同情弱者，富有爱心。</a:t>
            </a:r>
          </a:p>
          <a:p>
            <a:pPr marR="0" defTabSz="457200">
              <a:buClrTx/>
              <a:buSzTx/>
              <a:buFontTx/>
              <a:defRPr/>
            </a:pPr>
            <a:endParaRPr kumimoji="0" lang="zh-CN" altLang="en-US" sz="2400" b="1" kern="1200" cap="none" spc="0" normalizeH="0" baseline="0" noProof="0" dirty="0">
              <a:solidFill>
                <a:srgbClr val="0000FF"/>
              </a:solidFill>
              <a:latin typeface="仿宋" pitchFamily="49" charset="-122"/>
              <a:ea typeface="仿宋" pitchFamily="49" charset="-122"/>
            </a:endParaRPr>
          </a:p>
        </p:txBody>
      </p:sp>
      <p:sp>
        <p:nvSpPr>
          <p:cNvPr id="2" name="矩形 1"/>
          <p:cNvSpPr/>
          <p:nvPr/>
        </p:nvSpPr>
        <p:spPr>
          <a:xfrm>
            <a:off x="4987290" y="1674495"/>
            <a:ext cx="843915" cy="392430"/>
          </a:xfrm>
          <a:prstGeom prst="rect">
            <a:avLst/>
          </a:prstGeom>
          <a:noFill/>
          <a:ln w="28575">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heckerboard(across)">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矩形 1"/>
          <p:cNvSpPr>
            <a:spLocks noChangeArrowheads="1"/>
          </p:cNvSpPr>
          <p:nvPr/>
        </p:nvSpPr>
        <p:spPr bwMode="auto">
          <a:xfrm>
            <a:off x="477358" y="828112"/>
            <a:ext cx="819785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457200" rtl="0" eaLnBrk="1" fontAlgn="base" latinLnBrk="0" hangingPunct="1">
              <a:lnSpc>
                <a:spcPct val="15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小白蛇说：“敬爱的猎人，您是我的救命恩人，我要报答您。我是龙王的女儿，您跟我回去，我爸爸</a:t>
            </a:r>
            <a:r>
              <a:rPr kumimoji="0" lang="zh-CN" altLang="en-US" sz="2400" b="1" i="0" u="none" strike="noStrike" kern="1200" cap="none" spc="0" normalizeH="0" baseline="0" noProof="0" dirty="0">
                <a:ln>
                  <a:noFill/>
                </a:ln>
                <a:solidFill>
                  <a:schemeClr val="accent6">
                    <a:lumMod val="75000"/>
                  </a:schemeClr>
                </a:solidFill>
                <a:effectLst/>
                <a:uLnTx/>
                <a:uFillTx/>
                <a:latin typeface="楷体" panose="02010609060101010101" pitchFamily="49" charset="-122"/>
                <a:ea typeface="楷体" panose="02010609060101010101" pitchFamily="49" charset="-122"/>
                <a:cs typeface="+mn-cs"/>
              </a:rPr>
              <a:t>一定</a:t>
            </a:r>
            <a:r>
              <a:rPr kumimoji="0" lang="zh-CN" altLang="en-US" sz="24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会</a:t>
            </a:r>
            <a:r>
              <a:rPr kumimoji="0" lang="zh-CN" altLang="en-US" sz="2400" b="1" i="0" u="none" strike="noStrike" kern="1200" cap="none" spc="0" normalizeH="0" baseline="0" noProof="0" dirty="0">
                <a:ln>
                  <a:noFill/>
                </a:ln>
                <a:solidFill>
                  <a:schemeClr val="accent6">
                    <a:lumMod val="75000"/>
                  </a:schemeClr>
                </a:solidFill>
                <a:effectLst/>
                <a:uLnTx/>
                <a:uFillTx/>
                <a:latin typeface="楷体" panose="02010609060101010101" pitchFamily="49" charset="-122"/>
                <a:ea typeface="楷体" panose="02010609060101010101" pitchFamily="49" charset="-122"/>
                <a:cs typeface="+mn-cs"/>
              </a:rPr>
              <a:t>好好</a:t>
            </a:r>
            <a:r>
              <a:rPr kumimoji="0" lang="zh-CN" altLang="en-US" sz="24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酬谢您。我爸爸的宝库里有许多珍宝，您要</a:t>
            </a:r>
            <a:r>
              <a:rPr kumimoji="0" lang="zh-CN" altLang="en-US" sz="2400" b="1" i="0" u="none" strike="noStrike" kern="1200" cap="none" spc="0" normalizeH="0" baseline="0" noProof="0" dirty="0">
                <a:ln>
                  <a:noFill/>
                </a:ln>
                <a:solidFill>
                  <a:schemeClr val="accent6">
                    <a:lumMod val="75000"/>
                  </a:schemeClr>
                </a:solidFill>
                <a:effectLst/>
                <a:uLnTx/>
                <a:uFillTx/>
                <a:latin typeface="楷体" panose="02010609060101010101" pitchFamily="49" charset="-122"/>
                <a:ea typeface="楷体" panose="02010609060101010101" pitchFamily="49" charset="-122"/>
                <a:cs typeface="+mn-cs"/>
              </a:rPr>
              <a:t>什么</a:t>
            </a:r>
            <a:r>
              <a:rPr kumimoji="0" lang="zh-CN" altLang="en-US" sz="24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都可以。如果您都不喜欢，可以要我爸爸含在嘴里的那颗宝石。</a:t>
            </a:r>
            <a:r>
              <a:rPr kumimoji="0" lang="zh-CN" altLang="en-US" sz="2400" b="1" i="0" u="none" strike="noStrike" kern="1200" cap="none" spc="0" normalizeH="0" baseline="0" noProof="0" dirty="0">
                <a:ln>
                  <a:noFill/>
                </a:ln>
                <a:solidFill>
                  <a:srgbClr val="0066FF"/>
                </a:solidFill>
                <a:effectLst/>
                <a:uLnTx/>
                <a:uFillTx/>
                <a:latin typeface="楷体" panose="02010609060101010101" pitchFamily="49" charset="-122"/>
                <a:ea typeface="楷体" panose="02010609060101010101" pitchFamily="49" charset="-122"/>
                <a:cs typeface="+mn-cs"/>
              </a:rPr>
              <a:t>只要嘴里含着那颗宝石，就能听懂各种动物说的话。</a:t>
            </a:r>
            <a:r>
              <a:rPr kumimoji="0" lang="zh-CN" altLang="en-US" sz="24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fade">
                                      <p:cBhvr>
                                        <p:cTn id="7" dur="500"/>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3"/>
          <p:cNvSpPr txBox="1">
            <a:spLocks noChangeArrowheads="1"/>
          </p:cNvSpPr>
          <p:nvPr/>
        </p:nvSpPr>
        <p:spPr bwMode="auto">
          <a:xfrm>
            <a:off x="680720" y="743294"/>
            <a:ext cx="58801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50000"/>
              </a:lnSpc>
              <a:spcBef>
                <a:spcPct val="50000"/>
              </a:spcBef>
              <a:spcAft>
                <a:spcPct val="0"/>
              </a:spcAft>
              <a:buClrTx/>
              <a:buSzTx/>
              <a:buFontTx/>
              <a:buNone/>
              <a:defRPr/>
            </a:pPr>
            <a:r>
              <a:rPr kumimoji="0" lang="zh-CN" altLang="en-US" sz="22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mn-cs"/>
              </a:rPr>
              <a:t>    海力布想，珍宝我倒不在乎，能听懂动物的话，对一个猎人来说，实在是</a:t>
            </a:r>
            <a:r>
              <a:rPr kumimoji="0" lang="zh-CN" altLang="en-US" sz="2200" b="1" i="0" u="none" strike="noStrike" kern="1200" cap="none" spc="0" normalizeH="0" baseline="0" noProof="0" dirty="0" smtClean="0">
                <a:ln>
                  <a:noFill/>
                </a:ln>
                <a:solidFill>
                  <a:schemeClr val="accent6">
                    <a:lumMod val="75000"/>
                  </a:schemeClr>
                </a:solidFill>
                <a:effectLst/>
                <a:uLnTx/>
                <a:uFillTx/>
                <a:latin typeface="楷体" panose="02010609060101010101" pitchFamily="49" charset="-122"/>
                <a:ea typeface="楷体" panose="02010609060101010101" pitchFamily="49" charset="-122"/>
                <a:cs typeface="+mn-cs"/>
              </a:rPr>
              <a:t>太好了</a:t>
            </a:r>
            <a:r>
              <a:rPr kumimoji="0" lang="zh-CN" altLang="en-US" sz="22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mn-cs"/>
              </a:rPr>
              <a:t>。</a:t>
            </a:r>
          </a:p>
        </p:txBody>
      </p:sp>
      <p:pic>
        <p:nvPicPr>
          <p:cNvPr id="16387" name="图片 1"/>
          <p:cNvPicPr>
            <a:picLocks noChangeAspect="1"/>
          </p:cNvPicPr>
          <p:nvPr/>
        </p:nvPicPr>
        <p:blipFill>
          <a:blip r:embed="rId2"/>
          <a:stretch>
            <a:fillRect/>
          </a:stretch>
        </p:blipFill>
        <p:spPr>
          <a:xfrm>
            <a:off x="6893243" y="838200"/>
            <a:ext cx="1506537" cy="1098550"/>
          </a:xfrm>
          <a:prstGeom prst="rect">
            <a:avLst/>
          </a:prstGeom>
          <a:noFill/>
          <a:ln w="9525">
            <a:noFill/>
          </a:ln>
        </p:spPr>
      </p:pic>
      <p:sp>
        <p:nvSpPr>
          <p:cNvPr id="13" name="矩形 12"/>
          <p:cNvSpPr/>
          <p:nvPr/>
        </p:nvSpPr>
        <p:spPr>
          <a:xfrm>
            <a:off x="584706" y="2531156"/>
            <a:ext cx="8112723" cy="1852815"/>
          </a:xfrm>
          <a:prstGeom prst="rect">
            <a:avLst/>
          </a:prstGeom>
          <a:noFill/>
          <a:ln w="9525">
            <a:noFill/>
          </a:ln>
        </p:spPr>
        <p:txBody>
          <a:bodyPr wrap="square">
            <a:spAutoFit/>
          </a:bodyPr>
          <a:lstStyle/>
          <a:p>
            <a:pPr indent="536575">
              <a:lnSpc>
                <a:spcPct val="130000"/>
              </a:lnSpc>
            </a:pPr>
            <a:r>
              <a:rPr lang="zh-CN" altLang="en-US" sz="2200" b="1" dirty="0">
                <a:solidFill>
                  <a:srgbClr val="C00000"/>
                </a:solidFill>
                <a:latin typeface="+mj-ea"/>
                <a:ea typeface="+mj-ea"/>
              </a:rPr>
              <a:t>海力布什么珍宝也不要，只要龙王嘴里的宝石，是因为海力布是个猎人，如果能听懂动物的话，就能打到更多的猎物，就能把更多的猎物分给大家，对平时热心帮助别人的猎人来说，那是十分重要的。海力布这样做是为乡亲们着想，而不是为了自己。</a:t>
            </a:r>
          </a:p>
        </p:txBody>
      </p:sp>
      <p:grpSp>
        <p:nvGrpSpPr>
          <p:cNvPr id="14" name="组合 13"/>
          <p:cNvGrpSpPr/>
          <p:nvPr/>
        </p:nvGrpSpPr>
        <p:grpSpPr>
          <a:xfrm>
            <a:off x="318453" y="1535482"/>
            <a:ext cx="8269287" cy="1063625"/>
            <a:chOff x="678598" y="3847678"/>
            <a:chExt cx="8271733" cy="1063736"/>
          </a:xfrm>
        </p:grpSpPr>
        <p:sp>
          <p:nvSpPr>
            <p:cNvPr id="16392" name="文本框 9"/>
            <p:cNvSpPr txBox="1"/>
            <p:nvPr/>
          </p:nvSpPr>
          <p:spPr>
            <a:xfrm>
              <a:off x="1613629" y="4199329"/>
              <a:ext cx="7336702" cy="453878"/>
            </a:xfrm>
            <a:prstGeom prst="rect">
              <a:avLst/>
            </a:prstGeom>
            <a:noFill/>
            <a:ln w="9525">
              <a:noFill/>
            </a:ln>
          </p:spPr>
          <p:txBody>
            <a:bodyPr>
              <a:spAutoFit/>
            </a:bodyPr>
            <a:lstStyle/>
            <a:p>
              <a:pPr>
                <a:lnSpc>
                  <a:spcPct val="130000"/>
                </a:lnSpc>
              </a:pPr>
              <a:r>
                <a:rPr lang="zh-CN" altLang="en-US" sz="2000" b="1" dirty="0">
                  <a:latin typeface="微软雅黑" panose="020B0503020204020204" pitchFamily="34" charset="-122"/>
                  <a:ea typeface="微软雅黑" panose="020B0503020204020204" pitchFamily="34" charset="-122"/>
                </a:rPr>
                <a:t>面对这么多宝物，海力布为什么只要龙王嘴里的宝石？ </a:t>
              </a:r>
            </a:p>
          </p:txBody>
        </p:sp>
        <p:pic>
          <p:nvPicPr>
            <p:cNvPr id="16393" name="Picture 9" descr="C:\Users\Administrator\Desktop\道德与法制\e252f8caa5c45daa236bbc27802d0871.png"/>
            <p:cNvPicPr>
              <a:picLocks noChangeAspect="1"/>
            </p:cNvPicPr>
            <p:nvPr/>
          </p:nvPicPr>
          <p:blipFill>
            <a:blip r:embed="rId3"/>
            <a:stretch>
              <a:fillRect/>
            </a:stretch>
          </p:blipFill>
          <p:spPr>
            <a:xfrm>
              <a:off x="678598" y="3847678"/>
              <a:ext cx="1084245" cy="1063736"/>
            </a:xfrm>
            <a:prstGeom prst="rect">
              <a:avLst/>
            </a:prstGeom>
            <a:noFill/>
            <a:ln w="9525">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ppt_y</p:attrName>
                                        </p:attrNameLst>
                                      </p:cBhvr>
                                      <p:tavLst>
                                        <p:tav tm="0">
                                          <p:val>
                                            <p:strVal val="#ppt_y+#ppt_h*1.125000"/>
                                          </p:val>
                                        </p:tav>
                                        <p:tav tm="100000">
                                          <p:val>
                                            <p:strVal val="#ppt_y"/>
                                          </p:val>
                                        </p:tav>
                                      </p:tavLst>
                                    </p:anim>
                                    <p:animEffect transition="in" filter="wipe(up)">
                                      <p:cBhvr>
                                        <p:cTn id="8" dur="500"/>
                                        <p:tgtEl>
                                          <p:spTgt spid="14"/>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矩形 8"/>
          <p:cNvSpPr>
            <a:spLocks noChangeArrowheads="1"/>
          </p:cNvSpPr>
          <p:nvPr/>
        </p:nvSpPr>
        <p:spPr bwMode="auto">
          <a:xfrm>
            <a:off x="452438" y="854075"/>
            <a:ext cx="6165850" cy="2122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457200" algn="l" defTabSz="457200" rtl="0" eaLnBrk="1" fontAlgn="base" latinLnBrk="0" hangingPunct="1">
              <a:lnSpc>
                <a:spcPct val="150000"/>
              </a:lnSpc>
              <a:spcBef>
                <a:spcPct val="0"/>
              </a:spcBef>
              <a:spcAft>
                <a:spcPct val="0"/>
              </a:spcAft>
              <a:buClrTx/>
              <a:buSzTx/>
              <a:buFontTx/>
              <a:buNone/>
              <a:defRPr/>
            </a:pPr>
            <a:r>
              <a:rPr kumimoji="0" lang="en-US" altLang="zh-CN" sz="22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a:t>
            </a:r>
            <a:r>
              <a:rPr kumimoji="0" lang="zh-CN" altLang="en-US" sz="22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海力布临走的时候，小白蛇跟了出来，</a:t>
            </a:r>
            <a:r>
              <a:rPr kumimoji="0" lang="zh-CN" altLang="en-US" sz="2200" b="1" i="0" u="none" strike="noStrike" kern="1200" cap="none" spc="0" normalizeH="0" baseline="0" noProof="0" dirty="0">
                <a:ln>
                  <a:noFill/>
                </a:ln>
                <a:solidFill>
                  <a:schemeClr val="accent6">
                    <a:lumMod val="75000"/>
                  </a:schemeClr>
                </a:solidFill>
                <a:effectLst/>
                <a:uLnTx/>
                <a:uFillTx/>
                <a:latin typeface="楷体" panose="02010609060101010101" pitchFamily="49" charset="-122"/>
                <a:ea typeface="楷体" panose="02010609060101010101" pitchFamily="49" charset="-122"/>
                <a:cs typeface="+mn-cs"/>
              </a:rPr>
              <a:t>再三叮嘱</a:t>
            </a:r>
            <a:r>
              <a:rPr kumimoji="0" lang="zh-CN" altLang="en-US" sz="22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他说：“敬爱的猎人，您要记住，无论动物说了什么话，都不要对别人说。如果说了，您马上就会变成石头，永远不能复活了！”</a:t>
            </a:r>
          </a:p>
        </p:txBody>
      </p:sp>
      <p:pic>
        <p:nvPicPr>
          <p:cNvPr id="17411" name="Picture 8"/>
          <p:cNvPicPr>
            <a:picLocks noChangeAspect="1"/>
          </p:cNvPicPr>
          <p:nvPr/>
        </p:nvPicPr>
        <p:blipFill>
          <a:blip r:embed="rId2"/>
          <a:stretch>
            <a:fillRect/>
          </a:stretch>
        </p:blipFill>
        <p:spPr>
          <a:xfrm>
            <a:off x="6599238" y="1138238"/>
            <a:ext cx="2335212" cy="1550987"/>
          </a:xfrm>
          <a:prstGeom prst="rect">
            <a:avLst/>
          </a:prstGeom>
          <a:noFill/>
          <a:ln w="9525">
            <a:noFill/>
          </a:ln>
        </p:spPr>
      </p:pic>
      <p:sp>
        <p:nvSpPr>
          <p:cNvPr id="8" name="Text Box 5"/>
          <p:cNvSpPr txBox="1">
            <a:spLocks noChangeArrowheads="1"/>
          </p:cNvSpPr>
          <p:nvPr/>
        </p:nvSpPr>
        <p:spPr bwMode="auto">
          <a:xfrm>
            <a:off x="1038225" y="3214370"/>
            <a:ext cx="7671435" cy="1163320"/>
          </a:xfrm>
          <a:prstGeom prst="callout1">
            <a:avLst>
              <a:gd name="adj1" fmla="val -4365"/>
              <a:gd name="adj2" fmla="val 31692"/>
              <a:gd name="adj3" fmla="val -40086"/>
              <a:gd name="adj4" fmla="val 27203"/>
            </a:avLst>
          </a:prstGeom>
          <a:solidFill>
            <a:schemeClr val="accent6">
              <a:lumMod val="20000"/>
              <a:lumOff val="80000"/>
            </a:schemeClr>
          </a:solidFill>
          <a:ln w="19050">
            <a:solidFill>
              <a:schemeClr val="accent6">
                <a:lumMod val="60000"/>
                <a:lumOff val="40000"/>
              </a:schemeClr>
            </a:solidFill>
            <a:prstDash val="sysDot"/>
            <a:miter lim="800000"/>
          </a:ln>
        </p:spPr>
        <p:txBody>
          <a:bodyPr anchor="ctr"/>
          <a:lstStyle/>
          <a:p>
            <a:pPr marR="0" indent="536575" defTabSz="457200">
              <a:buClrTx/>
              <a:buSzTx/>
              <a:buFontTx/>
              <a:defRPr/>
            </a:pPr>
            <a:r>
              <a:rPr kumimoji="0" lang="zh-CN" altLang="en-US" sz="2200" b="1" kern="1200" cap="none" spc="0" normalizeH="0" baseline="0" noProof="0" dirty="0">
                <a:solidFill>
                  <a:srgbClr val="0000FF"/>
                </a:solidFill>
                <a:latin typeface="仿宋" panose="02010609060101010101" pitchFamily="49" charset="-122"/>
                <a:ea typeface="仿宋" panose="02010609060101010101" pitchFamily="49" charset="-122"/>
                <a:cs typeface="+mn-cs"/>
              </a:rPr>
              <a:t>“再三叮嘱”强调了把动物说的话告诉别人的后果非常严重，为后文海力布舍己为人，说出秘密变成石头埋下伏笔。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3"/>
          <p:cNvSpPr txBox="1"/>
          <p:nvPr/>
        </p:nvSpPr>
        <p:spPr>
          <a:xfrm>
            <a:off x="585982" y="849669"/>
            <a:ext cx="7940675" cy="2491740"/>
          </a:xfrm>
          <a:prstGeom prst="rect">
            <a:avLst/>
          </a:prstGeom>
          <a:noFill/>
          <a:ln w="9525">
            <a:noFill/>
          </a:ln>
        </p:spPr>
        <p:txBody>
          <a:bodyPr wrap="square">
            <a:spAutoFit/>
          </a:bodyPr>
          <a:lstStyle/>
          <a:p>
            <a:pPr>
              <a:lnSpc>
                <a:spcPct val="100000"/>
              </a:lnSpc>
              <a:spcBef>
                <a:spcPct val="50000"/>
              </a:spcBef>
            </a:pPr>
            <a:r>
              <a:rPr lang="zh-CN" altLang="en-US" sz="2400" b="1" dirty="0">
                <a:latin typeface="楷体" panose="02010609060101010101" pitchFamily="49" charset="-122"/>
                <a:ea typeface="楷体" panose="02010609060101010101" pitchFamily="49" charset="-122"/>
              </a:rPr>
              <a:t>    这样过了几年。有一天，他正在深山里打猎，忽然听见一群鸟在议论着什么。仔细一听，那只带头的鸟说：“咱们赶快飞到别处去吧！今天晚上，这里的大山要崩塌，大地要被洪水淹没，不知道要淹死多少人呢！”</a:t>
            </a:r>
          </a:p>
          <a:p>
            <a:pPr>
              <a:lnSpc>
                <a:spcPct val="100000"/>
              </a:lnSpc>
              <a:spcBef>
                <a:spcPct val="50000"/>
              </a:spcBef>
            </a:pPr>
            <a:r>
              <a:rPr lang="zh-CN" altLang="en-US" sz="2400" b="1" dirty="0">
                <a:latin typeface="楷体" panose="02010609060101010101" pitchFamily="49" charset="-122"/>
                <a:ea typeface="楷体" panose="02010609060101010101" pitchFamily="49" charset="-122"/>
              </a:rPr>
              <a:t>    海力布听到这个消息，大吃一惊。他急忙跑回家对大家说：“咱们赶快搬到别处去吧！这个地方不能住了！”</a:t>
            </a:r>
          </a:p>
        </p:txBody>
      </p:sp>
      <p:sp>
        <p:nvSpPr>
          <p:cNvPr id="13" name="矩形 12"/>
          <p:cNvSpPr/>
          <p:nvPr/>
        </p:nvSpPr>
        <p:spPr>
          <a:xfrm>
            <a:off x="4328355" y="2480984"/>
            <a:ext cx="1274763" cy="392113"/>
          </a:xfrm>
          <a:prstGeom prst="rect">
            <a:avLst/>
          </a:prstGeom>
          <a:noFill/>
          <a:ln w="28575">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15" name="直接连接符 14"/>
          <p:cNvCxnSpPr/>
          <p:nvPr/>
        </p:nvCxnSpPr>
        <p:spPr>
          <a:xfrm>
            <a:off x="6219702" y="2873097"/>
            <a:ext cx="1606550" cy="0"/>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nvGrpSpPr>
          <p:cNvPr id="18437" name="组合 2"/>
          <p:cNvGrpSpPr/>
          <p:nvPr/>
        </p:nvGrpSpPr>
        <p:grpSpPr>
          <a:xfrm>
            <a:off x="2867978" y="102449"/>
            <a:ext cx="2224087" cy="633413"/>
            <a:chOff x="441643" y="787828"/>
            <a:chExt cx="2223823" cy="632458"/>
          </a:xfrm>
        </p:grpSpPr>
        <p:sp>
          <p:nvSpPr>
            <p:cNvPr id="14" name="矩形 8"/>
            <p:cNvSpPr>
              <a:spLocks noChangeArrowheads="1"/>
            </p:cNvSpPr>
            <p:nvPr/>
          </p:nvSpPr>
          <p:spPr bwMode="auto">
            <a:xfrm>
              <a:off x="441643" y="787828"/>
              <a:ext cx="2223823" cy="632458"/>
            </a:xfrm>
            <a:prstGeom prst="flowChartPunchedTape">
              <a:avLst/>
            </a:prstGeom>
            <a:solidFill>
              <a:schemeClr val="accent6">
                <a:lumMod val="75000"/>
              </a:schemeClr>
            </a:solidFill>
            <a:ln>
              <a:noFill/>
            </a:ln>
          </p:spPr>
          <p:txBody>
            <a:bodyPr>
              <a:spAutoFit/>
            </a:bodyP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a:spLocks noChangeArrowheads="1"/>
            </p:cNvSpPr>
            <p:nvPr/>
          </p:nvSpPr>
          <p:spPr bwMode="auto">
            <a:xfrm>
              <a:off x="523534" y="865165"/>
              <a:ext cx="2031325" cy="461665"/>
            </a:xfrm>
            <a:prstGeom prst="rect">
              <a:avLst/>
            </a:prstGeom>
            <a:noFill/>
            <a:ln>
              <a:noFill/>
            </a:ln>
          </p:spPr>
          <p:txBody>
            <a:bodyPr wrap="none" numCol="1">
              <a:prstTxWarp prst="textWave2">
                <a:avLst/>
              </a:prstTxWarp>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舍己救人</a:t>
              </a:r>
            </a:p>
          </p:txBody>
        </p:sp>
      </p:grpSp>
      <p:sp>
        <p:nvSpPr>
          <p:cNvPr id="17" name="Text Box 5"/>
          <p:cNvSpPr txBox="1">
            <a:spLocks noChangeArrowheads="1"/>
          </p:cNvSpPr>
          <p:nvPr/>
        </p:nvSpPr>
        <p:spPr bwMode="auto">
          <a:xfrm>
            <a:off x="1320165" y="3607325"/>
            <a:ext cx="7256463" cy="804863"/>
          </a:xfrm>
          <a:prstGeom prst="callout1">
            <a:avLst>
              <a:gd name="adj1" fmla="val 641"/>
              <a:gd name="adj2" fmla="val 38918"/>
              <a:gd name="adj3" fmla="val -41755"/>
              <a:gd name="adj4" fmla="val 47771"/>
            </a:avLst>
          </a:prstGeom>
          <a:solidFill>
            <a:schemeClr val="accent6">
              <a:lumMod val="20000"/>
              <a:lumOff val="80000"/>
            </a:schemeClr>
          </a:solidFill>
          <a:ln w="19050">
            <a:solidFill>
              <a:schemeClr val="accent6">
                <a:lumMod val="60000"/>
                <a:lumOff val="40000"/>
              </a:schemeClr>
            </a:solidFill>
            <a:prstDash val="sysDot"/>
            <a:miter lim="800000"/>
          </a:ln>
        </p:spPr>
        <p:txBody>
          <a:bodyPr anchor="ctr"/>
          <a:lstStyle/>
          <a:p>
            <a:pPr marR="0" indent="536575" defTabSz="457200">
              <a:buClrTx/>
              <a:buSzTx/>
              <a:buFontTx/>
              <a:defRPr/>
            </a:pPr>
            <a:r>
              <a:rPr kumimoji="0" lang="zh-CN" altLang="en-US" sz="2200" b="1" kern="1200" cap="none" spc="0" normalizeH="0" baseline="0" noProof="0" dirty="0">
                <a:solidFill>
                  <a:srgbClr val="0000FF"/>
                </a:solidFill>
                <a:latin typeface="仿宋" panose="02010609060101010101" pitchFamily="49" charset="-122"/>
                <a:ea typeface="仿宋" panose="02010609060101010101" pitchFamily="49" charset="-122"/>
                <a:cs typeface="+mn-cs"/>
              </a:rPr>
              <a:t>从海力布神态“大吃一惊”和动作“他急忙跑回家”告诉大家，说明海力布是个心中有他人的人。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checkerboard(across)">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45671" y="2660650"/>
            <a:ext cx="7281862" cy="1113766"/>
          </a:xfrm>
          <a:prstGeom prst="rect">
            <a:avLst/>
          </a:prstGeom>
          <a:noFill/>
          <a:ln w="9525">
            <a:noFill/>
          </a:ln>
        </p:spPr>
        <p:txBody>
          <a:bodyPr>
            <a:spAutoFit/>
          </a:bodyPr>
          <a:lstStyle/>
          <a:p>
            <a:pPr indent="627063">
              <a:lnSpc>
                <a:spcPct val="150000"/>
              </a:lnSpc>
            </a:pPr>
            <a:r>
              <a:rPr lang="zh-CN" altLang="en-US" sz="2400" b="1" dirty="0" smtClean="0">
                <a:solidFill>
                  <a:srgbClr val="C00000"/>
                </a:solidFill>
                <a:latin typeface="+mj-ea"/>
                <a:ea typeface="+mj-ea"/>
              </a:rPr>
              <a:t>从</a:t>
            </a:r>
            <a:r>
              <a:rPr lang="zh-CN" altLang="en-US" sz="2400" b="1" dirty="0">
                <a:solidFill>
                  <a:srgbClr val="C00000"/>
                </a:solidFill>
                <a:latin typeface="+mj-ea"/>
                <a:ea typeface="+mj-ea"/>
              </a:rPr>
              <a:t>得知可怕消息后白海力布的神态、动作和语言，可以看出海力布是个热心助人，心里有别人的人。</a:t>
            </a:r>
          </a:p>
        </p:txBody>
      </p:sp>
      <p:grpSp>
        <p:nvGrpSpPr>
          <p:cNvPr id="19459" name="组合 5"/>
          <p:cNvGrpSpPr/>
          <p:nvPr/>
        </p:nvGrpSpPr>
        <p:grpSpPr>
          <a:xfrm>
            <a:off x="517525" y="962025"/>
            <a:ext cx="7773988" cy="1597025"/>
            <a:chOff x="428920" y="1025451"/>
            <a:chExt cx="7774111" cy="1597343"/>
          </a:xfrm>
        </p:grpSpPr>
        <p:grpSp>
          <p:nvGrpSpPr>
            <p:cNvPr id="19461" name="组合 4"/>
            <p:cNvGrpSpPr/>
            <p:nvPr/>
          </p:nvGrpSpPr>
          <p:grpSpPr>
            <a:xfrm>
              <a:off x="751960" y="1025451"/>
              <a:ext cx="7451071" cy="1597343"/>
              <a:chOff x="704335" y="1025451"/>
              <a:chExt cx="7451071" cy="1597343"/>
            </a:xfrm>
          </p:grpSpPr>
          <p:sp>
            <p:nvSpPr>
              <p:cNvPr id="19463" name="矩形 2"/>
              <p:cNvSpPr/>
              <p:nvPr/>
            </p:nvSpPr>
            <p:spPr>
              <a:xfrm>
                <a:off x="704335" y="1025451"/>
                <a:ext cx="1728386" cy="522839"/>
              </a:xfrm>
              <a:prstGeom prst="rect">
                <a:avLst/>
              </a:prstGeom>
              <a:noFill/>
              <a:ln w="9525">
                <a:noFill/>
              </a:ln>
            </p:spPr>
            <p:txBody>
              <a:bodyPr wrap="none">
                <a:spAutoFit/>
              </a:bodyPr>
              <a:lstStyle/>
              <a:p>
                <a:pPr algn="ctr"/>
                <a:r>
                  <a:rPr lang="zh-CN" altLang="en-US" sz="2800" b="1" dirty="0">
                    <a:solidFill>
                      <a:srgbClr val="36A436"/>
                    </a:solidFill>
                    <a:latin typeface="微软雅黑" panose="020B0503020204020204" pitchFamily="34" charset="-122"/>
                    <a:ea typeface="微软雅黑" panose="020B0503020204020204" pitchFamily="34" charset="-122"/>
                  </a:rPr>
                  <a:t>想一想： </a:t>
                </a:r>
              </a:p>
            </p:txBody>
          </p:sp>
          <p:sp>
            <p:nvSpPr>
              <p:cNvPr id="12" name="矩形 11"/>
              <p:cNvSpPr/>
              <p:nvPr/>
            </p:nvSpPr>
            <p:spPr>
              <a:xfrm>
                <a:off x="738489" y="1509735"/>
                <a:ext cx="7416917" cy="1113059"/>
              </a:xfrm>
              <a:prstGeom prst="rect">
                <a:avLst/>
              </a:prstGeom>
            </p:spPr>
            <p:txBody>
              <a:bodyPr>
                <a:spAutoFit/>
              </a:bodyPr>
              <a:lstStyle/>
              <a:p>
                <a:pPr marL="0" marR="0" lvl="0" indent="631825" algn="l" defTabSz="457200" rtl="0" eaLnBrk="1" fontAlgn="base" latinLnBrk="0" hangingPunct="1">
                  <a:lnSpc>
                    <a:spcPct val="150000"/>
                  </a:lnSpc>
                  <a:spcBef>
                    <a:spcPct val="0"/>
                  </a:spcBef>
                  <a:spcAft>
                    <a:spcPct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mj-ea"/>
                    <a:ea typeface="+mj-ea"/>
                    <a:cs typeface="+mn-cs"/>
                  </a:rPr>
                  <a:t>从海力布得知可怕的消息后的表现，你觉得他是个怎样的人？</a:t>
                </a:r>
              </a:p>
            </p:txBody>
          </p:sp>
        </p:grpSp>
        <p:pic>
          <p:nvPicPr>
            <p:cNvPr id="19462" name="图片 24" descr="花盆.png"/>
            <p:cNvPicPr>
              <a:picLocks noChangeAspect="1"/>
            </p:cNvPicPr>
            <p:nvPr/>
          </p:nvPicPr>
          <p:blipFill>
            <a:blip r:embed="rId2"/>
            <a:stretch>
              <a:fillRect/>
            </a:stretch>
          </p:blipFill>
          <p:spPr>
            <a:xfrm>
              <a:off x="428920" y="1026145"/>
              <a:ext cx="389937" cy="445643"/>
            </a:xfrm>
            <a:prstGeom prst="rect">
              <a:avLst/>
            </a:prstGeom>
            <a:noFill/>
            <a:ln w="9525">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3"/>
          <p:cNvSpPr txBox="1">
            <a:spLocks noChangeArrowheads="1"/>
          </p:cNvSpPr>
          <p:nvPr/>
        </p:nvSpPr>
        <p:spPr bwMode="auto">
          <a:xfrm>
            <a:off x="365125" y="798513"/>
            <a:ext cx="6573838" cy="175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50000"/>
              </a:lnSpc>
              <a:spcBef>
                <a:spcPct val="0"/>
              </a:spcBef>
              <a:spcAft>
                <a:spcPct val="0"/>
              </a:spcAft>
              <a:buClrTx/>
              <a:buSzTx/>
              <a:buFontTx/>
              <a:buNone/>
              <a:defRPr/>
            </a:pPr>
            <a:r>
              <a:rPr kumimoji="0" lang="zh-CN" altLang="en-US" sz="24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mn-cs"/>
              </a:rPr>
              <a:t>    大家听了感到很奇怪，住得好好的，为什么要搬家呢？尽管海力布焦急地催促大家，可是谁也不相信他。海力布</a:t>
            </a:r>
            <a:r>
              <a:rPr kumimoji="0" lang="zh-CN" altLang="en-US" sz="2400" b="1" i="0" u="none" strike="noStrike" kern="1200" cap="none" spc="0" normalizeH="0" baseline="0" noProof="0" dirty="0" smtClean="0">
                <a:ln>
                  <a:noFill/>
                </a:ln>
                <a:solidFill>
                  <a:schemeClr val="accent6">
                    <a:lumMod val="75000"/>
                  </a:schemeClr>
                </a:solidFill>
                <a:effectLst/>
                <a:uLnTx/>
                <a:uFillTx/>
                <a:latin typeface="楷体" panose="02010609060101010101" pitchFamily="49" charset="-122"/>
                <a:ea typeface="楷体" panose="02010609060101010101" pitchFamily="49" charset="-122"/>
                <a:cs typeface="+mn-cs"/>
              </a:rPr>
              <a:t>急得掉下眼泪</a:t>
            </a:r>
            <a:r>
              <a:rPr kumimoji="0" lang="en-US" altLang="zh-CN" sz="24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mn-cs"/>
              </a:rPr>
              <a:t>……</a:t>
            </a:r>
            <a:endParaRPr kumimoji="0" lang="zh-CN" altLang="en-US" sz="24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mn-cs"/>
            </a:endParaRPr>
          </a:p>
        </p:txBody>
      </p:sp>
      <p:sp>
        <p:nvSpPr>
          <p:cNvPr id="20483" name="矩形 3"/>
          <p:cNvSpPr/>
          <p:nvPr/>
        </p:nvSpPr>
        <p:spPr>
          <a:xfrm>
            <a:off x="3263900" y="527050"/>
            <a:ext cx="3305175" cy="368300"/>
          </a:xfrm>
          <a:prstGeom prst="rect">
            <a:avLst/>
          </a:prstGeom>
          <a:noFill/>
          <a:ln w="9525">
            <a:noFill/>
          </a:ln>
        </p:spPr>
        <p:txBody>
          <a:bodyPr>
            <a:spAutoFit/>
          </a:bodyPr>
          <a:lstStyle/>
          <a:p>
            <a:endParaRPr lang="zh-CN" altLang="en-US" b="1" dirty="0">
              <a:solidFill>
                <a:srgbClr val="FF0000"/>
              </a:solidFill>
              <a:latin typeface="Calibri" panose="020F0502020204030204" pitchFamily="34" charset="0"/>
            </a:endParaRPr>
          </a:p>
        </p:txBody>
      </p:sp>
      <p:sp>
        <p:nvSpPr>
          <p:cNvPr id="20484" name="Rectangle 2"/>
          <p:cNvSpPr/>
          <p:nvPr/>
        </p:nvSpPr>
        <p:spPr>
          <a:xfrm>
            <a:off x="0" y="0"/>
            <a:ext cx="9144000" cy="457200"/>
          </a:xfrm>
          <a:prstGeom prst="rect">
            <a:avLst/>
          </a:prstGeom>
          <a:noFill/>
          <a:ln w="9525">
            <a:noFill/>
          </a:ln>
        </p:spPr>
        <p:txBody>
          <a:bodyPr wrap="none" anchor="ctr">
            <a:spAutoFit/>
          </a:bodyPr>
          <a:lstStyle/>
          <a:p>
            <a:endParaRPr lang="zh-CN" altLang="en-US" dirty="0">
              <a:latin typeface="Calibri" panose="020F0502020204030204" pitchFamily="34" charset="0"/>
            </a:endParaRPr>
          </a:p>
        </p:txBody>
      </p:sp>
      <p:pic>
        <p:nvPicPr>
          <p:cNvPr id="114689" name="Picture 1"/>
          <p:cNvPicPr>
            <a:picLocks noChangeAspect="1" noChangeArrowheads="1"/>
          </p:cNvPicPr>
          <p:nvPr/>
        </p:nvPicPr>
        <p:blipFill>
          <a:blip r:embed="rId2"/>
          <a:srcRect/>
          <a:stretch>
            <a:fillRect/>
          </a:stretch>
        </p:blipFill>
        <p:spPr bwMode="auto">
          <a:xfrm>
            <a:off x="6782462" y="997850"/>
            <a:ext cx="2101857" cy="1391770"/>
          </a:xfrm>
          <a:prstGeom prst="roundRect">
            <a:avLst>
              <a:gd name="adj" fmla="val 8594"/>
            </a:avLst>
          </a:prstGeom>
          <a:solidFill>
            <a:srgbClr val="FFFFFF">
              <a:shade val="85000"/>
            </a:srgbClr>
          </a:solidFill>
          <a:ln>
            <a:noFill/>
          </a:ln>
          <a:effectLst/>
        </p:spPr>
      </p:pic>
      <p:sp>
        <p:nvSpPr>
          <p:cNvPr id="12" name="Text Box 5"/>
          <p:cNvSpPr txBox="1">
            <a:spLocks noChangeArrowheads="1"/>
          </p:cNvSpPr>
          <p:nvPr/>
        </p:nvSpPr>
        <p:spPr bwMode="auto">
          <a:xfrm>
            <a:off x="1016000" y="2963863"/>
            <a:ext cx="7256463" cy="806450"/>
          </a:xfrm>
          <a:prstGeom prst="callout1">
            <a:avLst>
              <a:gd name="adj1" fmla="val 641"/>
              <a:gd name="adj2" fmla="val 38918"/>
              <a:gd name="adj3" fmla="val -46761"/>
              <a:gd name="adj4" fmla="val 43324"/>
            </a:avLst>
          </a:prstGeom>
          <a:solidFill>
            <a:schemeClr val="accent6">
              <a:lumMod val="20000"/>
              <a:lumOff val="80000"/>
            </a:schemeClr>
          </a:solidFill>
          <a:ln w="19050">
            <a:solidFill>
              <a:schemeClr val="accent6">
                <a:lumMod val="60000"/>
                <a:lumOff val="40000"/>
              </a:schemeClr>
            </a:solidFill>
            <a:prstDash val="sysDot"/>
            <a:miter lim="800000"/>
          </a:ln>
        </p:spPr>
        <p:txBody>
          <a:bodyPr anchor="ctr"/>
          <a:lstStyle/>
          <a:p>
            <a:pPr marR="0" indent="536575" defTabSz="457200">
              <a:buClrTx/>
              <a:buSzTx/>
              <a:buFontTx/>
              <a:defRPr/>
            </a:pPr>
            <a:r>
              <a:rPr kumimoji="0" lang="zh-CN" altLang="en-US" sz="2200" b="1" kern="1200" cap="none" spc="0" normalizeH="0" baseline="0" noProof="0" dirty="0">
                <a:solidFill>
                  <a:srgbClr val="0000FF"/>
                </a:solidFill>
                <a:latin typeface="仿宋" panose="02010609060101010101" pitchFamily="49" charset="-122"/>
                <a:ea typeface="仿宋" panose="02010609060101010101" pitchFamily="49" charset="-122"/>
                <a:cs typeface="+mn-cs"/>
              </a:rPr>
              <a:t>当乡亲们听了海力布的话，谁也不相信时，“海力布急得掉下眼泪”，可见海力布</a:t>
            </a:r>
            <a:r>
              <a:rPr lang="zh-CN" altLang="en-US" sz="2200" b="1" noProof="0" dirty="0">
                <a:solidFill>
                  <a:srgbClr val="0000FF"/>
                </a:solidFill>
                <a:latin typeface="仿宋" panose="02010609060101010101" pitchFamily="49" charset="-122"/>
                <a:ea typeface="仿宋" panose="02010609060101010101" pitchFamily="49" charset="-122"/>
                <a:sym typeface="+mn-ea"/>
              </a:rPr>
              <a:t>十分担忧</a:t>
            </a:r>
            <a:r>
              <a:rPr kumimoji="0" lang="zh-CN" altLang="en-US" sz="2200" b="1" kern="1200" cap="none" spc="0" normalizeH="0" baseline="0" noProof="0" dirty="0">
                <a:solidFill>
                  <a:srgbClr val="0000FF"/>
                </a:solidFill>
                <a:latin typeface="仿宋" panose="02010609060101010101" pitchFamily="49" charset="-122"/>
                <a:ea typeface="仿宋" panose="02010609060101010101" pitchFamily="49" charset="-122"/>
                <a:cs typeface="+mn-cs"/>
              </a:rPr>
              <a:t>乡亲们的安危。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矩形 8"/>
          <p:cNvSpPr/>
          <p:nvPr/>
        </p:nvSpPr>
        <p:spPr>
          <a:xfrm>
            <a:off x="668493" y="562455"/>
            <a:ext cx="7747000" cy="1477962"/>
          </a:xfrm>
          <a:prstGeom prst="rect">
            <a:avLst/>
          </a:prstGeom>
          <a:noFill/>
          <a:ln w="9525">
            <a:noFill/>
          </a:ln>
        </p:spPr>
        <p:txBody>
          <a:bodyPr>
            <a:spAutoFit/>
          </a:bodyPr>
          <a:lstStyle/>
          <a:p>
            <a:pPr indent="457200">
              <a:lnSpc>
                <a:spcPct val="150000"/>
              </a:lnSpc>
            </a:pPr>
            <a:r>
              <a:rPr lang="zh-CN" altLang="en-US" sz="2000" b="1" dirty="0">
                <a:latin typeface="楷体" panose="02010609060101010101" pitchFamily="49" charset="-122"/>
                <a:ea typeface="楷体" panose="02010609060101010101" pitchFamily="49" charset="-122"/>
              </a:rPr>
              <a:t>海力布知道着急也没有用，不把为什么要搬家说清楚，大家是不会相信的。再一迟延，灾难就要夺去乡亲们的生命。要救乡亲们，只有牺牲自己。</a:t>
            </a:r>
          </a:p>
        </p:txBody>
      </p:sp>
      <p:sp>
        <p:nvSpPr>
          <p:cNvPr id="9" name="Text Box 5"/>
          <p:cNvSpPr txBox="1">
            <a:spLocks noChangeArrowheads="1"/>
          </p:cNvSpPr>
          <p:nvPr/>
        </p:nvSpPr>
        <p:spPr bwMode="auto">
          <a:xfrm>
            <a:off x="723894" y="1955352"/>
            <a:ext cx="7909742" cy="2499687"/>
          </a:xfrm>
          <a:prstGeom prst="callout1">
            <a:avLst>
              <a:gd name="adj1" fmla="val 641"/>
              <a:gd name="adj2" fmla="val 38918"/>
              <a:gd name="adj3" fmla="val -14006"/>
              <a:gd name="adj4" fmla="val 42621"/>
            </a:avLst>
          </a:prstGeom>
          <a:solidFill>
            <a:schemeClr val="accent6">
              <a:lumMod val="20000"/>
              <a:lumOff val="80000"/>
            </a:schemeClr>
          </a:solidFill>
          <a:ln w="19050">
            <a:solidFill>
              <a:schemeClr val="accent6">
                <a:lumMod val="60000"/>
                <a:lumOff val="40000"/>
              </a:schemeClr>
            </a:solidFill>
            <a:prstDash val="sysDot"/>
            <a:miter lim="800000"/>
          </a:ln>
        </p:spPr>
        <p:txBody>
          <a:bodyPr anchor="ctr"/>
          <a:lstStyle/>
          <a:p>
            <a:pPr marR="0" indent="536575" defTabSz="457200">
              <a:buClrTx/>
              <a:buSzTx/>
              <a:buFontTx/>
              <a:defRPr/>
            </a:pPr>
            <a:r>
              <a:rPr kumimoji="0" lang="zh-CN" altLang="en-US" sz="2400" b="1" kern="1200" cap="none" spc="0" normalizeH="0" baseline="0" noProof="0" dirty="0">
                <a:solidFill>
                  <a:srgbClr val="0000FF"/>
                </a:solidFill>
                <a:latin typeface="仿宋" panose="02010609060101010101" pitchFamily="49" charset="-122"/>
                <a:ea typeface="仿宋" panose="02010609060101010101" pitchFamily="49" charset="-122"/>
                <a:cs typeface="+mn-cs"/>
              </a:rPr>
              <a:t>这几句话是对海力布的心理活动的描写。第一句说明海力布心里明白，要让乡亲赶快离开，就必须说清楚要他们搬家的原因。第二句话是说时间不能再拖延了，灾难马上就要发生，乡亲们的生命正面对着灾难的威胁。第三句话表现别无办法可寻，只有以牺牲自已的生命，来挽救乡亲们的生命了。这段描写充分地将海力布在危难关头决心牺牲自己保护乡亲们的品质真切地表现了出来。</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2664359" y="3323143"/>
            <a:ext cx="2924810" cy="521970"/>
          </a:xfrm>
          <a:prstGeom prst="rect">
            <a:avLst/>
          </a:prstGeom>
          <a:noFill/>
        </p:spPr>
        <p:txBody>
          <a:bodyPr wrap="square" rtlCol="0">
            <a:spAutoFit/>
          </a:bodyPr>
          <a:lstStyle/>
          <a:p>
            <a:pPr algn="l" fontAlgn="auto">
              <a:lnSpc>
                <a:spcPct val="100000"/>
              </a:lnSpc>
            </a:pPr>
            <a:r>
              <a:rPr lang="en-US" altLang="zh-CN" sz="2800" b="1" dirty="0">
                <a:solidFill>
                  <a:srgbClr val="FF0000"/>
                </a:solidFill>
                <a:latin typeface="楷体" panose="02010609060101010101" pitchFamily="49" charset="-122"/>
                <a:ea typeface="楷体" panose="02010609060101010101" pitchFamily="49" charset="-122"/>
                <a:sym typeface="+mn-ea"/>
              </a:rPr>
              <a:t>~~~~~~~~~~~~~~~</a:t>
            </a:r>
          </a:p>
        </p:txBody>
      </p:sp>
      <p:sp>
        <p:nvSpPr>
          <p:cNvPr id="11" name="圆角矩形 10"/>
          <p:cNvSpPr/>
          <p:nvPr/>
        </p:nvSpPr>
        <p:spPr>
          <a:xfrm>
            <a:off x="4116070" y="3558119"/>
            <a:ext cx="1878965" cy="859790"/>
          </a:xfrm>
          <a:prstGeom prst="roundRect">
            <a:avLst/>
          </a:prstGeom>
          <a:solidFill>
            <a:srgbClr val="FFFF00"/>
          </a:solid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宋体" panose="02010600030101010101" pitchFamily="2" charset="-122"/>
                <a:ea typeface="宋体" panose="02010600030101010101" pitchFamily="2" charset="-122"/>
              </a:rPr>
              <a:t>未听告诫变成石头</a:t>
            </a:r>
          </a:p>
        </p:txBody>
      </p:sp>
      <p:sp>
        <p:nvSpPr>
          <p:cNvPr id="100" name="Freeform 9"/>
          <p:cNvSpPr/>
          <p:nvPr/>
        </p:nvSpPr>
        <p:spPr bwMode="gray">
          <a:xfrm rot="20686453" flipH="1" flipV="1">
            <a:off x="3608565" y="498568"/>
            <a:ext cx="828689" cy="256462"/>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a:noFill/>
          </a:ln>
          <a:extLst>
            <a:ext uri="{91240B29-F687-4F45-9708-019B960494DF}">
              <a14:hiddenLine xmlns:a14="http://schemas.microsoft.com/office/drawing/2010/main" w="0">
                <a:solidFill>
                  <a:srgbClr val="00A06C"/>
                </a:solidFill>
                <a:prstDash val="solid"/>
                <a:round/>
              </a14:hiddenLine>
            </a:ext>
          </a:extLst>
        </p:spPr>
        <p:txBody>
          <a:bodyPr/>
          <a:lstStyle/>
          <a:p>
            <a:endParaRPr lang="zh-CN" altLang="en-US">
              <a:solidFill>
                <a:prstClr val="black"/>
              </a:solidFill>
            </a:endParaRPr>
          </a:p>
        </p:txBody>
      </p:sp>
      <p:sp>
        <p:nvSpPr>
          <p:cNvPr id="3" name="圆角矩形 2"/>
          <p:cNvSpPr/>
          <p:nvPr/>
        </p:nvSpPr>
        <p:spPr>
          <a:xfrm>
            <a:off x="3201035" y="869788"/>
            <a:ext cx="792480" cy="444500"/>
          </a:xfrm>
          <a:prstGeom prst="roundRect">
            <a:avLst/>
          </a:prstGeom>
          <a:solidFill>
            <a:srgbClr val="FFFF00"/>
          </a:solid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rgbClr val="FF0000"/>
              </a:solidFill>
              <a:latin typeface="宋体" panose="02010600030101010101" pitchFamily="2" charset="-122"/>
              <a:ea typeface="宋体" panose="02010600030101010101" pitchFamily="2" charset="-122"/>
            </a:endParaRPr>
          </a:p>
        </p:txBody>
      </p:sp>
      <p:sp>
        <p:nvSpPr>
          <p:cNvPr id="4" name="圆角矩形 3"/>
          <p:cNvSpPr/>
          <p:nvPr/>
        </p:nvSpPr>
        <p:spPr>
          <a:xfrm>
            <a:off x="4657725" y="268605"/>
            <a:ext cx="2886075" cy="590550"/>
          </a:xfrm>
          <a:prstGeom prst="roundRect">
            <a:avLst/>
          </a:prstGeom>
          <a:solidFill>
            <a:srgbClr val="FFFF00"/>
          </a:solid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latin typeface="宋体" panose="02010600030101010101" pitchFamily="2" charset="-122"/>
                <a:ea typeface="宋体" panose="02010600030101010101" pitchFamily="2" charset="-122"/>
              </a:rPr>
              <a:t>做好了思想准备</a:t>
            </a:r>
          </a:p>
        </p:txBody>
      </p:sp>
      <p:sp>
        <p:nvSpPr>
          <p:cNvPr id="2" name="文本框 1"/>
          <p:cNvSpPr txBox="1"/>
          <p:nvPr/>
        </p:nvSpPr>
        <p:spPr>
          <a:xfrm>
            <a:off x="643255" y="859155"/>
            <a:ext cx="7857490" cy="2676525"/>
          </a:xfrm>
          <a:prstGeom prst="rect">
            <a:avLst/>
          </a:prstGeom>
          <a:noFill/>
        </p:spPr>
        <p:txBody>
          <a:bodyPr wrap="square" rtlCol="0" anchor="t">
            <a:spAutoFit/>
          </a:bodyPr>
          <a:lstStyle/>
          <a:p>
            <a:r>
              <a:rPr lang="zh-CN" altLang="en-US" sz="2800" b="1" dirty="0">
                <a:latin typeface="楷体" panose="02010609060101010101" pitchFamily="49" charset="-122"/>
                <a:ea typeface="楷体" panose="02010609060101010101" pitchFamily="49" charset="-122"/>
                <a:cs typeface="楷体" panose="02010609060101010101" pitchFamily="49" charset="-122"/>
                <a:sym typeface="+mn-ea"/>
              </a:rPr>
              <a:t>他想到这里，就镇定地对大家说：“今天晚上，这里的大山要崩塌，洪水要淹没大地。你们看，鸟都飞走了。”接着，他就把怎么得到宝石，</a:t>
            </a:r>
            <a:r>
              <a:rPr lang="zh-CN" altLang="en-US" sz="2800" b="1" dirty="0" smtClean="0">
                <a:latin typeface="楷体" panose="02010609060101010101" pitchFamily="49" charset="-122"/>
                <a:ea typeface="楷体" panose="02010609060101010101" pitchFamily="49" charset="-122"/>
                <a:cs typeface="楷体" panose="02010609060101010101" pitchFamily="49" charset="-122"/>
                <a:sym typeface="+mn-ea"/>
              </a:rPr>
              <a:t>怎么听见一群</a:t>
            </a:r>
            <a:r>
              <a:rPr lang="zh-CN" altLang="en-US" sz="2800" b="1" dirty="0" smtClean="0">
                <a:latin typeface="楷体" panose="02010609060101010101" pitchFamily="49" charset="-122"/>
                <a:ea typeface="楷体" panose="02010609060101010101" pitchFamily="49" charset="-122"/>
                <a:cs typeface="楷体" panose="02010609060101010101" pitchFamily="49" charset="-122"/>
                <a:sym typeface="+mn-ea"/>
              </a:rPr>
              <a:t>鸟议论避难</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mn-ea"/>
              </a:rPr>
              <a:t>，以及为什么不能把听来的消息告诉别人，都原原本本照实说了。海力布刚刚说完，就变成了</a:t>
            </a:r>
            <a:r>
              <a:rPr lang="zh-CN" altLang="en-US" sz="2800" b="1" dirty="0" smtClean="0">
                <a:latin typeface="楷体" panose="02010609060101010101" pitchFamily="49" charset="-122"/>
                <a:ea typeface="楷体" panose="02010609060101010101" pitchFamily="49" charset="-122"/>
                <a:cs typeface="楷体" panose="02010609060101010101" pitchFamily="49" charset="-122"/>
                <a:sym typeface="+mn-ea"/>
              </a:rPr>
              <a:t>一块石头</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wipe(up)">
                                      <p:cBhvr>
                                        <p:cTn id="12" dur="500"/>
                                        <p:tgtEl>
                                          <p:spTgt spid="10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P spid="100" grpId="0" bldLvl="0" animBg="1"/>
      <p:bldP spid="3"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1718945" y="2632710"/>
            <a:ext cx="1348105" cy="1324610"/>
          </a:xfrm>
          <a:prstGeom prst="rect">
            <a:avLst/>
          </a:prstGeom>
        </p:spPr>
      </p:pic>
      <p:sp>
        <p:nvSpPr>
          <p:cNvPr id="12" name="文本框 11"/>
          <p:cNvSpPr txBox="1"/>
          <p:nvPr/>
        </p:nvSpPr>
        <p:spPr>
          <a:xfrm>
            <a:off x="2778125" y="2638788"/>
            <a:ext cx="5654040" cy="1383665"/>
          </a:xfrm>
          <a:prstGeom prst="rect">
            <a:avLst/>
          </a:prstGeom>
          <a:noFill/>
        </p:spPr>
        <p:txBody>
          <a:bodyPr wrap="square" rtlCol="0">
            <a:spAutoFit/>
          </a:bodyPr>
          <a:lstStyle/>
          <a:p>
            <a:r>
              <a:rPr lang="en-US" altLang="zh-CN" sz="2800" b="1" dirty="0">
                <a:solidFill>
                  <a:srgbClr val="0000FF"/>
                </a:solidFill>
                <a:latin typeface="Times New Roman" pitchFamily="18" charset="0"/>
                <a:cs typeface="Times New Roman" pitchFamily="18" charset="0"/>
              </a:rPr>
              <a:t>1.</a:t>
            </a:r>
            <a:r>
              <a:rPr lang="zh-CN" altLang="en-US" sz="2800" b="1" dirty="0">
                <a:solidFill>
                  <a:srgbClr val="0000FF"/>
                </a:solidFill>
                <a:latin typeface="Times New Roman" pitchFamily="18" charset="0"/>
                <a:cs typeface="Times New Roman" pitchFamily="18" charset="0"/>
              </a:rPr>
              <a:t>你能替海力布说说这个过程吗？</a:t>
            </a:r>
          </a:p>
          <a:p>
            <a:r>
              <a:rPr lang="en-US" altLang="zh-CN" sz="2800" b="1" dirty="0">
                <a:solidFill>
                  <a:srgbClr val="0000FF"/>
                </a:solidFill>
                <a:latin typeface="Times New Roman" pitchFamily="18" charset="0"/>
                <a:cs typeface="Times New Roman" pitchFamily="18" charset="0"/>
              </a:rPr>
              <a:t>2.</a:t>
            </a:r>
            <a:r>
              <a:rPr lang="zh-CN" altLang="en-US" sz="2800" b="1" dirty="0">
                <a:solidFill>
                  <a:srgbClr val="0000FF"/>
                </a:solidFill>
                <a:latin typeface="Times New Roman" pitchFamily="18" charset="0"/>
                <a:cs typeface="Times New Roman" pitchFamily="18" charset="0"/>
              </a:rPr>
              <a:t>如果你是乡亲，又该如何说说这个过程呢？</a:t>
            </a:r>
          </a:p>
        </p:txBody>
      </p:sp>
      <p:sp>
        <p:nvSpPr>
          <p:cNvPr id="2" name="圆角矩形 1"/>
          <p:cNvSpPr/>
          <p:nvPr/>
        </p:nvSpPr>
        <p:spPr>
          <a:xfrm>
            <a:off x="2331085" y="1884045"/>
            <a:ext cx="2901315" cy="444500"/>
          </a:xfrm>
          <a:prstGeom prst="roundRect">
            <a:avLst/>
          </a:prstGeom>
          <a:solidFill>
            <a:srgbClr val="FFFF00"/>
          </a:solidFill>
          <a:ln>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rgbClr val="FF0000"/>
              </a:solidFill>
              <a:latin typeface="宋体" panose="02010600030101010101" pitchFamily="2" charset="-122"/>
              <a:ea typeface="宋体" panose="02010600030101010101" pitchFamily="2" charset="-122"/>
            </a:endParaRPr>
          </a:p>
        </p:txBody>
      </p:sp>
      <p:sp>
        <p:nvSpPr>
          <p:cNvPr id="5" name="文本框 4"/>
          <p:cNvSpPr txBox="1"/>
          <p:nvPr/>
        </p:nvSpPr>
        <p:spPr>
          <a:xfrm>
            <a:off x="1920240" y="1276985"/>
            <a:ext cx="6174105" cy="521970"/>
          </a:xfrm>
          <a:prstGeom prst="rect">
            <a:avLst/>
          </a:prstGeom>
          <a:noFill/>
        </p:spPr>
        <p:txBody>
          <a:bodyPr wrap="square" rtlCol="0">
            <a:spAutoFit/>
          </a:bodyPr>
          <a:lstStyle/>
          <a:p>
            <a:pPr algn="l" fontAlgn="auto">
              <a:lnSpc>
                <a:spcPct val="100000"/>
              </a:lnSpc>
            </a:pPr>
            <a:r>
              <a:rPr lang="en-US" altLang="zh-CN" sz="2800" b="1">
                <a:solidFill>
                  <a:srgbClr val="FF0000"/>
                </a:solidFill>
                <a:latin typeface="楷体" panose="02010609060101010101" pitchFamily="49" charset="-122"/>
                <a:ea typeface="楷体" panose="02010609060101010101" pitchFamily="49" charset="-122"/>
                <a:sym typeface="+mn-ea"/>
              </a:rPr>
              <a:t>~~~~~~~~~~~~~~~~~~~~~~~~~~~~~~~~~</a:t>
            </a:r>
          </a:p>
        </p:txBody>
      </p:sp>
      <p:sp>
        <p:nvSpPr>
          <p:cNvPr id="6" name="文本框 5"/>
          <p:cNvSpPr txBox="1"/>
          <p:nvPr/>
        </p:nvSpPr>
        <p:spPr>
          <a:xfrm>
            <a:off x="876935" y="1696085"/>
            <a:ext cx="7376795" cy="521970"/>
          </a:xfrm>
          <a:prstGeom prst="rect">
            <a:avLst/>
          </a:prstGeom>
          <a:noFill/>
        </p:spPr>
        <p:txBody>
          <a:bodyPr wrap="square" rtlCol="0">
            <a:spAutoFit/>
          </a:bodyPr>
          <a:lstStyle/>
          <a:p>
            <a:pPr algn="l" fontAlgn="auto">
              <a:lnSpc>
                <a:spcPct val="100000"/>
              </a:lnSpc>
            </a:pPr>
            <a:r>
              <a:rPr lang="en-US" altLang="zh-CN" sz="2800" b="1">
                <a:solidFill>
                  <a:srgbClr val="FF0000"/>
                </a:solidFill>
                <a:latin typeface="楷体" panose="02010609060101010101" pitchFamily="49" charset="-122"/>
                <a:ea typeface="楷体" panose="02010609060101010101" pitchFamily="49" charset="-122"/>
                <a:sym typeface="+mn-ea"/>
              </a:rPr>
              <a:t>~~~~~~~~~~~~~~~~~~~~~~~~~~~~~~~~~~~~~~~</a:t>
            </a:r>
          </a:p>
        </p:txBody>
      </p:sp>
      <p:sp>
        <p:nvSpPr>
          <p:cNvPr id="7" name="文本框 6"/>
          <p:cNvSpPr txBox="1"/>
          <p:nvPr/>
        </p:nvSpPr>
        <p:spPr>
          <a:xfrm>
            <a:off x="876935" y="2110740"/>
            <a:ext cx="1042670" cy="521970"/>
          </a:xfrm>
          <a:prstGeom prst="rect">
            <a:avLst/>
          </a:prstGeom>
          <a:noFill/>
        </p:spPr>
        <p:txBody>
          <a:bodyPr wrap="square" rtlCol="0">
            <a:spAutoFit/>
          </a:bodyPr>
          <a:lstStyle/>
          <a:p>
            <a:pPr algn="l" fontAlgn="auto">
              <a:lnSpc>
                <a:spcPct val="100000"/>
              </a:lnSpc>
            </a:pPr>
            <a:r>
              <a:rPr lang="en-US" altLang="zh-CN" sz="2800" b="1">
                <a:solidFill>
                  <a:srgbClr val="FF0000"/>
                </a:solidFill>
                <a:latin typeface="楷体" panose="02010609060101010101" pitchFamily="49" charset="-122"/>
                <a:ea typeface="楷体" panose="02010609060101010101" pitchFamily="49" charset="-122"/>
                <a:sym typeface="+mn-ea"/>
              </a:rPr>
              <a:t>~~~~</a:t>
            </a:r>
          </a:p>
        </p:txBody>
      </p:sp>
      <p:sp>
        <p:nvSpPr>
          <p:cNvPr id="3" name="文本框 2"/>
          <p:cNvSpPr txBox="1"/>
          <p:nvPr/>
        </p:nvSpPr>
        <p:spPr>
          <a:xfrm>
            <a:off x="800735" y="955513"/>
            <a:ext cx="7380605" cy="1383665"/>
          </a:xfrm>
          <a:prstGeom prst="rect">
            <a:avLst/>
          </a:prstGeom>
          <a:noFill/>
        </p:spPr>
        <p:txBody>
          <a:bodyPr wrap="square" rtlCol="0" anchor="t">
            <a:spAutoFit/>
          </a:bodyPr>
          <a:lstStyle/>
          <a:p>
            <a:r>
              <a:rPr lang="zh-CN" altLang="en-US" sz="2800" b="1" dirty="0">
                <a:latin typeface="楷体" panose="02010609060101010101" pitchFamily="49" charset="-122"/>
                <a:ea typeface="楷体" panose="02010609060101010101" pitchFamily="49" charset="-122"/>
                <a:cs typeface="楷体" panose="02010609060101010101" pitchFamily="49" charset="-122"/>
                <a:sym typeface="+mn-ea"/>
              </a:rPr>
              <a:t>接着，他就把怎么得到宝石，</a:t>
            </a:r>
            <a:r>
              <a:rPr lang="zh-CN" altLang="en-US" sz="2800" b="1" dirty="0" smtClean="0">
                <a:latin typeface="楷体" panose="02010609060101010101" pitchFamily="49" charset="-122"/>
                <a:ea typeface="楷体" panose="02010609060101010101" pitchFamily="49" charset="-122"/>
                <a:cs typeface="楷体" panose="02010609060101010101" pitchFamily="49" charset="-122"/>
                <a:sym typeface="+mn-ea"/>
              </a:rPr>
              <a:t>怎么听见一群</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mn-ea"/>
              </a:rPr>
              <a:t>鸟商量避难，以及为什么不能把听来的消息告诉别人，都原原本本照实说了。</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dissolve">
                                      <p:cBhvr>
                                        <p:cTn id="25" dur="500"/>
                                        <p:tgtEl>
                                          <p:spTgt spid="12"/>
                                        </p:tgtEl>
                                      </p:cBhvr>
                                    </p:animEffect>
                                  </p:childTnLst>
                                </p:cTn>
                              </p:par>
                              <p:par>
                                <p:cTn id="26" presetID="9"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animBg="1"/>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flipH="1">
            <a:off x="312420" y="1265555"/>
            <a:ext cx="1430655" cy="2339340"/>
          </a:xfrm>
          <a:prstGeom prst="rect">
            <a:avLst/>
          </a:prstGeom>
          <a:ln>
            <a:noFill/>
          </a:ln>
          <a:effectLst>
            <a:softEdge rad="112500"/>
          </a:effectLst>
        </p:spPr>
      </p:pic>
      <p:pic>
        <p:nvPicPr>
          <p:cNvPr id="3" name="Picture 4"/>
          <p:cNvPicPr>
            <a:picLocks noChangeAspect="1" noChangeArrowheads="1"/>
          </p:cNvPicPr>
          <p:nvPr/>
        </p:nvPicPr>
        <p:blipFill>
          <a:blip r:embed="rId3" cstate="print"/>
          <a:srcRect/>
          <a:stretch>
            <a:fillRect/>
          </a:stretch>
        </p:blipFill>
        <p:spPr bwMode="auto">
          <a:xfrm flipH="1">
            <a:off x="1795145" y="2211070"/>
            <a:ext cx="1899920" cy="1393825"/>
          </a:xfrm>
          <a:prstGeom prst="rect">
            <a:avLst/>
          </a:prstGeom>
          <a:ln>
            <a:noFill/>
          </a:ln>
          <a:effectLst>
            <a:softEdge rad="112500"/>
          </a:effectLst>
        </p:spPr>
      </p:pic>
      <p:sp>
        <p:nvSpPr>
          <p:cNvPr id="7" name="文本框 6"/>
          <p:cNvSpPr txBox="1"/>
          <p:nvPr/>
        </p:nvSpPr>
        <p:spPr>
          <a:xfrm>
            <a:off x="4084249" y="1594336"/>
            <a:ext cx="2969083" cy="461665"/>
          </a:xfrm>
          <a:prstGeom prst="rect">
            <a:avLst/>
          </a:prstGeom>
          <a:noFill/>
          <a:ln>
            <a:solidFill>
              <a:schemeClr val="accent1"/>
            </a:solidFill>
          </a:ln>
        </p:spPr>
        <p:txBody>
          <a:bodyPr wrap="none" rtlCol="0">
            <a:spAutoFit/>
          </a:bodyPr>
          <a:lstStyle/>
          <a:p>
            <a:pPr algn="l"/>
            <a:r>
              <a:rPr lang="zh-CN" altLang="zh-CN" sz="2400" b="1" dirty="0" smtClean="0">
                <a:latin typeface="+mj-ea"/>
                <a:ea typeface="+mj-ea"/>
                <a:cs typeface="宋体" panose="02010600030101010101" pitchFamily="2" charset="-122"/>
                <a:sym typeface="+mn-ea"/>
              </a:rPr>
              <a:t>一是说出宝石的来历</a:t>
            </a:r>
            <a:endParaRPr lang="zh-CN" altLang="zh-CN" sz="2400" b="1" dirty="0" smtClean="0">
              <a:solidFill>
                <a:schemeClr val="tx1"/>
              </a:solidFill>
              <a:latin typeface="+mj-ea"/>
              <a:ea typeface="+mj-ea"/>
              <a:cs typeface="宋体" panose="02010600030101010101" pitchFamily="2" charset="-122"/>
              <a:sym typeface="+mn-ea"/>
            </a:endParaRPr>
          </a:p>
        </p:txBody>
      </p:sp>
      <p:sp>
        <p:nvSpPr>
          <p:cNvPr id="8" name="文本框 7"/>
          <p:cNvSpPr txBox="1"/>
          <p:nvPr/>
        </p:nvSpPr>
        <p:spPr>
          <a:xfrm>
            <a:off x="4084249" y="2343001"/>
            <a:ext cx="4515980" cy="461665"/>
          </a:xfrm>
          <a:prstGeom prst="rect">
            <a:avLst/>
          </a:prstGeom>
          <a:noFill/>
          <a:ln>
            <a:solidFill>
              <a:schemeClr val="accent1"/>
            </a:solidFill>
          </a:ln>
        </p:spPr>
        <p:txBody>
          <a:bodyPr wrap="none" rtlCol="0">
            <a:spAutoFit/>
          </a:bodyPr>
          <a:lstStyle/>
          <a:p>
            <a:pPr algn="l"/>
            <a:r>
              <a:rPr lang="zh-CN" altLang="zh-CN" sz="2400" b="1" dirty="0" smtClean="0">
                <a:latin typeface="+mj-ea"/>
                <a:ea typeface="+mj-ea"/>
                <a:cs typeface="宋体" panose="02010600030101010101" pitchFamily="2" charset="-122"/>
                <a:sym typeface="+mn-ea"/>
              </a:rPr>
              <a:t>二是说出宝石的作用和使用条件</a:t>
            </a:r>
            <a:endParaRPr lang="zh-CN" altLang="zh-CN" sz="2400" b="1" dirty="0" smtClean="0">
              <a:solidFill>
                <a:schemeClr val="tx1"/>
              </a:solidFill>
              <a:latin typeface="+mj-ea"/>
              <a:ea typeface="+mj-ea"/>
              <a:cs typeface="宋体" panose="02010600030101010101" pitchFamily="2" charset="-122"/>
              <a:sym typeface="+mn-ea"/>
            </a:endParaRPr>
          </a:p>
        </p:txBody>
      </p:sp>
      <p:sp>
        <p:nvSpPr>
          <p:cNvPr id="9" name="文本框 8"/>
          <p:cNvSpPr txBox="1"/>
          <p:nvPr/>
        </p:nvSpPr>
        <p:spPr>
          <a:xfrm>
            <a:off x="4084249" y="3112621"/>
            <a:ext cx="2969083" cy="461665"/>
          </a:xfrm>
          <a:prstGeom prst="rect">
            <a:avLst/>
          </a:prstGeom>
          <a:noFill/>
          <a:ln>
            <a:solidFill>
              <a:schemeClr val="accent1"/>
            </a:solidFill>
          </a:ln>
        </p:spPr>
        <p:txBody>
          <a:bodyPr wrap="none" rtlCol="0">
            <a:spAutoFit/>
          </a:bodyPr>
          <a:lstStyle/>
          <a:p>
            <a:pPr algn="l"/>
            <a:r>
              <a:rPr lang="zh-CN" altLang="zh-CN" sz="2400" b="1" dirty="0" smtClean="0">
                <a:latin typeface="+mj-ea"/>
                <a:ea typeface="+mj-ea"/>
                <a:cs typeface="宋体" panose="02010600030101010101" pitchFamily="2" charset="-122"/>
                <a:sym typeface="+mn-ea"/>
              </a:rPr>
              <a:t>三是说出搬走的原因</a:t>
            </a:r>
            <a:endParaRPr lang="zh-CN" altLang="zh-CN" sz="2400" b="1" dirty="0" smtClean="0">
              <a:solidFill>
                <a:schemeClr val="tx1"/>
              </a:solidFill>
              <a:latin typeface="+mj-ea"/>
              <a:ea typeface="+mj-ea"/>
              <a:cs typeface="宋体" panose="02010600030101010101" pitchFamily="2" charset="-122"/>
              <a:sym typeface="+mn-ea"/>
            </a:endParaRPr>
          </a:p>
        </p:txBody>
      </p:sp>
      <p:sp>
        <p:nvSpPr>
          <p:cNvPr id="10" name="椭圆 9"/>
          <p:cNvSpPr/>
          <p:nvPr/>
        </p:nvSpPr>
        <p:spPr>
          <a:xfrm>
            <a:off x="2333625" y="1265555"/>
            <a:ext cx="1361440" cy="786130"/>
          </a:xfrm>
          <a:prstGeom prst="ellipse">
            <a:avLst/>
          </a:prstGeom>
          <a:solidFill>
            <a:srgbClr val="00B05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latin typeface="宋体" panose="02010600030101010101" pitchFamily="2" charset="-122"/>
                <a:ea typeface="宋体" panose="02010600030101010101" pitchFamily="2" charset="-122"/>
              </a:rPr>
              <a:t>提示</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ssolv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dissolv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472129" y="606490"/>
            <a:ext cx="8326120" cy="3416320"/>
          </a:xfrm>
          <a:prstGeom prst="rect">
            <a:avLst/>
          </a:prstGeom>
          <a:noFill/>
        </p:spPr>
        <p:txBody>
          <a:bodyPr wrap="square" rtlCol="0">
            <a:spAutoFit/>
          </a:bodyPr>
          <a:lstStyle/>
          <a:p>
            <a:pPr>
              <a:lnSpc>
                <a:spcPct val="150000"/>
              </a:lnSpc>
            </a:pPr>
            <a:r>
              <a:rPr lang="zh-CN" altLang="en-US" sz="2400" b="1" dirty="0">
                <a:solidFill>
                  <a:srgbClr val="FF0000"/>
                </a:solidFill>
                <a:latin typeface="黑体" pitchFamily="49" charset="-122"/>
                <a:ea typeface="黑体" pitchFamily="49" charset="-122"/>
                <a:cs typeface="楷体" panose="02010609060101010101" pitchFamily="49" charset="-122"/>
              </a:rPr>
              <a:t>以海力布的口吻叙述：</a:t>
            </a:r>
            <a:endParaRPr lang="zh-CN" altLang="en-US" sz="2400" b="1" dirty="0">
              <a:latin typeface="黑体" pitchFamily="49" charset="-122"/>
              <a:ea typeface="黑体" pitchFamily="49" charset="-122"/>
              <a:cs typeface="楷体" panose="02010609060101010101" pitchFamily="49" charset="-122"/>
            </a:endParaRPr>
          </a:p>
          <a:p>
            <a:pPr indent="627063">
              <a:lnSpc>
                <a:spcPct val="150000"/>
              </a:lnSpc>
            </a:pPr>
            <a:r>
              <a:rPr lang="zh-CN" altLang="en-US" sz="2400" b="1" dirty="0" smtClean="0">
                <a:latin typeface="+mj-ea"/>
                <a:ea typeface="+mj-ea"/>
                <a:cs typeface="楷体" panose="02010609060101010101" pitchFamily="49" charset="-122"/>
              </a:rPr>
              <a:t>我</a:t>
            </a:r>
            <a:r>
              <a:rPr lang="zh-CN" altLang="en-US" sz="2400" b="1" dirty="0">
                <a:latin typeface="+mj-ea"/>
                <a:ea typeface="+mj-ea"/>
                <a:cs typeface="楷体" panose="02010609060101010101" pitchFamily="49" charset="-122"/>
              </a:rPr>
              <a:t>劝乡亲们搬家，他们不听。我只好说出了实情：我救了一条小白蛇，她是龙王的女儿。龙王为了感谢我，给了我一颗能听懂动物语言的宝石；今天</a:t>
            </a:r>
            <a:r>
              <a:rPr lang="zh-CN" altLang="en-US" sz="2400" b="1" dirty="0" smtClean="0">
                <a:latin typeface="+mj-ea"/>
                <a:ea typeface="+mj-ea"/>
                <a:cs typeface="楷体" panose="02010609060101010101" pitchFamily="49" charset="-122"/>
              </a:rPr>
              <a:t>，我</a:t>
            </a:r>
            <a:r>
              <a:rPr lang="zh-CN" altLang="en-US" sz="2400" b="1" dirty="0">
                <a:latin typeface="+mj-ea"/>
                <a:ea typeface="+mj-ea"/>
                <a:cs typeface="楷体" panose="02010609060101010101" pitchFamily="49" charset="-122"/>
              </a:rPr>
              <a:t>听到鸟儿们在议论，说今晚这里的大山要崩塌，大地要被洪水淹没。所以，我们现在必须搬家</a:t>
            </a:r>
            <a:r>
              <a:rPr lang="zh-CN" altLang="en-US" sz="2400" b="1" dirty="0" smtClean="0">
                <a:latin typeface="+mj-ea"/>
                <a:ea typeface="+mj-ea"/>
                <a:cs typeface="楷体" panose="02010609060101010101" pitchFamily="49" charset="-122"/>
              </a:rPr>
              <a:t>。我</a:t>
            </a:r>
            <a:r>
              <a:rPr lang="zh-CN" altLang="en-US" sz="2400" b="1" dirty="0">
                <a:latin typeface="+mj-ea"/>
                <a:ea typeface="+mj-ea"/>
                <a:cs typeface="楷体" panose="02010609060101010101" pitchFamily="49" charset="-122"/>
              </a:rPr>
              <a:t>说出了实情，我变成了石头。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632084" y="542556"/>
            <a:ext cx="7765415" cy="3970318"/>
          </a:xfrm>
          <a:prstGeom prst="rect">
            <a:avLst/>
          </a:prstGeom>
          <a:noFill/>
        </p:spPr>
        <p:txBody>
          <a:bodyPr wrap="square" rtlCol="0">
            <a:spAutoFit/>
          </a:bodyPr>
          <a:lstStyle/>
          <a:p>
            <a:pPr>
              <a:lnSpc>
                <a:spcPct val="150000"/>
              </a:lnSpc>
            </a:pPr>
            <a:r>
              <a:rPr lang="zh-CN" altLang="en-US" sz="2400" b="1" dirty="0">
                <a:solidFill>
                  <a:srgbClr val="FF0000"/>
                </a:solidFill>
                <a:latin typeface="+mj-ea"/>
                <a:ea typeface="+mj-ea"/>
                <a:cs typeface="楷体" panose="02010609060101010101" pitchFamily="49" charset="-122"/>
                <a:sym typeface="+mn-ea"/>
              </a:rPr>
              <a:t>以乡亲们的口吻叙述：</a:t>
            </a:r>
            <a:r>
              <a:rPr lang="en-US" altLang="zh-CN" sz="2400" b="1" dirty="0">
                <a:latin typeface="+mj-ea"/>
                <a:ea typeface="+mj-ea"/>
                <a:cs typeface="楷体" panose="02010609060101010101" pitchFamily="49" charset="-122"/>
                <a:sym typeface="+mn-ea"/>
              </a:rPr>
              <a:t>  </a:t>
            </a:r>
          </a:p>
          <a:p>
            <a:pPr indent="627063">
              <a:lnSpc>
                <a:spcPct val="150000"/>
              </a:lnSpc>
            </a:pPr>
            <a:r>
              <a:rPr lang="zh-CN" altLang="en-US" sz="2400" b="1" dirty="0" smtClean="0">
                <a:latin typeface="+mj-ea"/>
                <a:ea typeface="+mj-ea"/>
                <a:cs typeface="楷体" panose="02010609060101010101" pitchFamily="49" charset="-122"/>
                <a:sym typeface="+mn-ea"/>
              </a:rPr>
              <a:t>海力布</a:t>
            </a:r>
            <a:r>
              <a:rPr lang="zh-CN" altLang="en-US" sz="2400" b="1" dirty="0">
                <a:latin typeface="+mj-ea"/>
                <a:ea typeface="+mj-ea"/>
                <a:cs typeface="楷体" panose="02010609060101010101" pitchFamily="49" charset="-122"/>
                <a:sym typeface="+mn-ea"/>
              </a:rPr>
              <a:t>劝我们搬家，我们不听。他只好说出了实情：他救了一条小白蛇，小白蛇是龙王的女儿。龙王为了感谢他，给了他一颗能听懂动物语言的宝石；今天，他听到鸟儿们在议论，说今晚这里的大山要崩塌，大地要被洪水淹没。所以，我们现在必须搬家。海力布说出了实情，他变成了石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501799" y="1099859"/>
            <a:ext cx="7765415" cy="2368550"/>
          </a:xfrm>
          <a:prstGeom prst="rect">
            <a:avLst/>
          </a:prstGeom>
          <a:noFill/>
        </p:spPr>
        <p:txBody>
          <a:bodyPr wrap="square" rtlCol="0">
            <a:spAutoFit/>
          </a:bodyPr>
          <a:lstStyle/>
          <a:p>
            <a:r>
              <a:rPr lang="en-US" sz="2800" b="1">
                <a:latin typeface="楷体" panose="02010609060101010101" pitchFamily="49" charset="-122"/>
                <a:ea typeface="楷体" panose="02010609060101010101" pitchFamily="49" charset="-122"/>
                <a:cs typeface="楷体" panose="02010609060101010101" pitchFamily="49" charset="-122"/>
                <a:sym typeface="+mn-ea"/>
              </a:rPr>
              <a:t>   </a:t>
            </a:r>
            <a:r>
              <a:rPr sz="2400" b="1">
                <a:latin typeface="楷体" panose="02010609060101010101" pitchFamily="49" charset="-122"/>
                <a:ea typeface="楷体" panose="02010609060101010101" pitchFamily="49" charset="-122"/>
                <a:cs typeface="楷体" panose="02010609060101010101" pitchFamily="49" charset="-122"/>
                <a:sym typeface="+mn-ea"/>
              </a:rPr>
              <a:t>大家看见海力布变成了石头，都非常后悔非常悲痛。他们含着眼泪，念着海力布的名字，扶着老人，领着孩子,赶着牛羊，往很远的地方走去。他们走在路上，忽然乌云密布，狂风怒号，接着就是倾盆大雨。半夜里，只听一声震天动地的巨响，大山崩塌了，洪水涌了出来，把他们住的村子淹没了。</a:t>
            </a:r>
          </a:p>
        </p:txBody>
      </p:sp>
      <p:sp>
        <p:nvSpPr>
          <p:cNvPr id="13" name="矩形 12"/>
          <p:cNvSpPr/>
          <p:nvPr/>
        </p:nvSpPr>
        <p:spPr>
          <a:xfrm>
            <a:off x="6095663" y="1198284"/>
            <a:ext cx="556260" cy="392430"/>
          </a:xfrm>
          <a:prstGeom prst="rect">
            <a:avLst/>
          </a:prstGeom>
          <a:noFill/>
          <a:ln w="28575">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矩形 1"/>
          <p:cNvSpPr/>
          <p:nvPr/>
        </p:nvSpPr>
        <p:spPr>
          <a:xfrm>
            <a:off x="7255173" y="1198284"/>
            <a:ext cx="622300" cy="392430"/>
          </a:xfrm>
          <a:prstGeom prst="rect">
            <a:avLst/>
          </a:prstGeom>
          <a:noFill/>
          <a:ln w="28575">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6" name="组合 5"/>
          <p:cNvGrpSpPr/>
          <p:nvPr/>
        </p:nvGrpSpPr>
        <p:grpSpPr>
          <a:xfrm>
            <a:off x="2200937" y="173057"/>
            <a:ext cx="6366820" cy="821055"/>
            <a:chOff x="4449" y="373"/>
            <a:chExt cx="9144" cy="1293"/>
          </a:xfrm>
        </p:grpSpPr>
        <p:sp>
          <p:nvSpPr>
            <p:cNvPr id="3" name="Text Box 5"/>
            <p:cNvSpPr txBox="1">
              <a:spLocks noChangeArrowheads="1"/>
            </p:cNvSpPr>
            <p:nvPr/>
          </p:nvSpPr>
          <p:spPr bwMode="auto">
            <a:xfrm rot="10800000">
              <a:off x="4449" y="373"/>
              <a:ext cx="9144" cy="1293"/>
            </a:xfrm>
            <a:prstGeom prst="callout1">
              <a:avLst>
                <a:gd name="adj1" fmla="val 641"/>
                <a:gd name="adj2" fmla="val 38918"/>
                <a:gd name="adj3" fmla="val -46761"/>
                <a:gd name="adj4" fmla="val 43324"/>
              </a:avLst>
            </a:prstGeom>
            <a:solidFill>
              <a:schemeClr val="accent6">
                <a:lumMod val="20000"/>
                <a:lumOff val="80000"/>
              </a:schemeClr>
            </a:solidFill>
            <a:ln w="19050">
              <a:solidFill>
                <a:schemeClr val="accent6">
                  <a:lumMod val="60000"/>
                  <a:lumOff val="40000"/>
                </a:schemeClr>
              </a:solidFill>
              <a:prstDash val="sysDot"/>
              <a:miter lim="800000"/>
            </a:ln>
          </p:spPr>
          <p:txBody>
            <a:bodyPr anchor="ctr"/>
            <a:lstStyle/>
            <a:p>
              <a:pPr marR="0" indent="536575" defTabSz="457200">
                <a:buClrTx/>
                <a:buSzTx/>
                <a:buFontTx/>
                <a:defRPr/>
              </a:pPr>
              <a:endParaRPr kumimoji="0" lang="zh-CN" altLang="en-US" sz="2400" b="1" cap="none" spc="0" normalizeH="0" baseline="0" noProof="0" dirty="0">
                <a:solidFill>
                  <a:srgbClr val="0000FF"/>
                </a:solidFill>
                <a:latin typeface="仿宋" panose="02010609060101010101" pitchFamily="49" charset="-122"/>
                <a:ea typeface="仿宋" panose="02010609060101010101" pitchFamily="49" charset="-122"/>
              </a:endParaRPr>
            </a:p>
          </p:txBody>
        </p:sp>
        <p:sp>
          <p:nvSpPr>
            <p:cNvPr id="4" name="文本框 3"/>
            <p:cNvSpPr txBox="1"/>
            <p:nvPr/>
          </p:nvSpPr>
          <p:spPr>
            <a:xfrm>
              <a:off x="4525" y="449"/>
              <a:ext cx="8912" cy="1115"/>
            </a:xfrm>
            <a:prstGeom prst="rect">
              <a:avLst/>
            </a:prstGeom>
            <a:noFill/>
          </p:spPr>
          <p:txBody>
            <a:bodyPr wrap="square" rtlCol="0" anchor="t">
              <a:spAutoFit/>
            </a:bodyPr>
            <a:lstStyle/>
            <a:p>
              <a:r>
                <a:rPr lang="zh-CN" altLang="en-US" sz="2000" b="1" dirty="0">
                  <a:solidFill>
                    <a:srgbClr val="0000FF"/>
                  </a:solidFill>
                </a:rPr>
                <a:t>人们的“后悔”和“悲痛”从侧面表现出海力布的牺牲之大，进一步赞扬了海力布舍己为人的精神品质</a:t>
              </a:r>
              <a:r>
                <a:rPr lang="zh-CN" altLang="en-US" sz="2000" b="1" dirty="0" smtClean="0">
                  <a:solidFill>
                    <a:srgbClr val="0000FF"/>
                  </a:solidFill>
                </a:rPr>
                <a:t>。</a:t>
              </a:r>
              <a:endParaRPr lang="zh-CN" altLang="en-US" sz="2000" b="1" dirty="0">
                <a:solidFill>
                  <a:srgbClr val="0000FF"/>
                </a:solidFill>
              </a:endParaRPr>
            </a:p>
          </p:txBody>
        </p:sp>
      </p:grpSp>
      <p:sp>
        <p:nvSpPr>
          <p:cNvPr id="8" name="文本框 7"/>
          <p:cNvSpPr txBox="1"/>
          <p:nvPr/>
        </p:nvSpPr>
        <p:spPr>
          <a:xfrm>
            <a:off x="4001919" y="2946439"/>
            <a:ext cx="3947795" cy="521970"/>
          </a:xfrm>
          <a:prstGeom prst="rect">
            <a:avLst/>
          </a:prstGeom>
          <a:noFill/>
        </p:spPr>
        <p:txBody>
          <a:bodyPr wrap="square" rtlCol="0">
            <a:spAutoFit/>
          </a:bodyPr>
          <a:lstStyle/>
          <a:p>
            <a:pPr algn="l" fontAlgn="auto">
              <a:lnSpc>
                <a:spcPct val="100000"/>
              </a:lnSpc>
            </a:pPr>
            <a:r>
              <a:rPr lang="en-US" altLang="zh-CN" sz="2800" b="1">
                <a:solidFill>
                  <a:srgbClr val="FF0000"/>
                </a:solidFill>
                <a:latin typeface="楷体" panose="02010609060101010101" pitchFamily="49" charset="-122"/>
                <a:ea typeface="楷体" panose="02010609060101010101" pitchFamily="49" charset="-122"/>
                <a:sym typeface="+mn-ea"/>
              </a:rPr>
              <a:t>~~~~~~~~~~~~~~~~~~~~</a:t>
            </a:r>
          </a:p>
        </p:txBody>
      </p:sp>
      <p:sp>
        <p:nvSpPr>
          <p:cNvPr id="17" name="Text Box 5"/>
          <p:cNvSpPr txBox="1">
            <a:spLocks noChangeArrowheads="1"/>
          </p:cNvSpPr>
          <p:nvPr/>
        </p:nvSpPr>
        <p:spPr bwMode="auto">
          <a:xfrm>
            <a:off x="801221" y="3605731"/>
            <a:ext cx="7798435" cy="805180"/>
          </a:xfrm>
          <a:prstGeom prst="callout1">
            <a:avLst>
              <a:gd name="adj1" fmla="val 641"/>
              <a:gd name="adj2" fmla="val 38918"/>
              <a:gd name="adj3" fmla="val -41755"/>
              <a:gd name="adj4" fmla="val 47771"/>
            </a:avLst>
          </a:prstGeom>
          <a:solidFill>
            <a:schemeClr val="accent6">
              <a:lumMod val="20000"/>
              <a:lumOff val="80000"/>
            </a:schemeClr>
          </a:solidFill>
          <a:ln w="19050">
            <a:solidFill>
              <a:schemeClr val="accent6">
                <a:lumMod val="60000"/>
                <a:lumOff val="40000"/>
              </a:schemeClr>
            </a:solidFill>
            <a:prstDash val="sysDot"/>
            <a:miter lim="800000"/>
          </a:ln>
        </p:spPr>
        <p:txBody>
          <a:bodyPr anchor="ctr"/>
          <a:lstStyle/>
          <a:p>
            <a:pPr marR="0" indent="536575" defTabSz="457200">
              <a:buClrTx/>
              <a:buSzTx/>
              <a:buFontTx/>
              <a:defRPr/>
            </a:pPr>
            <a:r>
              <a:rPr kumimoji="0" lang="zh-CN" altLang="en-US" sz="2200" b="1" kern="1200" cap="none" spc="0" normalizeH="0" baseline="0" noProof="0" dirty="0">
                <a:solidFill>
                  <a:srgbClr val="FF0000"/>
                </a:solidFill>
                <a:latin typeface="仿宋" panose="02010609060101010101" pitchFamily="49" charset="-122"/>
                <a:ea typeface="仿宋" panose="02010609060101010101" pitchFamily="49" charset="-122"/>
                <a:cs typeface="+mn-cs"/>
              </a:rPr>
              <a:t>照应了前文鸟儿说的话，果然大山崩塌了，村子被淹没了，也说明如果没有海力布的牺牲，乡亲们就有生命危险。</a:t>
            </a:r>
          </a:p>
        </p:txBody>
      </p:sp>
      <p:sp>
        <p:nvSpPr>
          <p:cNvPr id="5" name="文本框 4"/>
          <p:cNvSpPr txBox="1"/>
          <p:nvPr/>
        </p:nvSpPr>
        <p:spPr>
          <a:xfrm>
            <a:off x="562124" y="3265844"/>
            <a:ext cx="3947795" cy="521970"/>
          </a:xfrm>
          <a:prstGeom prst="rect">
            <a:avLst/>
          </a:prstGeom>
          <a:noFill/>
        </p:spPr>
        <p:txBody>
          <a:bodyPr wrap="square" rtlCol="0">
            <a:spAutoFit/>
          </a:bodyPr>
          <a:lstStyle/>
          <a:p>
            <a:pPr algn="l" fontAlgn="auto">
              <a:lnSpc>
                <a:spcPct val="100000"/>
              </a:lnSpc>
            </a:pPr>
            <a:r>
              <a:rPr lang="en-US" altLang="zh-CN" sz="2800" b="1">
                <a:solidFill>
                  <a:srgbClr val="FF0000"/>
                </a:solidFill>
                <a:latin typeface="楷体" panose="02010609060101010101" pitchFamily="49" charset="-122"/>
                <a:ea typeface="楷体" panose="02010609060101010101" pitchFamily="49" charset="-122"/>
                <a:sym typeface="+mn-ea"/>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1)">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checkerboard(across)">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2" grpId="0" animBg="1"/>
      <p:bldP spid="8" grpId="0"/>
      <p:bldP spid="17" grpId="0" bldLvl="0" animBg="1"/>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矩形 1"/>
          <p:cNvSpPr>
            <a:spLocks noChangeArrowheads="1"/>
          </p:cNvSpPr>
          <p:nvPr/>
        </p:nvSpPr>
        <p:spPr bwMode="auto">
          <a:xfrm>
            <a:off x="515863" y="457406"/>
            <a:ext cx="8259564" cy="953135"/>
          </a:xfrm>
          <a:prstGeom prst="rect">
            <a:avLst/>
          </a:prstGeom>
          <a:noFill/>
          <a:ln w="9525">
            <a:noFill/>
            <a:miter lim="800000"/>
          </a:ln>
        </p:spPr>
        <p:txBody>
          <a:bodyPr wrap="square">
            <a:spAutoFit/>
          </a:bodyPr>
          <a:lstStyle/>
          <a:p>
            <a:r>
              <a:rPr lang="en-US" altLang="zh-CN" sz="2800" b="1" dirty="0" smtClean="0">
                <a:latin typeface="黑体" panose="02010609060101010101" pitchFamily="49" charset="-122"/>
                <a:ea typeface="黑体" panose="02010609060101010101" pitchFamily="49" charset="-122"/>
                <a:cs typeface="宋体" panose="02010600030101010101" pitchFamily="2" charset="-122"/>
              </a:rPr>
              <a:t>    </a:t>
            </a:r>
            <a:r>
              <a:rPr lang="zh-CN" altLang="zh-CN" sz="2800" b="1" dirty="0" smtClean="0">
                <a:latin typeface="黑体" panose="02010609060101010101" pitchFamily="49" charset="-122"/>
                <a:ea typeface="黑体" panose="02010609060101010101" pitchFamily="49" charset="-122"/>
                <a:cs typeface="宋体" panose="02010600030101010101" pitchFamily="2" charset="-122"/>
              </a:rPr>
              <a:t>海力布真的变成了石头，乡亲们因为海力布的提醒得救了。面对此情此景，乡亲们会说些什么呢？</a:t>
            </a:r>
            <a:endParaRPr lang="zh-CN" altLang="zh-CN" sz="2800" b="1" dirty="0" smtClean="0">
              <a:solidFill>
                <a:srgbClr val="000000"/>
              </a:solidFill>
              <a:latin typeface="黑体" panose="02010609060101010101" pitchFamily="49" charset="-122"/>
              <a:ea typeface="黑体" panose="02010609060101010101" pitchFamily="49" charset="-122"/>
              <a:cs typeface="宋体" panose="02010600030101010101" pitchFamily="2" charset="-122"/>
            </a:endParaRPr>
          </a:p>
        </p:txBody>
      </p:sp>
      <p:sp>
        <p:nvSpPr>
          <p:cNvPr id="13" name="矩形 12"/>
          <p:cNvSpPr>
            <a:spLocks noChangeArrowheads="1"/>
          </p:cNvSpPr>
          <p:nvPr/>
        </p:nvSpPr>
        <p:spPr bwMode="auto">
          <a:xfrm>
            <a:off x="1772969" y="1485677"/>
            <a:ext cx="7002458" cy="1754326"/>
          </a:xfrm>
          <a:prstGeom prst="rect">
            <a:avLst/>
          </a:prstGeom>
          <a:noFill/>
          <a:ln w="9525">
            <a:noFill/>
            <a:miter lim="800000"/>
          </a:ln>
        </p:spPr>
        <p:txBody>
          <a:bodyPr wrap="square">
            <a:spAutoFit/>
          </a:bodyPr>
          <a:lstStyle/>
          <a:p>
            <a:pPr>
              <a:lnSpc>
                <a:spcPct val="150000"/>
              </a:lnSpc>
            </a:pPr>
            <a:r>
              <a:rPr lang="zh-CN" altLang="en-US" sz="2400" b="1" dirty="0" smtClean="0">
                <a:latin typeface="+mj-ea"/>
                <a:ea typeface="+mj-ea"/>
              </a:rPr>
              <a:t>老人</a:t>
            </a:r>
            <a:r>
              <a:rPr lang="zh-CN" altLang="en-US" sz="2400" b="1" dirty="0" smtClean="0">
                <a:solidFill>
                  <a:srgbClr val="FF0000"/>
                </a:solidFill>
                <a:latin typeface="+mj-ea"/>
                <a:ea typeface="+mj-ea"/>
              </a:rPr>
              <a:t>：海</a:t>
            </a:r>
            <a:r>
              <a:rPr lang="zh-CN" altLang="en-US" sz="2400" b="1" dirty="0">
                <a:solidFill>
                  <a:srgbClr val="FF0000"/>
                </a:solidFill>
                <a:latin typeface="+mj-ea"/>
                <a:ea typeface="+mj-ea"/>
              </a:rPr>
              <a:t>力布，我真是老糊涂了，明知道你是一个诚实、一心为我们着想的好孩子，我当时为什么要逼你说出原因哪，我好后悔呀</a:t>
            </a:r>
            <a:r>
              <a:rPr lang="zh-CN" altLang="en-US" sz="2400" b="1" dirty="0" smtClean="0">
                <a:solidFill>
                  <a:srgbClr val="FF0000"/>
                </a:solidFill>
                <a:latin typeface="+mj-ea"/>
                <a:ea typeface="+mj-ea"/>
              </a:rPr>
              <a:t>！</a:t>
            </a:r>
            <a:endParaRPr lang="en-US" altLang="zh-CN" sz="2400" b="1" dirty="0" smtClean="0">
              <a:solidFill>
                <a:srgbClr val="FF0000"/>
              </a:solidFill>
              <a:latin typeface="+mj-ea"/>
              <a:ea typeface="+mj-ea"/>
            </a:endParaRPr>
          </a:p>
        </p:txBody>
      </p:sp>
      <p:pic>
        <p:nvPicPr>
          <p:cNvPr id="6" name="Picture 3"/>
          <p:cNvPicPr>
            <a:picLocks noChangeAspect="1" noChangeArrowheads="1"/>
          </p:cNvPicPr>
          <p:nvPr/>
        </p:nvPicPr>
        <p:blipFill>
          <a:blip r:embed="rId3" cstate="print">
            <a:grayscl/>
          </a:blip>
          <a:srcRect/>
          <a:stretch>
            <a:fillRect/>
          </a:stretch>
        </p:blipFill>
        <p:spPr bwMode="auto">
          <a:xfrm flipH="1">
            <a:off x="-11623" y="3017525"/>
            <a:ext cx="868089" cy="1419225"/>
          </a:xfrm>
          <a:prstGeom prst="rect">
            <a:avLst/>
          </a:prstGeom>
          <a:ln>
            <a:noFill/>
          </a:ln>
          <a:effectLst>
            <a:softEdge rad="112500"/>
          </a:effectLst>
        </p:spPr>
      </p:pic>
      <p:pic>
        <p:nvPicPr>
          <p:cNvPr id="7" name="Picture 4"/>
          <p:cNvPicPr>
            <a:picLocks noChangeAspect="1" noChangeArrowheads="1"/>
          </p:cNvPicPr>
          <p:nvPr/>
        </p:nvPicPr>
        <p:blipFill>
          <a:blip r:embed="rId4" cstate="print"/>
          <a:srcRect/>
          <a:stretch>
            <a:fillRect/>
          </a:stretch>
        </p:blipFill>
        <p:spPr bwMode="auto">
          <a:xfrm flipH="1">
            <a:off x="780465" y="3593589"/>
            <a:ext cx="1152128" cy="845227"/>
          </a:xfrm>
          <a:prstGeom prst="rect">
            <a:avLst/>
          </a:prstGeom>
          <a:ln>
            <a:noFill/>
          </a:ln>
          <a:effectLst>
            <a:softEdge rad="112500"/>
          </a:effectLst>
        </p:spPr>
      </p:pic>
      <p:sp>
        <p:nvSpPr>
          <p:cNvPr id="2" name="文本框 1"/>
          <p:cNvSpPr txBox="1"/>
          <p:nvPr/>
        </p:nvSpPr>
        <p:spPr>
          <a:xfrm>
            <a:off x="863322" y="1571588"/>
            <a:ext cx="803425" cy="461665"/>
          </a:xfrm>
          <a:prstGeom prst="rect">
            <a:avLst/>
          </a:prstGeom>
          <a:noFill/>
        </p:spPr>
        <p:txBody>
          <a:bodyPr wrap="none" rtlCol="0">
            <a:spAutoFit/>
          </a:bodyPr>
          <a:lstStyle/>
          <a:p>
            <a:pPr algn="l"/>
            <a:r>
              <a:rPr lang="zh-CN" altLang="en-US" sz="2400" b="1" dirty="0">
                <a:solidFill>
                  <a:srgbClr val="FF0000"/>
                </a:solidFill>
                <a:latin typeface="黑体" pitchFamily="49" charset="-122"/>
                <a:ea typeface="黑体" pitchFamily="49" charset="-122"/>
                <a:sym typeface="+mn-ea"/>
              </a:rPr>
              <a:t>示例</a:t>
            </a:r>
            <a:endParaRPr lang="en-US" altLang="zh-CN" sz="2400" b="1" dirty="0" smtClean="0">
              <a:solidFill>
                <a:srgbClr val="FF0000"/>
              </a:solidFill>
              <a:latin typeface="黑体" pitchFamily="49" charset="-122"/>
              <a:ea typeface="黑体" pitchFamily="49" charset="-122"/>
            </a:endParaRPr>
          </a:p>
        </p:txBody>
      </p:sp>
      <p:sp>
        <p:nvSpPr>
          <p:cNvPr id="3" name="文本框 2"/>
          <p:cNvSpPr txBox="1"/>
          <p:nvPr/>
        </p:nvSpPr>
        <p:spPr>
          <a:xfrm>
            <a:off x="1785373" y="3239770"/>
            <a:ext cx="7305467" cy="1107996"/>
          </a:xfrm>
          <a:prstGeom prst="rect">
            <a:avLst/>
          </a:prstGeom>
          <a:noFill/>
        </p:spPr>
        <p:txBody>
          <a:bodyPr wrap="square" rtlCol="0">
            <a:spAutoFit/>
          </a:bodyPr>
          <a:lstStyle/>
          <a:p>
            <a:pPr algn="l">
              <a:lnSpc>
                <a:spcPct val="150000"/>
              </a:lnSpc>
            </a:pPr>
            <a:r>
              <a:rPr lang="zh-CN" altLang="en-US" sz="2200" b="1" dirty="0" smtClean="0">
                <a:latin typeface="+mj-ea"/>
                <a:ea typeface="+mj-ea"/>
                <a:sym typeface="+mn-ea"/>
              </a:rPr>
              <a:t>小孩</a:t>
            </a:r>
            <a:r>
              <a:rPr lang="zh-CN" altLang="en-US" sz="2200" b="1" dirty="0" smtClean="0">
                <a:solidFill>
                  <a:srgbClr val="FF0000"/>
                </a:solidFill>
                <a:latin typeface="+mj-ea"/>
                <a:ea typeface="+mj-ea"/>
                <a:sym typeface="+mn-ea"/>
              </a:rPr>
              <a:t>：海力布经常给我猎物，他不该死。</a:t>
            </a:r>
            <a:endParaRPr lang="en-US" altLang="zh-CN" sz="2200" b="1" dirty="0" smtClean="0">
              <a:solidFill>
                <a:srgbClr val="FF0000"/>
              </a:solidFill>
              <a:latin typeface="+mj-ea"/>
              <a:ea typeface="+mj-ea"/>
            </a:endParaRPr>
          </a:p>
          <a:p>
            <a:pPr algn="l">
              <a:lnSpc>
                <a:spcPct val="150000"/>
              </a:lnSpc>
            </a:pPr>
            <a:r>
              <a:rPr lang="zh-CN" altLang="en-US" sz="2200" b="1" dirty="0" smtClean="0">
                <a:latin typeface="+mj-ea"/>
                <a:ea typeface="+mj-ea"/>
                <a:sym typeface="+mn-ea"/>
              </a:rPr>
              <a:t>海力布的朋友</a:t>
            </a:r>
            <a:r>
              <a:rPr lang="zh-CN" altLang="en-US" sz="2200" b="1" dirty="0" smtClean="0">
                <a:solidFill>
                  <a:srgbClr val="FF0000"/>
                </a:solidFill>
                <a:latin typeface="+mj-ea"/>
                <a:ea typeface="+mj-ea"/>
                <a:sym typeface="+mn-ea"/>
              </a:rPr>
              <a:t>：海力布经常帮助我，我失去了一个好朋友。</a:t>
            </a:r>
            <a:endParaRPr lang="zh-CN" altLang="en-US" sz="2200" b="1" dirty="0" smtClean="0">
              <a:solidFill>
                <a:srgbClr val="FF0000"/>
              </a:solidFill>
              <a:latin typeface="+mj-ea"/>
              <a:ea typeface="+mj-ea"/>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4175" y="2087245"/>
            <a:ext cx="7934325" cy="583565"/>
          </a:xfrm>
          <a:prstGeom prst="rect">
            <a:avLst/>
          </a:prstGeom>
          <a:noFill/>
        </p:spPr>
        <p:txBody>
          <a:bodyPr wrap="square" rtlCol="0" anchor="t">
            <a:spAutoFit/>
          </a:bodyPr>
          <a:lstStyle/>
          <a:p>
            <a:pPr fontAlgn="ctr"/>
            <a:r>
              <a:rPr lang="zh-CN" altLang="zh-CN" sz="3200" b="1" dirty="0" smtClean="0">
                <a:latin typeface="黑体" panose="02010609060101010101" pitchFamily="49" charset="-122"/>
                <a:ea typeface="黑体" panose="02010609060101010101" pitchFamily="49" charset="-122"/>
                <a:cs typeface="黑体" panose="02010609060101010101" pitchFamily="49" charset="-122"/>
                <a:sym typeface="+mn-ea"/>
              </a:rPr>
              <a:t>朗读</a:t>
            </a:r>
            <a:r>
              <a:rPr lang="zh-CN" altLang="zh-CN" sz="32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第</a:t>
            </a:r>
            <a:r>
              <a:rPr lang="en-US" altLang="zh-CN" sz="32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11</a:t>
            </a:r>
            <a:r>
              <a:rPr lang="zh-CN" altLang="zh-CN" sz="32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自然段</a:t>
            </a:r>
            <a:r>
              <a:rPr lang="en-US" altLang="zh-CN" sz="3200" b="1" dirty="0" smtClean="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3200" b="1" dirty="0" smtClean="0">
                <a:latin typeface="黑体" panose="02010609060101010101" pitchFamily="49" charset="-122"/>
                <a:ea typeface="黑体" panose="02010609060101010101" pitchFamily="49" charset="-122"/>
                <a:cs typeface="黑体" panose="02010609060101010101" pitchFamily="49" charset="-122"/>
                <a:sym typeface="+mn-ea"/>
              </a:rPr>
              <a:t>感受人们对海力布的爱戴。</a:t>
            </a:r>
          </a:p>
        </p:txBody>
      </p:sp>
      <p:grpSp>
        <p:nvGrpSpPr>
          <p:cNvPr id="18437" name="组合 2"/>
          <p:cNvGrpSpPr/>
          <p:nvPr/>
        </p:nvGrpSpPr>
        <p:grpSpPr>
          <a:xfrm>
            <a:off x="3031173" y="972820"/>
            <a:ext cx="2224087" cy="633413"/>
            <a:chOff x="441643" y="787828"/>
            <a:chExt cx="2223823" cy="632458"/>
          </a:xfrm>
        </p:grpSpPr>
        <p:sp>
          <p:nvSpPr>
            <p:cNvPr id="14" name="矩形 8"/>
            <p:cNvSpPr>
              <a:spLocks noChangeArrowheads="1"/>
            </p:cNvSpPr>
            <p:nvPr/>
          </p:nvSpPr>
          <p:spPr bwMode="auto">
            <a:xfrm>
              <a:off x="441643" y="787828"/>
              <a:ext cx="2223823" cy="632458"/>
            </a:xfrm>
            <a:prstGeom prst="flowChartPunchedTape">
              <a:avLst/>
            </a:prstGeom>
            <a:solidFill>
              <a:schemeClr val="accent6">
                <a:lumMod val="75000"/>
              </a:schemeClr>
            </a:solidFill>
            <a:ln>
              <a:noFill/>
            </a:ln>
          </p:spPr>
          <p:txBody>
            <a:bodyPr>
              <a:spAutoFit/>
            </a:bodyP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a:spLocks noChangeArrowheads="1"/>
            </p:cNvSpPr>
            <p:nvPr/>
          </p:nvSpPr>
          <p:spPr bwMode="auto">
            <a:xfrm>
              <a:off x="523534" y="865165"/>
              <a:ext cx="2031325" cy="461665"/>
            </a:xfrm>
            <a:prstGeom prst="rect">
              <a:avLst/>
            </a:prstGeom>
            <a:noFill/>
            <a:ln>
              <a:noFill/>
            </a:ln>
          </p:spPr>
          <p:txBody>
            <a:bodyPr wrap="none" numCol="1">
              <a:prstTxWarp prst="textWave2">
                <a:avLst/>
              </a:prstTxWarp>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世代纪念</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a:spLocks noChangeArrowheads="1"/>
          </p:cNvSpPr>
          <p:nvPr/>
        </p:nvSpPr>
        <p:spPr bwMode="auto">
          <a:xfrm>
            <a:off x="600630" y="2643464"/>
            <a:ext cx="8064896" cy="1384995"/>
          </a:xfrm>
          <a:prstGeom prst="rect">
            <a:avLst/>
          </a:prstGeom>
          <a:noFill/>
          <a:ln w="9525">
            <a:noFill/>
            <a:miter lim="800000"/>
          </a:ln>
        </p:spPr>
        <p:txBody>
          <a:bodyPr wrap="square">
            <a:spAutoFit/>
          </a:bodyPr>
          <a:lstStyle/>
          <a:p>
            <a:pPr indent="628650" fontAlgn="auto">
              <a:spcAft>
                <a:spcPts val="1200"/>
              </a:spcAft>
            </a:pPr>
            <a:r>
              <a:rPr lang="zh-CN" altLang="en-US" sz="2800" b="1" dirty="0" smtClean="0">
                <a:solidFill>
                  <a:srgbClr val="FF6600"/>
                </a:solidFill>
                <a:latin typeface="+mj-ea"/>
                <a:ea typeface="+mj-ea"/>
                <a:cs typeface="楷体" panose="02010609060101010101" pitchFamily="49" charset="-122"/>
              </a:rPr>
              <a:t>“世世代代”</a:t>
            </a:r>
            <a:r>
              <a:rPr lang="zh-CN" altLang="en-US" sz="2800" b="1" dirty="0">
                <a:solidFill>
                  <a:srgbClr val="FF6600"/>
                </a:solidFill>
                <a:latin typeface="+mj-ea"/>
                <a:ea typeface="+mj-ea"/>
              </a:rPr>
              <a:t>突出了海力布牺牲的价值，表现了人们对海力布的感激、怀念、敬仰之情，使人物形象更加鲜明突出， 深化了文章的主旨。</a:t>
            </a:r>
            <a:endParaRPr lang="zh-CN" altLang="en-US" sz="2800" b="1" dirty="0">
              <a:solidFill>
                <a:srgbClr val="FF6600"/>
              </a:solidFill>
              <a:latin typeface="+mj-ea"/>
              <a:ea typeface="+mj-ea"/>
              <a:cs typeface="楷体" panose="02010609060101010101" pitchFamily="49" charset="-122"/>
            </a:endParaRPr>
          </a:p>
        </p:txBody>
      </p:sp>
      <p:sp>
        <p:nvSpPr>
          <p:cNvPr id="100" name="Freeform 9"/>
          <p:cNvSpPr/>
          <p:nvPr/>
        </p:nvSpPr>
        <p:spPr bwMode="gray">
          <a:xfrm rot="21406453" flipH="1" flipV="1">
            <a:off x="3275330" y="436686"/>
            <a:ext cx="1099820" cy="360680"/>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a:noFill/>
          </a:ln>
          <a:extLst>
            <a:ext uri="{91240B29-F687-4F45-9708-019B960494DF}">
              <a14:hiddenLine xmlns:a14="http://schemas.microsoft.com/office/drawing/2010/main" w="0">
                <a:solidFill>
                  <a:srgbClr val="00A06C"/>
                </a:solidFill>
                <a:prstDash val="solid"/>
                <a:round/>
              </a14:hiddenLine>
            </a:ext>
          </a:extLst>
        </p:spPr>
        <p:txBody>
          <a:bodyPr/>
          <a:lstStyle/>
          <a:p>
            <a:endParaRPr lang="zh-CN" altLang="en-US">
              <a:solidFill>
                <a:prstClr val="black"/>
              </a:solidFill>
            </a:endParaRPr>
          </a:p>
        </p:txBody>
      </p:sp>
      <p:sp>
        <p:nvSpPr>
          <p:cNvPr id="3" name="圆角矩形 2"/>
          <p:cNvSpPr/>
          <p:nvPr/>
        </p:nvSpPr>
        <p:spPr>
          <a:xfrm>
            <a:off x="2084705" y="961196"/>
            <a:ext cx="1372870" cy="444500"/>
          </a:xfrm>
          <a:prstGeom prst="roundRect">
            <a:avLst/>
          </a:prstGeom>
          <a:solidFill>
            <a:srgbClr val="FFFF00"/>
          </a:solid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rgbClr val="FF0000"/>
              </a:solidFill>
              <a:latin typeface="宋体" panose="02010600030101010101" pitchFamily="2" charset="-122"/>
              <a:ea typeface="宋体" panose="02010600030101010101" pitchFamily="2" charset="-122"/>
            </a:endParaRPr>
          </a:p>
        </p:txBody>
      </p:sp>
      <p:sp>
        <p:nvSpPr>
          <p:cNvPr id="4" name="圆角矩形 3"/>
          <p:cNvSpPr/>
          <p:nvPr/>
        </p:nvSpPr>
        <p:spPr>
          <a:xfrm>
            <a:off x="4508500" y="321751"/>
            <a:ext cx="2246630" cy="590550"/>
          </a:xfrm>
          <a:prstGeom prst="roundRect">
            <a:avLst/>
          </a:prstGeom>
          <a:solidFill>
            <a:srgbClr val="FFFF00"/>
          </a:solid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latin typeface="宋体" panose="02010600030101010101" pitchFamily="2" charset="-122"/>
                <a:ea typeface="宋体" panose="02010600030101010101" pitchFamily="2" charset="-122"/>
              </a:rPr>
              <a:t>好几辈子</a:t>
            </a:r>
          </a:p>
        </p:txBody>
      </p:sp>
      <p:sp>
        <p:nvSpPr>
          <p:cNvPr id="2" name="圆角矩形 1"/>
          <p:cNvSpPr/>
          <p:nvPr/>
        </p:nvSpPr>
        <p:spPr>
          <a:xfrm>
            <a:off x="5545455" y="961196"/>
            <a:ext cx="748665" cy="444500"/>
          </a:xfrm>
          <a:prstGeom prst="roundRect">
            <a:avLst/>
          </a:prstGeom>
          <a:solidFill>
            <a:srgbClr val="FFFF00"/>
          </a:solid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rgbClr val="FF0000"/>
              </a:solidFill>
              <a:latin typeface="宋体" panose="02010600030101010101" pitchFamily="2" charset="-122"/>
              <a:ea typeface="宋体" panose="02010600030101010101" pitchFamily="2" charset="-122"/>
            </a:endParaRPr>
          </a:p>
        </p:txBody>
      </p:sp>
      <p:sp>
        <p:nvSpPr>
          <p:cNvPr id="5" name="Freeform 9"/>
          <p:cNvSpPr/>
          <p:nvPr/>
        </p:nvSpPr>
        <p:spPr bwMode="gray">
          <a:xfrm rot="3706452" flipH="1" flipV="1">
            <a:off x="5819000" y="1349909"/>
            <a:ext cx="828689" cy="256462"/>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a:noFill/>
          </a:ln>
          <a:extLst>
            <a:ext uri="{91240B29-F687-4F45-9708-019B960494DF}">
              <a14:hiddenLine xmlns:a14="http://schemas.microsoft.com/office/drawing/2010/main" w="0">
                <a:solidFill>
                  <a:srgbClr val="00A06C"/>
                </a:solidFill>
                <a:prstDash val="solid"/>
                <a:round/>
              </a14:hiddenLine>
            </a:ext>
          </a:extLst>
        </p:spPr>
        <p:txBody>
          <a:bodyPr/>
          <a:lstStyle/>
          <a:p>
            <a:endParaRPr lang="zh-CN" altLang="en-US">
              <a:solidFill>
                <a:prstClr val="black"/>
              </a:solidFill>
            </a:endParaRPr>
          </a:p>
        </p:txBody>
      </p:sp>
      <p:sp>
        <p:nvSpPr>
          <p:cNvPr id="6" name="圆角矩形 5"/>
          <p:cNvSpPr/>
          <p:nvPr/>
        </p:nvSpPr>
        <p:spPr>
          <a:xfrm>
            <a:off x="5924550" y="1904171"/>
            <a:ext cx="2886075" cy="590550"/>
          </a:xfrm>
          <a:prstGeom prst="roundRect">
            <a:avLst/>
          </a:prstGeom>
          <a:solidFill>
            <a:srgbClr val="FFFF00"/>
          </a:solid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FF0000"/>
                </a:solidFill>
                <a:latin typeface="宋体" panose="02010600030101010101" pitchFamily="2" charset="-122"/>
                <a:ea typeface="宋体" panose="02010600030101010101" pitchFamily="2" charset="-122"/>
              </a:rPr>
              <a:t>根据传说</a:t>
            </a:r>
          </a:p>
        </p:txBody>
      </p:sp>
      <p:sp>
        <p:nvSpPr>
          <p:cNvPr id="62465" name="矩形 2"/>
          <p:cNvSpPr>
            <a:spLocks noChangeArrowheads="1"/>
          </p:cNvSpPr>
          <p:nvPr/>
        </p:nvSpPr>
        <p:spPr bwMode="auto">
          <a:xfrm>
            <a:off x="594668" y="786343"/>
            <a:ext cx="7954962" cy="1383665"/>
          </a:xfrm>
          <a:prstGeom prst="rect">
            <a:avLst/>
          </a:prstGeom>
          <a:noFill/>
          <a:ln w="9525">
            <a:noFill/>
            <a:miter lim="800000"/>
          </a:ln>
        </p:spPr>
        <p:txBody>
          <a:bodyPr>
            <a:spAutoFit/>
          </a:bodyPr>
          <a:lstStyle/>
          <a:p>
            <a:pPr indent="628650">
              <a:lnSpc>
                <a:spcPct val="150000"/>
              </a:lnSpc>
              <a:spcAft>
                <a:spcPts val="1200"/>
              </a:spcAft>
            </a:pPr>
            <a:r>
              <a:rPr lang="zh-CN" altLang="en-US" sz="2800" b="1" dirty="0">
                <a:latin typeface="楷体" panose="02010609060101010101" pitchFamily="49" charset="-122"/>
                <a:ea typeface="楷体" panose="02010609060101010101" pitchFamily="49" charset="-122"/>
              </a:rPr>
              <a:t>人们世世代代纪念海力布。据说现在还能找到那块叫作“海力布”的石头呢。</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0"/>
                                        </p:tgtEl>
                                        <p:attrNameLst>
                                          <p:attrName>style.visibility</p:attrName>
                                        </p:attrNameLst>
                                      </p:cBhvr>
                                      <p:to>
                                        <p:strVal val="visible"/>
                                      </p:to>
                                    </p:set>
                                    <p:animEffect transition="in" filter="wipe(up)">
                                      <p:cBhvr>
                                        <p:cTn id="11" dur="500"/>
                                        <p:tgtEl>
                                          <p:spTgt spid="100"/>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500"/>
                            </p:stCondLst>
                            <p:childTnLst>
                              <p:par>
                                <p:cTn id="23" presetID="22" presetClass="entr" presetSubtype="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up)">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heel(1)">
                                      <p:cBhvr>
                                        <p:cTn id="30" dur="2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0" grpId="0" bldLvl="0" animBg="1"/>
      <p:bldP spid="3" grpId="0" animBg="1"/>
      <p:bldP spid="4" grpId="0" bldLvl="0" animBg="1"/>
      <p:bldP spid="2" grpId="0" animBg="1"/>
      <p:bldP spid="5" grpId="0" bldLvl="0" animBg="1"/>
      <p:bldP spid="6"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678815" y="971414"/>
            <a:ext cx="7946390" cy="1198880"/>
          </a:xfrm>
          <a:prstGeom prst="rect">
            <a:avLst/>
          </a:prstGeom>
          <a:noFill/>
        </p:spPr>
        <p:txBody>
          <a:bodyPr wrap="square" rtlCol="0" anchor="t">
            <a:spAutoFit/>
          </a:bodyPr>
          <a:lstStyle/>
          <a:p>
            <a:r>
              <a:rPr lang="en-US" altLang="zh-CN" sz="3600" b="1" dirty="0">
                <a:latin typeface="黑体" pitchFamily="49" charset="-122"/>
                <a:ea typeface="黑体" pitchFamily="49" charset="-122"/>
                <a:cs typeface="宋体" panose="02010600030101010101" pitchFamily="2" charset="-122"/>
              </a:rPr>
              <a:t>    </a:t>
            </a:r>
            <a:r>
              <a:rPr lang="zh-CN" altLang="en-US" sz="3600" b="1" dirty="0">
                <a:latin typeface="黑体" pitchFamily="49" charset="-122"/>
                <a:ea typeface="黑体" pitchFamily="49" charset="-122"/>
                <a:cs typeface="宋体" panose="02010600030101010101" pitchFamily="2" charset="-122"/>
              </a:rPr>
              <a:t>学完了本文，你觉得海力布拥有怎样的高尚品质？</a:t>
            </a:r>
            <a:endParaRPr lang="en-US" altLang="zh-CN" sz="3600" b="1" dirty="0">
              <a:solidFill>
                <a:srgbClr val="FF0000"/>
              </a:solidFill>
              <a:latin typeface="黑体" pitchFamily="49" charset="-122"/>
              <a:ea typeface="黑体" pitchFamily="49" charset="-122"/>
              <a:cs typeface="宋体" panose="02010600030101010101" pitchFamily="2" charset="-122"/>
            </a:endParaRPr>
          </a:p>
        </p:txBody>
      </p:sp>
      <p:sp>
        <p:nvSpPr>
          <p:cNvPr id="8" name="矩形 7"/>
          <p:cNvSpPr/>
          <p:nvPr/>
        </p:nvSpPr>
        <p:spPr>
          <a:xfrm>
            <a:off x="1706880" y="2738755"/>
            <a:ext cx="1938655" cy="584775"/>
          </a:xfrm>
          <a:prstGeom prst="rect">
            <a:avLst/>
          </a:prstGeom>
        </p:spPr>
        <p:txBody>
          <a:bodyPr wrap="square">
            <a:spAutoFit/>
          </a:bodyPr>
          <a:lstStyle/>
          <a:p>
            <a:pPr algn="just"/>
            <a:r>
              <a:rPr lang="zh-CN" altLang="en-US" sz="3200" b="1" dirty="0">
                <a:solidFill>
                  <a:srgbClr val="C00000"/>
                </a:solidFill>
                <a:latin typeface="+mj-ea"/>
                <a:ea typeface="+mj-ea"/>
                <a:sym typeface="Calibri" panose="020F0502020204030204" pitchFamily="34" charset="0"/>
              </a:rPr>
              <a:t>热心助人</a:t>
            </a:r>
            <a:endParaRPr lang="en-US" altLang="zh-CN" sz="3200" b="1" dirty="0">
              <a:solidFill>
                <a:srgbClr val="C00000"/>
              </a:solidFill>
              <a:latin typeface="+mj-ea"/>
              <a:ea typeface="+mj-ea"/>
            </a:endParaRPr>
          </a:p>
        </p:txBody>
      </p:sp>
      <p:sp>
        <p:nvSpPr>
          <p:cNvPr id="2" name="文本框 1"/>
          <p:cNvSpPr txBox="1"/>
          <p:nvPr/>
        </p:nvSpPr>
        <p:spPr>
          <a:xfrm>
            <a:off x="4805045" y="2738755"/>
            <a:ext cx="1832553" cy="584775"/>
          </a:xfrm>
          <a:prstGeom prst="rect">
            <a:avLst/>
          </a:prstGeom>
          <a:noFill/>
        </p:spPr>
        <p:txBody>
          <a:bodyPr wrap="none" rtlCol="0">
            <a:spAutoFit/>
          </a:bodyPr>
          <a:lstStyle/>
          <a:p>
            <a:pPr algn="l"/>
            <a:r>
              <a:rPr lang="zh-CN" altLang="en-US" sz="3200" b="1" dirty="0">
                <a:solidFill>
                  <a:srgbClr val="C00000"/>
                </a:solidFill>
                <a:latin typeface="+mj-ea"/>
                <a:ea typeface="+mj-ea"/>
                <a:sym typeface="Calibri" panose="020F0502020204030204" pitchFamily="34" charset="0"/>
              </a:rPr>
              <a:t>舍己为人</a:t>
            </a:r>
            <a:endParaRPr lang="en-US" altLang="zh-CN" sz="3200" b="1" dirty="0">
              <a:solidFill>
                <a:srgbClr val="C00000"/>
              </a:solidFill>
              <a:latin typeface="+mj-ea"/>
              <a:ea typeface="+mj-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30206" y="690984"/>
            <a:ext cx="8326438" cy="3779758"/>
          </a:xfrm>
          <a:prstGeom prst="roundRect">
            <a:avLst/>
          </a:prstGeom>
          <a:effectLst>
            <a:outerShdw blurRad="76200" dist="12700" dir="2700000" sy="-23000" kx="-800400" algn="bl" rotWithShape="0">
              <a:prstClr val="black">
                <a:alpha val="20000"/>
              </a:prstClr>
            </a:outerShdw>
          </a:effectLst>
        </p:spPr>
        <p:style>
          <a:lnRef idx="2">
            <a:schemeClr val="accent3"/>
          </a:lnRef>
          <a:fillRef idx="1">
            <a:schemeClr val="lt1"/>
          </a:fillRef>
          <a:effectRef idx="0">
            <a:schemeClr val="accent3"/>
          </a:effectRef>
          <a:fontRef idx="minor">
            <a:schemeClr val="dk1"/>
          </a:fontRef>
        </p:style>
        <p:txBody>
          <a:bodyPr>
            <a:spAutoFit/>
          </a:bodyPr>
          <a:lstStyle/>
          <a:p>
            <a:pPr marL="0" marR="0" lvl="0" indent="0" algn="ctr" defTabSz="457200" rtl="0" eaLnBrk="1" fontAlgn="base" latinLnBrk="0" hangingPunct="1">
              <a:lnSpc>
                <a:spcPct val="15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FF0000"/>
                </a:solidFill>
                <a:effectLst/>
                <a:uLnTx/>
                <a:uFillTx/>
                <a:latin typeface="黑体" pitchFamily="49" charset="-122"/>
                <a:ea typeface="黑体" pitchFamily="49" charset="-122"/>
              </a:rPr>
              <a:t>通过人物的心理描写刻画人物特点</a:t>
            </a:r>
          </a:p>
          <a:p>
            <a:pPr lvl="0">
              <a:lnSpc>
                <a:spcPct val="150000"/>
              </a:lnSpc>
              <a:defRPr/>
            </a:pPr>
            <a:r>
              <a:rPr kumimoji="0" lang="zh-CN" altLang="en-US" sz="2400" b="1" i="0" u="none" strike="noStrike" kern="1200" cap="none" spc="0" normalizeH="0" baseline="0" noProof="0" dirty="0" smtClean="0">
                <a:ln>
                  <a:noFill/>
                </a:ln>
                <a:solidFill>
                  <a:schemeClr val="tx2">
                    <a:lumMod val="60000"/>
                    <a:lumOff val="40000"/>
                  </a:schemeClr>
                </a:solidFill>
                <a:effectLst/>
                <a:uLnTx/>
                <a:uFillTx/>
                <a:latin typeface="+mj-ea"/>
                <a:ea typeface="+mj-ea"/>
              </a:rPr>
              <a:t>学</a:t>
            </a:r>
            <a:r>
              <a:rPr lang="zh-CN" altLang="en-US" sz="2400" b="1" dirty="0">
                <a:solidFill>
                  <a:schemeClr val="tx2">
                    <a:lumMod val="60000"/>
                    <a:lumOff val="40000"/>
                  </a:schemeClr>
                </a:solidFill>
                <a:latin typeface="+mj-ea"/>
                <a:ea typeface="+mj-ea"/>
              </a:rPr>
              <a:t>方法：</a:t>
            </a:r>
            <a:r>
              <a:rPr lang="zh-CN" altLang="en-US" sz="2400" b="1" dirty="0">
                <a:latin typeface="+mj-ea"/>
                <a:ea typeface="+mj-ea"/>
              </a:rPr>
              <a:t>心理描写，指文章中对人物在一定环境中的心理状态和精神面貌进行的描写</a:t>
            </a:r>
            <a:r>
              <a:rPr lang="zh-CN" altLang="en-US" sz="2400" b="1" dirty="0" smtClean="0">
                <a:latin typeface="+mj-ea"/>
                <a:ea typeface="+mj-ea"/>
              </a:rPr>
              <a:t>，是</a:t>
            </a:r>
            <a:r>
              <a:rPr lang="zh-CN" altLang="en-US" sz="2400" b="1" dirty="0">
                <a:latin typeface="+mj-ea"/>
                <a:ea typeface="+mj-ea"/>
              </a:rPr>
              <a:t>表现人物性格、品质的一种方法。如本文中海力布见乡亲们不相信自己时的</a:t>
            </a:r>
            <a:r>
              <a:rPr lang="zh-CN" altLang="en-US" sz="2400" b="1" dirty="0" smtClean="0">
                <a:latin typeface="+mj-ea"/>
                <a:ea typeface="+mj-ea"/>
              </a:rPr>
              <a:t>心理活动 “</a:t>
            </a:r>
            <a:r>
              <a:rPr lang="zh-CN" altLang="en-US" sz="2400" b="1" dirty="0">
                <a:latin typeface="+mj-ea"/>
                <a:ea typeface="+mj-ea"/>
              </a:rPr>
              <a:t>要救乡亲们，只有牺牲自己”，充分表现了海力布舍己为人的高尚品质</a:t>
            </a:r>
            <a:r>
              <a:rPr lang="zh-CN" altLang="en-US" sz="2400" b="1" dirty="0" smtClean="0">
                <a:latin typeface="+mj-ea"/>
                <a:ea typeface="+mj-ea"/>
              </a:rPr>
              <a:t>。</a:t>
            </a:r>
            <a:endParaRPr kumimoji="0" lang="zh-CN" altLang="en-US" sz="2400" b="1" i="0" u="none" strike="noStrike" kern="1200" cap="none" spc="0" normalizeH="0" baseline="0" noProof="0" dirty="0">
              <a:ln>
                <a:noFill/>
              </a:ln>
              <a:solidFill>
                <a:schemeClr val="dk1"/>
              </a:solidFill>
              <a:effectLst/>
              <a:uLnTx/>
              <a:uFillTx/>
              <a:latin typeface="+mj-ea"/>
              <a:ea typeface="+mj-ea"/>
            </a:endParaRPr>
          </a:p>
        </p:txBody>
      </p:sp>
      <p:sp>
        <p:nvSpPr>
          <p:cNvPr id="4" name="矩形 3"/>
          <p:cNvSpPr/>
          <p:nvPr/>
        </p:nvSpPr>
        <p:spPr>
          <a:xfrm>
            <a:off x="3191383" y="6186"/>
            <a:ext cx="2448107" cy="769440"/>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400" b="1" i="0" u="none" strike="noStrike" kern="1200" cap="all" spc="0" normalizeH="0" baseline="0" noProof="0" dirty="0">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uLnTx/>
                <a:uFillTx/>
                <a:latin typeface="Calibri" panose="020F0502020204030204" pitchFamily="34" charset="0"/>
                <a:ea typeface="宋体" panose="02010600030101010101" pitchFamily="2" charset="-122"/>
                <a:cs typeface="+mn-cs"/>
              </a:rPr>
              <a:t>写法借鉴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83371" y="669718"/>
            <a:ext cx="8326438" cy="3166824"/>
          </a:xfrm>
          <a:prstGeom prst="roundRect">
            <a:avLst/>
          </a:prstGeom>
          <a:effectLst>
            <a:outerShdw blurRad="76200" dist="12700" dir="2700000" sy="-23000" kx="-800400" algn="bl" rotWithShape="0">
              <a:prstClr val="black">
                <a:alpha val="20000"/>
              </a:prstClr>
            </a:outerShdw>
          </a:effectLst>
        </p:spPr>
        <p:style>
          <a:lnRef idx="2">
            <a:schemeClr val="accent3"/>
          </a:lnRef>
          <a:fillRef idx="1">
            <a:schemeClr val="lt1"/>
          </a:fillRef>
          <a:effectRef idx="0">
            <a:schemeClr val="accent3"/>
          </a:effectRef>
          <a:fontRef idx="minor">
            <a:schemeClr val="dk1"/>
          </a:fontRef>
        </p:style>
        <p:txBody>
          <a:bodyPr>
            <a:spAutoFit/>
          </a:bodyPr>
          <a:lstStyle/>
          <a:p>
            <a:pPr lvl="0">
              <a:lnSpc>
                <a:spcPct val="150000"/>
              </a:lnSpc>
              <a:defRPr/>
            </a:pPr>
            <a:r>
              <a:rPr lang="zh-CN" altLang="en-US" sz="2400" b="1" dirty="0" smtClean="0">
                <a:solidFill>
                  <a:schemeClr val="tx2">
                    <a:lumMod val="60000"/>
                    <a:lumOff val="40000"/>
                  </a:schemeClr>
                </a:solidFill>
                <a:latin typeface="Times New Roman" pitchFamily="18" charset="0"/>
                <a:ea typeface="+mj-ea"/>
                <a:cs typeface="Times New Roman" pitchFamily="18" charset="0"/>
              </a:rPr>
              <a:t>记方法：</a:t>
            </a:r>
            <a:r>
              <a:rPr lang="en-US" altLang="zh-CN" sz="2400" b="1" dirty="0" smtClean="0">
                <a:latin typeface="Times New Roman" pitchFamily="18" charset="0"/>
                <a:ea typeface="+mj-ea"/>
                <a:cs typeface="Times New Roman" pitchFamily="18" charset="0"/>
              </a:rPr>
              <a:t>1</a:t>
            </a:r>
            <a:r>
              <a:rPr lang="en-US" altLang="zh-CN" sz="2400" b="1" dirty="0">
                <a:latin typeface="Times New Roman" pitchFamily="18" charset="0"/>
                <a:ea typeface="+mj-ea"/>
                <a:cs typeface="Times New Roman" pitchFamily="18" charset="0"/>
              </a:rPr>
              <a:t>. </a:t>
            </a:r>
            <a:r>
              <a:rPr lang="zh-CN" altLang="en-US" sz="2400" b="1" dirty="0">
                <a:latin typeface="Times New Roman" pitchFamily="18" charset="0"/>
                <a:ea typeface="+mj-ea"/>
                <a:cs typeface="Times New Roman" pitchFamily="18" charset="0"/>
              </a:rPr>
              <a:t>要抓住人物的本质特征，使心理描写符合人物的性格特点。</a:t>
            </a:r>
          </a:p>
          <a:p>
            <a:pPr lvl="0">
              <a:lnSpc>
                <a:spcPct val="150000"/>
              </a:lnSpc>
              <a:defRPr/>
            </a:pPr>
            <a:r>
              <a:rPr lang="en-US" altLang="zh-CN" sz="2400" b="1" dirty="0">
                <a:latin typeface="Times New Roman" pitchFamily="18" charset="0"/>
                <a:ea typeface="+mj-ea"/>
                <a:cs typeface="Times New Roman" pitchFamily="18" charset="0"/>
              </a:rPr>
              <a:t>2. </a:t>
            </a:r>
            <a:r>
              <a:rPr lang="zh-CN" altLang="en-US" sz="2400" b="1" dirty="0">
                <a:latin typeface="Times New Roman" pitchFamily="18" charset="0"/>
                <a:ea typeface="+mj-ea"/>
                <a:cs typeface="Times New Roman" pitchFamily="18" charset="0"/>
              </a:rPr>
              <a:t>要以叙事为基础，将心理活动自然地融入故事。</a:t>
            </a:r>
          </a:p>
          <a:p>
            <a:pPr lvl="0">
              <a:lnSpc>
                <a:spcPct val="150000"/>
              </a:lnSpc>
              <a:defRPr/>
            </a:pPr>
            <a:r>
              <a:rPr lang="en-US" altLang="zh-CN" sz="2400" b="1" dirty="0">
                <a:latin typeface="Times New Roman" pitchFamily="18" charset="0"/>
                <a:ea typeface="+mj-ea"/>
                <a:cs typeface="Times New Roman" pitchFamily="18" charset="0"/>
              </a:rPr>
              <a:t>3. </a:t>
            </a:r>
            <a:r>
              <a:rPr lang="zh-CN" altLang="en-US" sz="2400" b="1" dirty="0">
                <a:latin typeface="Times New Roman" pitchFamily="18" charset="0"/>
                <a:ea typeface="+mj-ea"/>
                <a:cs typeface="Times New Roman" pitchFamily="18" charset="0"/>
              </a:rPr>
              <a:t>要描写出人物细致的、复杂的心理变化。</a:t>
            </a:r>
          </a:p>
          <a:p>
            <a:pPr lvl="0">
              <a:lnSpc>
                <a:spcPct val="150000"/>
              </a:lnSpc>
              <a:defRPr/>
            </a:pPr>
            <a:r>
              <a:rPr lang="en-US" altLang="zh-CN" sz="2400" b="1" dirty="0">
                <a:latin typeface="Times New Roman" pitchFamily="18" charset="0"/>
                <a:ea typeface="+mj-ea"/>
                <a:cs typeface="Times New Roman" pitchFamily="18" charset="0"/>
              </a:rPr>
              <a:t>4. </a:t>
            </a:r>
            <a:r>
              <a:rPr lang="zh-CN" altLang="en-US" sz="2400" b="1" dirty="0">
                <a:latin typeface="Times New Roman" pitchFamily="18" charset="0"/>
                <a:ea typeface="+mj-ea"/>
                <a:cs typeface="Times New Roman" pitchFamily="18" charset="0"/>
              </a:rPr>
              <a:t>还可以与人物的神态、语言和动作描写等配合使用。</a:t>
            </a:r>
            <a:endParaRPr kumimoji="0" lang="zh-CN" altLang="en-US" sz="2400" b="1" i="0" u="none" strike="noStrike" kern="1200" cap="none" spc="0" normalizeH="0" baseline="0" noProof="0" dirty="0">
              <a:ln>
                <a:noFill/>
              </a:ln>
              <a:solidFill>
                <a:schemeClr val="dk1"/>
              </a:solidFill>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3779214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09789" y="604689"/>
            <a:ext cx="5727065" cy="646331"/>
          </a:xfrm>
          <a:prstGeom prst="rect">
            <a:avLst/>
          </a:prstGeom>
        </p:spPr>
        <p:txBody>
          <a:bodyPr wrap="square">
            <a:spAutoFit/>
          </a:bodyPr>
          <a:lstStyle/>
          <a:p>
            <a:pPr marL="0" marR="0" lvl="0" indent="624205" algn="l" defTabSz="457200" rtl="0" eaLnBrk="1" fontAlgn="base" latinLnBrk="0" hangingPunct="1">
              <a:lnSpc>
                <a:spcPct val="150000"/>
              </a:lnSpc>
              <a:spcBef>
                <a:spcPct val="0"/>
              </a:spcBef>
              <a:spcAft>
                <a:spcPct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黑体" pitchFamily="49" charset="-122"/>
                <a:ea typeface="黑体" pitchFamily="49" charset="-122"/>
                <a:cs typeface="Times New Roman" panose="02020603050405020304" pitchFamily="18" charset="0"/>
              </a:rPr>
              <a:t>请你运用上述方法写一段心理活动。</a:t>
            </a:r>
          </a:p>
        </p:txBody>
      </p:sp>
      <p:sp>
        <p:nvSpPr>
          <p:cNvPr id="4" name="云形标注 3"/>
          <p:cNvSpPr/>
          <p:nvPr/>
        </p:nvSpPr>
        <p:spPr>
          <a:xfrm>
            <a:off x="6375083" y="160979"/>
            <a:ext cx="2243138" cy="687388"/>
          </a:xfrm>
          <a:prstGeom prst="cloudCallout">
            <a:avLst>
              <a:gd name="adj1" fmla="val -105980"/>
              <a:gd name="adj2" fmla="val 84133"/>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lt1"/>
                </a:solidFill>
                <a:effectLst/>
                <a:uLnTx/>
                <a:uFillTx/>
                <a:latin typeface="+mn-lt"/>
                <a:ea typeface="+mn-ea"/>
                <a:cs typeface="+mn-cs"/>
              </a:rPr>
              <a:t>一定要抓住心理活动！</a:t>
            </a:r>
          </a:p>
        </p:txBody>
      </p:sp>
      <p:sp>
        <p:nvSpPr>
          <p:cNvPr id="11" name="矩形 10"/>
          <p:cNvSpPr/>
          <p:nvPr/>
        </p:nvSpPr>
        <p:spPr>
          <a:xfrm>
            <a:off x="671383" y="1239533"/>
            <a:ext cx="8075295" cy="2968625"/>
          </a:xfrm>
          <a:prstGeom prst="rect">
            <a:avLst/>
          </a:prstGeom>
          <a:noFill/>
          <a:ln w="9525">
            <a:noFill/>
          </a:ln>
        </p:spPr>
        <p:txBody>
          <a:bodyPr wrap="square">
            <a:spAutoFit/>
          </a:bodyPr>
          <a:lstStyle/>
          <a:p>
            <a:pPr indent="627063">
              <a:lnSpc>
                <a:spcPct val="130000"/>
              </a:lnSpc>
            </a:pPr>
            <a:r>
              <a:rPr lang="zh-CN" altLang="en-US" sz="2400" b="1" dirty="0">
                <a:solidFill>
                  <a:srgbClr val="FF6600"/>
                </a:solidFill>
                <a:latin typeface="Times New Roman" pitchFamily="18" charset="0"/>
                <a:ea typeface="+mj-ea"/>
                <a:cs typeface="Times New Roman" pitchFamily="18" charset="0"/>
              </a:rPr>
              <a:t>试卷马上就要发下来了，我的心里像有十五个吊桶打水——七上八下的。我到底考了多少分呢？要是考得不好，回家怎么向妈妈说呢？万一考不及格，老师让拿试卷回家签字，我让不让爸爸看试卷呢？试卷发到我这儿时，我用手把试卷翻到背面，调整好心情，慢慢地翻过试卷。看到分数，我的心终于踏实了，谢天谢地，我考了90 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3177903" y="118165"/>
            <a:ext cx="222504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课文图示</a:t>
            </a:r>
          </a:p>
        </p:txBody>
      </p:sp>
      <p:pic>
        <p:nvPicPr>
          <p:cNvPr id="102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7506" y="896841"/>
            <a:ext cx="8557404" cy="2813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内容占位符 2"/>
          <p:cNvSpPr txBox="1"/>
          <p:nvPr/>
        </p:nvSpPr>
        <p:spPr>
          <a:xfrm>
            <a:off x="796531" y="937741"/>
            <a:ext cx="7720146" cy="2937510"/>
          </a:xfrm>
          <a:prstGeom prst="rect">
            <a:avLst/>
          </a:prstGeom>
          <a:noFill/>
          <a:ln w="9525">
            <a:noFill/>
          </a:ln>
        </p:spPr>
        <p:txBody>
          <a:bodyPr/>
          <a:lstStyle/>
          <a:p>
            <a:pPr indent="622300">
              <a:lnSpc>
                <a:spcPct val="150000"/>
              </a:lnSpc>
              <a:spcBef>
                <a:spcPct val="20000"/>
              </a:spcBef>
              <a:buFont typeface="Arial" panose="020B0604020202020204" pitchFamily="34" charset="0"/>
            </a:pPr>
            <a:r>
              <a:rPr lang="zh-CN" altLang="en-US" sz="2800" b="1" dirty="0">
                <a:latin typeface="+mj-ea"/>
                <a:ea typeface="+mj-ea"/>
                <a:sym typeface="Calibri" panose="020F0502020204030204" pitchFamily="34" charset="0"/>
              </a:rPr>
              <a:t>本文讲的是猎人海力布打猎时救了龙王的女儿，得到一颗能让他听懂动物语言的宝石，他把从动物那里听来的可怕消息告诉了乡亲们，乡亲们得救了，而他自己却变成了石头的故事，赞美了海力布热心助人、舍己为人的高贵品质。</a:t>
            </a:r>
          </a:p>
        </p:txBody>
      </p:sp>
      <p:sp>
        <p:nvSpPr>
          <p:cNvPr id="7" name="矩形 6"/>
          <p:cNvSpPr/>
          <p:nvPr/>
        </p:nvSpPr>
        <p:spPr>
          <a:xfrm>
            <a:off x="3337626" y="162621"/>
            <a:ext cx="222504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主题感悟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50178"/>
                                        </p:tgtEl>
                                        <p:attrNameLst>
                                          <p:attrName>style.visibility</p:attrName>
                                        </p:attrNameLst>
                                      </p:cBhvr>
                                      <p:to>
                                        <p:strVal val="visible"/>
                                      </p:to>
                                    </p:set>
                                    <p:anim calcmode="lin" valueType="num">
                                      <p:cBhvr>
                                        <p:cTn id="7" dur="1000" fill="hold"/>
                                        <p:tgtEl>
                                          <p:spTgt spid="50178"/>
                                        </p:tgtEl>
                                        <p:attrNameLst>
                                          <p:attrName>ppt_w</p:attrName>
                                        </p:attrNameLst>
                                      </p:cBhvr>
                                      <p:tavLst>
                                        <p:tav tm="0">
                                          <p:val>
                                            <p:strVal val="#ppt_w+.3"/>
                                          </p:val>
                                        </p:tav>
                                        <p:tav tm="100000">
                                          <p:val>
                                            <p:strVal val="#ppt_w"/>
                                          </p:val>
                                        </p:tav>
                                      </p:tavLst>
                                    </p:anim>
                                    <p:anim calcmode="lin" valueType="num">
                                      <p:cBhvr>
                                        <p:cTn id="8" dur="1000" fill="hold"/>
                                        <p:tgtEl>
                                          <p:spTgt spid="50178"/>
                                        </p:tgtEl>
                                        <p:attrNameLst>
                                          <p:attrName>ppt_h</p:attrName>
                                        </p:attrNameLst>
                                      </p:cBhvr>
                                      <p:tavLst>
                                        <p:tav tm="0">
                                          <p:val>
                                            <p:strVal val="#ppt_h"/>
                                          </p:val>
                                        </p:tav>
                                        <p:tav tm="100000">
                                          <p:val>
                                            <p:strVal val="#ppt_h"/>
                                          </p:val>
                                        </p:tav>
                                      </p:tavLst>
                                    </p:anim>
                                    <p:animEffect transition="in" filter="fade">
                                      <p:cBhvr>
                                        <p:cTn id="9" dur="1000"/>
                                        <p:tgtEl>
                                          <p:spTgt spid="50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文本框 137"/>
          <p:cNvSpPr txBox="1"/>
          <p:nvPr/>
        </p:nvSpPr>
        <p:spPr>
          <a:xfrm>
            <a:off x="814329" y="1186200"/>
            <a:ext cx="7798053" cy="2471400"/>
          </a:xfrm>
          <a:prstGeom prst="rect">
            <a:avLst/>
          </a:prstGeom>
          <a:solidFill>
            <a:srgbClr val="FFFFFF"/>
          </a:solidFill>
          <a:ln w="9525" cap="rnd" cmpd="sng">
            <a:solidFill>
              <a:srgbClr val="000000"/>
            </a:solidFill>
            <a:prstDash val="sysDot"/>
            <a:miter/>
            <a:headEnd type="none" w="med" len="med"/>
            <a:tailEnd type="none" w="med" len="med"/>
          </a:ln>
        </p:spPr>
        <p:txBody>
          <a:bodyPr/>
          <a:lstStyle/>
          <a:p>
            <a:pPr indent="712788">
              <a:lnSpc>
                <a:spcPct val="150000"/>
              </a:lnSpc>
            </a:pPr>
            <a:r>
              <a:rPr lang="zh-CN" altLang="en-US" sz="2600" b="1" dirty="0" smtClean="0">
                <a:solidFill>
                  <a:srgbClr val="FF0000"/>
                </a:solidFill>
                <a:latin typeface="黑体" pitchFamily="49" charset="-122"/>
                <a:ea typeface="黑体" pitchFamily="49" charset="-122"/>
              </a:rPr>
              <a:t>乐于助人、舍己为人 </a:t>
            </a:r>
            <a:r>
              <a:rPr lang="zh-CN" altLang="en-US" sz="2600" b="1" dirty="0" smtClean="0">
                <a:latin typeface="+mj-ea"/>
                <a:ea typeface="+mj-ea"/>
              </a:rPr>
              <a:t>海力布</a:t>
            </a:r>
            <a:r>
              <a:rPr lang="zh-CN" altLang="en-US" sz="2600" b="1" dirty="0">
                <a:latin typeface="+mj-ea"/>
                <a:ea typeface="+mj-ea"/>
              </a:rPr>
              <a:t>为了救乡亲们，不惜自己变成一块僵硬的石头，这是多么了不起的奉献精神啊！我们也要向海力布学习，从小树立为他人着想的思想，做热心助人、舍己为人的人。</a:t>
            </a:r>
          </a:p>
        </p:txBody>
      </p:sp>
      <p:sp>
        <p:nvSpPr>
          <p:cNvPr id="3" name="矩形 2"/>
          <p:cNvSpPr/>
          <p:nvPr/>
        </p:nvSpPr>
        <p:spPr>
          <a:xfrm>
            <a:off x="3323889" y="342073"/>
            <a:ext cx="222504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独特感悟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wipe(left)">
                                      <p:cBhvr>
                                        <p:cTn id="7" dur="500"/>
                                        <p:tgtEl>
                                          <p:spTgt spid="39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descr="C:\Users\Administrator\Desktop\微官网末页.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400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377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自定义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974806"/>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TotalTime>
  <Words>2248</Words>
  <Application>Microsoft Office PowerPoint</Application>
  <PresentationFormat>全屏显示(16:9)</PresentationFormat>
  <Paragraphs>107</Paragraphs>
  <Slides>35</Slides>
  <Notes>4</Notes>
  <HiddenSlides>0</HiddenSlides>
  <MMClips>0</MMClips>
  <ScaleCrop>false</ScaleCrop>
  <HeadingPairs>
    <vt:vector size="4" baseType="variant">
      <vt:variant>
        <vt:lpstr>主题</vt:lpstr>
      </vt:variant>
      <vt:variant>
        <vt:i4>1</vt:i4>
      </vt:variant>
      <vt:variant>
        <vt:lpstr>幻灯片标题</vt:lpstr>
      </vt:variant>
      <vt:variant>
        <vt:i4>35</vt:i4>
      </vt:variant>
    </vt:vector>
  </HeadingPairs>
  <TitlesOfParts>
    <vt:vector size="3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荣德基</dc:creator>
  <cp:lastModifiedBy>User</cp:lastModifiedBy>
  <cp:revision>710</cp:revision>
  <dcterms:created xsi:type="dcterms:W3CDTF">2015-12-30T08:03:00Z</dcterms:created>
  <dcterms:modified xsi:type="dcterms:W3CDTF">2020-07-07T07:26:57Z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