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738" r:id="rId2"/>
    <p:sldId id="675" r:id="rId3"/>
    <p:sldId id="680" r:id="rId4"/>
    <p:sldId id="677" r:id="rId5"/>
    <p:sldId id="681" r:id="rId6"/>
    <p:sldId id="682" r:id="rId7"/>
    <p:sldId id="686" r:id="rId8"/>
    <p:sldId id="695" r:id="rId9"/>
    <p:sldId id="697" r:id="rId10"/>
    <p:sldId id="700" r:id="rId11"/>
    <p:sldId id="687" r:id="rId12"/>
    <p:sldId id="715" r:id="rId13"/>
    <p:sldId id="717" r:id="rId14"/>
    <p:sldId id="718" r:id="rId15"/>
    <p:sldId id="719" r:id="rId16"/>
    <p:sldId id="720" r:id="rId17"/>
    <p:sldId id="716" r:id="rId18"/>
    <p:sldId id="706" r:id="rId19"/>
    <p:sldId id="723" r:id="rId20"/>
    <p:sldId id="690" r:id="rId21"/>
    <p:sldId id="735" r:id="rId22"/>
    <p:sldId id="691" r:id="rId23"/>
    <p:sldId id="692" r:id="rId24"/>
    <p:sldId id="693" r:id="rId25"/>
    <p:sldId id="694" r:id="rId26"/>
    <p:sldId id="707" r:id="rId27"/>
    <p:sldId id="736" r:id="rId28"/>
    <p:sldId id="708" r:id="rId29"/>
    <p:sldId id="711" r:id="rId30"/>
    <p:sldId id="712" r:id="rId31"/>
    <p:sldId id="713" r:id="rId32"/>
    <p:sldId id="724" r:id="rId33"/>
    <p:sldId id="737" r:id="rId34"/>
  </p:sldIdLst>
  <p:sldSz cx="9144000" cy="5143500" type="screen16x9"/>
  <p:notesSz cx="6858000" cy="9144000"/>
  <p:defaultTextStyle>
    <a:defPPr>
      <a:defRPr lang="zh-CN"/>
    </a:defPPr>
    <a:lvl1pPr marL="0" lvl="0"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FF33CC"/>
    <a:srgbClr val="34421A"/>
    <a:srgbClr val="1A210D"/>
    <a:srgbClr val="67603B"/>
    <a:srgbClr val="AEBD51"/>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95" autoAdjust="0"/>
    <p:restoredTop sz="85146"/>
  </p:normalViewPr>
  <p:slideViewPr>
    <p:cSldViewPr snapToGrid="0" snapToObjects="1" showGuides="1">
      <p:cViewPr>
        <p:scale>
          <a:sx n="90" d="100"/>
          <a:sy n="90" d="100"/>
        </p:scale>
        <p:origin x="-180" y="-990"/>
      </p:cViewPr>
      <p:guideLst>
        <p:guide orient="horz"/>
        <p:guide pos="5759"/>
      </p:guideLst>
    </p:cSldViewPr>
  </p:slideViewPr>
  <p:notesTextViewPr>
    <p:cViewPr>
      <p:scale>
        <a:sx n="100" d="100"/>
        <a:sy n="100" d="100"/>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buFontTx/>
              <a:buNone/>
              <a:defRPr sz="1200">
                <a:ea typeface="宋体" panose="02010600030101010101" pitchFamily="2" charset="-122"/>
              </a:defRPr>
            </a:lvl1pPr>
          </a:lstStyle>
          <a:p>
            <a:pPr marL="0" marR="0" lvl="0" indent="0" algn="r" defTabSz="457200" rtl="0" eaLnBrk="1" fontAlgn="base" latinLnBrk="0" hangingPunct="1">
              <a:lnSpc>
                <a:spcPct val="100000"/>
              </a:lnSpc>
              <a:spcBef>
                <a:spcPct val="0"/>
              </a:spcBef>
              <a:spcAft>
                <a:spcPct val="0"/>
              </a:spcAft>
              <a:buClrTx/>
              <a:buSzTx/>
              <a:buFontTx/>
              <a:buNone/>
              <a:defRPr/>
            </a:pPr>
            <a:fld id="{B23FA039-29F9-48B5-A902-848CAF5E7D0C}" type="datetimeFigureOut">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2020/7/7</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Font typeface="Arial" panose="020B0604020202020204" pitchFamily="34" charset="0"/>
              <a:buNone/>
            </a:pP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3486143764"/>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pic>
        <p:nvPicPr>
          <p:cNvPr id="2050" name="图片 8" descr="荣德基.png"/>
          <p:cNvPicPr>
            <a:picLocks noChangeAspect="1"/>
          </p:cNvPicPr>
          <p:nvPr userDrawn="1"/>
        </p:nvPicPr>
        <p:blipFill>
          <a:blip r:embed="rId2"/>
          <a:stretch>
            <a:fillRect/>
          </a:stretch>
        </p:blipFill>
        <p:spPr>
          <a:xfrm>
            <a:off x="250825" y="104775"/>
            <a:ext cx="1292225" cy="504825"/>
          </a:xfrm>
          <a:prstGeom prst="rect">
            <a:avLst/>
          </a:prstGeom>
          <a:noFill/>
          <a:ln w="9525">
            <a:noFill/>
          </a:ln>
        </p:spPr>
      </p:pic>
      <p:pic>
        <p:nvPicPr>
          <p:cNvPr id="2051"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2020/7/7</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6" name="组合 5"/>
          <p:cNvGrpSpPr/>
          <p:nvPr userDrawn="1"/>
        </p:nvGrpSpPr>
        <p:grpSpPr>
          <a:xfrm>
            <a:off x="10160" y="4555490"/>
            <a:ext cx="9206230" cy="602615"/>
            <a:chOff x="16" y="7174"/>
            <a:chExt cx="14498" cy="949"/>
          </a:xfrm>
        </p:grpSpPr>
        <p:pic>
          <p:nvPicPr>
            <p:cNvPr id="21" name="图片 17" descr="IMG_256"/>
            <p:cNvPicPr>
              <a:picLocks noChangeAspect="1"/>
            </p:cNvPicPr>
            <p:nvPr userDrawn="1"/>
          </p:nvPicPr>
          <p:blipFill>
            <a:blip r:embed="rId4"/>
            <a:srcRect l="63993" t="2017" r="-1626" b="1729"/>
            <a:stretch>
              <a:fillRect/>
            </a:stretch>
          </p:blipFill>
          <p:spPr>
            <a:xfrm>
              <a:off x="10335" y="7174"/>
              <a:ext cx="4179" cy="949"/>
            </a:xfrm>
            <a:prstGeom prst="rect">
              <a:avLst/>
            </a:prstGeom>
            <a:noFill/>
            <a:ln w="9525">
              <a:noFill/>
            </a:ln>
            <a:effectLst>
              <a:softEdge rad="63500"/>
            </a:effectLst>
          </p:spPr>
        </p:pic>
        <p:grpSp>
          <p:nvGrpSpPr>
            <p:cNvPr id="5" name="组合 4"/>
            <p:cNvGrpSpPr/>
            <p:nvPr userDrawn="1"/>
          </p:nvGrpSpPr>
          <p:grpSpPr>
            <a:xfrm>
              <a:off x="16" y="7174"/>
              <a:ext cx="10648" cy="926"/>
              <a:chOff x="16" y="7174"/>
              <a:chExt cx="10648" cy="926"/>
            </a:xfrm>
          </p:grpSpPr>
          <p:pic>
            <p:nvPicPr>
              <p:cNvPr id="20" name="图片 17" descr="IMG_256"/>
              <p:cNvPicPr>
                <a:picLocks noChangeAspect="1"/>
              </p:cNvPicPr>
              <p:nvPr userDrawn="1"/>
            </p:nvPicPr>
            <p:blipFill>
              <a:blip r:embed="rId4"/>
              <a:srcRect l="36678" t="2017" r="34545" b="1729"/>
              <a:stretch>
                <a:fillRect/>
              </a:stretch>
            </p:blipFill>
            <p:spPr>
              <a:xfrm>
                <a:off x="4096" y="7174"/>
                <a:ext cx="6568" cy="926"/>
              </a:xfrm>
              <a:prstGeom prst="rect">
                <a:avLst/>
              </a:prstGeom>
              <a:noFill/>
              <a:ln w="9525">
                <a:noFill/>
              </a:ln>
              <a:effectLst>
                <a:softEdge rad="63500"/>
              </a:effectLst>
            </p:spPr>
          </p:pic>
          <p:pic>
            <p:nvPicPr>
              <p:cNvPr id="19" name="图片 17" descr="IMG_256"/>
              <p:cNvPicPr>
                <a:picLocks noChangeAspect="1"/>
              </p:cNvPicPr>
              <p:nvPr userDrawn="1"/>
            </p:nvPicPr>
            <p:blipFill>
              <a:blip r:embed="rId4"/>
              <a:srcRect l="2033" t="2017" r="63178" b="3094"/>
              <a:stretch>
                <a:fillRect/>
              </a:stretch>
            </p:blipFill>
            <p:spPr>
              <a:xfrm>
                <a:off x="16" y="7174"/>
                <a:ext cx="4311" cy="926"/>
              </a:xfrm>
              <a:prstGeom prst="rect">
                <a:avLst/>
              </a:prstGeom>
              <a:noFill/>
              <a:ln w="9525">
                <a:noFill/>
              </a:ln>
              <a:effectLst>
                <a:softEdge rad="63500"/>
              </a:effectLst>
            </p:spPr>
          </p:pic>
        </p:gr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074" name="图片 8" descr="荣德基.png"/>
          <p:cNvPicPr>
            <a:picLocks noChangeAspect="1"/>
          </p:cNvPicPr>
          <p:nvPr userDrawn="1"/>
        </p:nvPicPr>
        <p:blipFill>
          <a:blip r:embed="rId2"/>
          <a:stretch>
            <a:fillRect/>
          </a:stretch>
        </p:blipFill>
        <p:spPr>
          <a:xfrm>
            <a:off x="347663" y="90488"/>
            <a:ext cx="1292225" cy="504825"/>
          </a:xfrm>
          <a:prstGeom prst="rect">
            <a:avLst/>
          </a:prstGeom>
          <a:noFill/>
          <a:ln w="9525">
            <a:noFill/>
          </a:ln>
        </p:spPr>
      </p:pic>
      <p:pic>
        <p:nvPicPr>
          <p:cNvPr id="3075"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2020/7/7</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6" name="组合 5"/>
          <p:cNvGrpSpPr/>
          <p:nvPr userDrawn="1"/>
        </p:nvGrpSpPr>
        <p:grpSpPr>
          <a:xfrm>
            <a:off x="10160" y="4555490"/>
            <a:ext cx="9206230" cy="602615"/>
            <a:chOff x="16" y="7174"/>
            <a:chExt cx="14498" cy="949"/>
          </a:xfrm>
        </p:grpSpPr>
        <p:pic>
          <p:nvPicPr>
            <p:cNvPr id="21" name="图片 17" descr="IMG_256"/>
            <p:cNvPicPr>
              <a:picLocks noChangeAspect="1"/>
            </p:cNvPicPr>
            <p:nvPr userDrawn="1"/>
          </p:nvPicPr>
          <p:blipFill>
            <a:blip r:embed="rId4"/>
            <a:srcRect l="63993" t="2017" r="-1626" b="1729"/>
            <a:stretch>
              <a:fillRect/>
            </a:stretch>
          </p:blipFill>
          <p:spPr>
            <a:xfrm>
              <a:off x="10335" y="7174"/>
              <a:ext cx="4179" cy="949"/>
            </a:xfrm>
            <a:prstGeom prst="rect">
              <a:avLst/>
            </a:prstGeom>
            <a:noFill/>
            <a:ln w="9525">
              <a:noFill/>
            </a:ln>
            <a:effectLst>
              <a:softEdge rad="63500"/>
            </a:effectLst>
          </p:spPr>
        </p:pic>
        <p:grpSp>
          <p:nvGrpSpPr>
            <p:cNvPr id="5" name="组合 4"/>
            <p:cNvGrpSpPr/>
            <p:nvPr userDrawn="1"/>
          </p:nvGrpSpPr>
          <p:grpSpPr>
            <a:xfrm>
              <a:off x="16" y="7174"/>
              <a:ext cx="10648" cy="926"/>
              <a:chOff x="16" y="7174"/>
              <a:chExt cx="10648" cy="926"/>
            </a:xfrm>
          </p:grpSpPr>
          <p:pic>
            <p:nvPicPr>
              <p:cNvPr id="20" name="图片 17" descr="IMG_256"/>
              <p:cNvPicPr>
                <a:picLocks noChangeAspect="1"/>
              </p:cNvPicPr>
              <p:nvPr userDrawn="1"/>
            </p:nvPicPr>
            <p:blipFill>
              <a:blip r:embed="rId4"/>
              <a:srcRect l="36678" t="2017" r="34545" b="1729"/>
              <a:stretch>
                <a:fillRect/>
              </a:stretch>
            </p:blipFill>
            <p:spPr>
              <a:xfrm>
                <a:off x="4096" y="7174"/>
                <a:ext cx="6568" cy="926"/>
              </a:xfrm>
              <a:prstGeom prst="rect">
                <a:avLst/>
              </a:prstGeom>
              <a:noFill/>
              <a:ln w="9525">
                <a:noFill/>
              </a:ln>
              <a:effectLst>
                <a:softEdge rad="63500"/>
              </a:effectLst>
            </p:spPr>
          </p:pic>
          <p:pic>
            <p:nvPicPr>
              <p:cNvPr id="19" name="图片 17" descr="IMG_256"/>
              <p:cNvPicPr>
                <a:picLocks noChangeAspect="1"/>
              </p:cNvPicPr>
              <p:nvPr userDrawn="1"/>
            </p:nvPicPr>
            <p:blipFill>
              <a:blip r:embed="rId4"/>
              <a:srcRect l="2033" t="2017" r="63178" b="3094"/>
              <a:stretch>
                <a:fillRect/>
              </a:stretch>
            </p:blipFill>
            <p:spPr>
              <a:xfrm>
                <a:off x="16" y="7174"/>
                <a:ext cx="4311" cy="926"/>
              </a:xfrm>
              <a:prstGeom prst="rect">
                <a:avLst/>
              </a:prstGeom>
              <a:noFill/>
              <a:ln w="9525">
                <a:noFill/>
              </a:ln>
              <a:effectLst>
                <a:softEdge rad="63500"/>
              </a:effectLst>
            </p:spPr>
          </p:pic>
        </p:grpSp>
      </p:gr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4098" name="图片 8" descr="荣德基.png"/>
          <p:cNvPicPr>
            <a:picLocks noChangeAspect="1"/>
          </p:cNvPicPr>
          <p:nvPr userDrawn="1"/>
        </p:nvPicPr>
        <p:blipFill>
          <a:blip r:embed="rId2"/>
          <a:stretch>
            <a:fillRect/>
          </a:stretch>
        </p:blipFill>
        <p:spPr>
          <a:xfrm>
            <a:off x="311150" y="144463"/>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2020/7/7</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6" name="组合 5"/>
          <p:cNvGrpSpPr/>
          <p:nvPr userDrawn="1"/>
        </p:nvGrpSpPr>
        <p:grpSpPr>
          <a:xfrm>
            <a:off x="10160" y="4555490"/>
            <a:ext cx="9206230" cy="602615"/>
            <a:chOff x="16" y="7174"/>
            <a:chExt cx="14498" cy="949"/>
          </a:xfrm>
        </p:grpSpPr>
        <p:pic>
          <p:nvPicPr>
            <p:cNvPr id="21" name="图片 17" descr="IMG_256"/>
            <p:cNvPicPr>
              <a:picLocks noChangeAspect="1"/>
            </p:cNvPicPr>
            <p:nvPr userDrawn="1"/>
          </p:nvPicPr>
          <p:blipFill>
            <a:blip r:embed="rId3"/>
            <a:srcRect l="63993" t="2017" r="-1626" b="1729"/>
            <a:stretch>
              <a:fillRect/>
            </a:stretch>
          </p:blipFill>
          <p:spPr>
            <a:xfrm>
              <a:off x="10335" y="7174"/>
              <a:ext cx="4179" cy="949"/>
            </a:xfrm>
            <a:prstGeom prst="rect">
              <a:avLst/>
            </a:prstGeom>
            <a:noFill/>
            <a:ln w="9525">
              <a:noFill/>
            </a:ln>
            <a:effectLst>
              <a:softEdge rad="63500"/>
            </a:effectLst>
          </p:spPr>
        </p:pic>
        <p:grpSp>
          <p:nvGrpSpPr>
            <p:cNvPr id="5" name="组合 4"/>
            <p:cNvGrpSpPr/>
            <p:nvPr userDrawn="1"/>
          </p:nvGrpSpPr>
          <p:grpSpPr>
            <a:xfrm>
              <a:off x="16" y="7174"/>
              <a:ext cx="10648" cy="926"/>
              <a:chOff x="16" y="7174"/>
              <a:chExt cx="10648" cy="926"/>
            </a:xfrm>
          </p:grpSpPr>
          <p:pic>
            <p:nvPicPr>
              <p:cNvPr id="20" name="图片 17" descr="IMG_256"/>
              <p:cNvPicPr>
                <a:picLocks noChangeAspect="1"/>
              </p:cNvPicPr>
              <p:nvPr userDrawn="1"/>
            </p:nvPicPr>
            <p:blipFill>
              <a:blip r:embed="rId3"/>
              <a:srcRect l="36678" t="2017" r="34545" b="1729"/>
              <a:stretch>
                <a:fillRect/>
              </a:stretch>
            </p:blipFill>
            <p:spPr>
              <a:xfrm>
                <a:off x="4096" y="7174"/>
                <a:ext cx="6568" cy="926"/>
              </a:xfrm>
              <a:prstGeom prst="rect">
                <a:avLst/>
              </a:prstGeom>
              <a:noFill/>
              <a:ln w="9525">
                <a:noFill/>
              </a:ln>
              <a:effectLst>
                <a:softEdge rad="63500"/>
              </a:effectLst>
            </p:spPr>
          </p:pic>
          <p:pic>
            <p:nvPicPr>
              <p:cNvPr id="19" name="图片 17" descr="IMG_256"/>
              <p:cNvPicPr>
                <a:picLocks noChangeAspect="1"/>
              </p:cNvPicPr>
              <p:nvPr userDrawn="1"/>
            </p:nvPicPr>
            <p:blipFill>
              <a:blip r:embed="rId3"/>
              <a:srcRect l="2033" t="2017" r="63178" b="3094"/>
              <a:stretch>
                <a:fillRect/>
              </a:stretch>
            </p:blipFill>
            <p:spPr>
              <a:xfrm>
                <a:off x="16" y="7174"/>
                <a:ext cx="4311" cy="926"/>
              </a:xfrm>
              <a:prstGeom prst="rect">
                <a:avLst/>
              </a:prstGeom>
              <a:noFill/>
              <a:ln w="9525">
                <a:noFill/>
              </a:ln>
              <a:effectLst>
                <a:softEdge rad="63500"/>
              </a:effectLst>
            </p:spPr>
          </p:pic>
        </p:grpSp>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图片与标题">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123"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5124"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5125"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5126" name="组合 10"/>
          <p:cNvGrpSpPr/>
          <p:nvPr userDrawn="1"/>
        </p:nvGrpSpPr>
        <p:grpSpPr>
          <a:xfrm>
            <a:off x="2371725" y="2062163"/>
            <a:ext cx="4398963" cy="3019425"/>
            <a:chOff x="2371725" y="2061566"/>
            <a:chExt cx="4398963" cy="3019838"/>
          </a:xfrm>
        </p:grpSpPr>
        <p:sp>
          <p:nvSpPr>
            <p:cNvPr id="5133" name="Oval 17"/>
            <p:cNvSpPr/>
            <p:nvPr userDrawn="1"/>
          </p:nvSpPr>
          <p:spPr>
            <a:xfrm>
              <a:off x="2371725" y="4338352"/>
              <a:ext cx="4398963" cy="743052"/>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5134"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5127"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5128"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5129"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5130"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2020/7/7</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grpSp>
        <p:nvGrpSpPr>
          <p:cNvPr id="6" name="组合 5"/>
          <p:cNvGrpSpPr/>
          <p:nvPr userDrawn="1"/>
        </p:nvGrpSpPr>
        <p:grpSpPr>
          <a:xfrm>
            <a:off x="10160" y="4555490"/>
            <a:ext cx="9206230" cy="602615"/>
            <a:chOff x="16" y="7174"/>
            <a:chExt cx="14498" cy="949"/>
          </a:xfrm>
        </p:grpSpPr>
        <p:pic>
          <p:nvPicPr>
            <p:cNvPr id="21" name="图片 17" descr="IMG_256"/>
            <p:cNvPicPr>
              <a:picLocks noChangeAspect="1"/>
            </p:cNvPicPr>
            <p:nvPr userDrawn="1"/>
          </p:nvPicPr>
          <p:blipFill>
            <a:blip r:embed="rId2"/>
            <a:srcRect l="63993" t="2017" r="-1626" b="1729"/>
            <a:stretch>
              <a:fillRect/>
            </a:stretch>
          </p:blipFill>
          <p:spPr>
            <a:xfrm>
              <a:off x="10335" y="7174"/>
              <a:ext cx="4179" cy="949"/>
            </a:xfrm>
            <a:prstGeom prst="rect">
              <a:avLst/>
            </a:prstGeom>
            <a:noFill/>
            <a:ln w="9525">
              <a:noFill/>
            </a:ln>
            <a:effectLst>
              <a:softEdge rad="63500"/>
            </a:effectLst>
          </p:spPr>
        </p:pic>
        <p:grpSp>
          <p:nvGrpSpPr>
            <p:cNvPr id="5" name="组合 4"/>
            <p:cNvGrpSpPr/>
            <p:nvPr userDrawn="1"/>
          </p:nvGrpSpPr>
          <p:grpSpPr>
            <a:xfrm>
              <a:off x="16" y="7174"/>
              <a:ext cx="10648" cy="926"/>
              <a:chOff x="16" y="7174"/>
              <a:chExt cx="10648" cy="926"/>
            </a:xfrm>
          </p:grpSpPr>
          <p:pic>
            <p:nvPicPr>
              <p:cNvPr id="20" name="图片 17" descr="IMG_256"/>
              <p:cNvPicPr>
                <a:picLocks noChangeAspect="1"/>
              </p:cNvPicPr>
              <p:nvPr userDrawn="1"/>
            </p:nvPicPr>
            <p:blipFill>
              <a:blip r:embed="rId2"/>
              <a:srcRect l="36678" t="2017" r="34545" b="1729"/>
              <a:stretch>
                <a:fillRect/>
              </a:stretch>
            </p:blipFill>
            <p:spPr>
              <a:xfrm>
                <a:off x="4096" y="7174"/>
                <a:ext cx="6568" cy="926"/>
              </a:xfrm>
              <a:prstGeom prst="rect">
                <a:avLst/>
              </a:prstGeom>
              <a:noFill/>
              <a:ln w="9525">
                <a:noFill/>
              </a:ln>
              <a:effectLst>
                <a:softEdge rad="63500"/>
              </a:effectLst>
            </p:spPr>
          </p:pic>
          <p:pic>
            <p:nvPicPr>
              <p:cNvPr id="19" name="图片 17" descr="IMG_256"/>
              <p:cNvPicPr>
                <a:picLocks noChangeAspect="1"/>
              </p:cNvPicPr>
              <p:nvPr userDrawn="1"/>
            </p:nvPicPr>
            <p:blipFill>
              <a:blip r:embed="rId2"/>
              <a:srcRect l="2033" t="2017" r="63178" b="3094"/>
              <a:stretch>
                <a:fillRect/>
              </a:stretch>
            </p:blipFill>
            <p:spPr>
              <a:xfrm>
                <a:off x="16" y="7174"/>
                <a:ext cx="4311" cy="926"/>
              </a:xfrm>
              <a:prstGeom prst="rect">
                <a:avLst/>
              </a:prstGeom>
              <a:noFill/>
              <a:ln w="9525">
                <a:noFill/>
              </a:ln>
              <a:effectLst>
                <a:softEdge rad="63500"/>
              </a:effectLst>
            </p:spPr>
          </p:pic>
        </p:grpSp>
      </p:grpSp>
      <p:pic>
        <p:nvPicPr>
          <p:cNvPr id="2050" name="图片 8" descr="荣德基.png"/>
          <p:cNvPicPr>
            <a:picLocks noChangeAspect="1"/>
          </p:cNvPicPr>
          <p:nvPr userDrawn="1"/>
        </p:nvPicPr>
        <p:blipFill>
          <a:blip r:embed="rId3"/>
          <a:stretch>
            <a:fillRect/>
          </a:stretch>
        </p:blipFill>
        <p:spPr>
          <a:xfrm>
            <a:off x="250825" y="104775"/>
            <a:ext cx="1292225" cy="50482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grpSp>
        <p:nvGrpSpPr>
          <p:cNvPr id="6" name="组合 5"/>
          <p:cNvGrpSpPr/>
          <p:nvPr userDrawn="1"/>
        </p:nvGrpSpPr>
        <p:grpSpPr>
          <a:xfrm>
            <a:off x="10160" y="4555490"/>
            <a:ext cx="9206230" cy="602615"/>
            <a:chOff x="16" y="7174"/>
            <a:chExt cx="14498" cy="949"/>
          </a:xfrm>
        </p:grpSpPr>
        <p:pic>
          <p:nvPicPr>
            <p:cNvPr id="21" name="图片 17" descr="IMG_256"/>
            <p:cNvPicPr>
              <a:picLocks noChangeAspect="1"/>
            </p:cNvPicPr>
            <p:nvPr userDrawn="1"/>
          </p:nvPicPr>
          <p:blipFill>
            <a:blip r:embed="rId2"/>
            <a:srcRect l="63993" t="2017" r="-1626" b="1729"/>
            <a:stretch>
              <a:fillRect/>
            </a:stretch>
          </p:blipFill>
          <p:spPr>
            <a:xfrm>
              <a:off x="10335" y="7174"/>
              <a:ext cx="4179" cy="949"/>
            </a:xfrm>
            <a:prstGeom prst="rect">
              <a:avLst/>
            </a:prstGeom>
            <a:noFill/>
            <a:ln w="9525">
              <a:noFill/>
            </a:ln>
            <a:effectLst>
              <a:softEdge rad="63500"/>
            </a:effectLst>
          </p:spPr>
        </p:pic>
        <p:grpSp>
          <p:nvGrpSpPr>
            <p:cNvPr id="5" name="组合 4"/>
            <p:cNvGrpSpPr/>
            <p:nvPr userDrawn="1"/>
          </p:nvGrpSpPr>
          <p:grpSpPr>
            <a:xfrm>
              <a:off x="16" y="7174"/>
              <a:ext cx="10648" cy="926"/>
              <a:chOff x="16" y="7174"/>
              <a:chExt cx="10648" cy="926"/>
            </a:xfrm>
          </p:grpSpPr>
          <p:pic>
            <p:nvPicPr>
              <p:cNvPr id="20" name="图片 17" descr="IMG_256"/>
              <p:cNvPicPr>
                <a:picLocks noChangeAspect="1"/>
              </p:cNvPicPr>
              <p:nvPr userDrawn="1"/>
            </p:nvPicPr>
            <p:blipFill>
              <a:blip r:embed="rId2"/>
              <a:srcRect l="36678" t="2017" r="34545" b="1729"/>
              <a:stretch>
                <a:fillRect/>
              </a:stretch>
            </p:blipFill>
            <p:spPr>
              <a:xfrm>
                <a:off x="4096" y="7174"/>
                <a:ext cx="6568" cy="926"/>
              </a:xfrm>
              <a:prstGeom prst="rect">
                <a:avLst/>
              </a:prstGeom>
              <a:noFill/>
              <a:ln w="9525">
                <a:noFill/>
              </a:ln>
              <a:effectLst>
                <a:softEdge rad="63500"/>
              </a:effectLst>
            </p:spPr>
          </p:pic>
          <p:pic>
            <p:nvPicPr>
              <p:cNvPr id="19" name="图片 17" descr="IMG_256"/>
              <p:cNvPicPr>
                <a:picLocks noChangeAspect="1"/>
              </p:cNvPicPr>
              <p:nvPr userDrawn="1"/>
            </p:nvPicPr>
            <p:blipFill>
              <a:blip r:embed="rId2"/>
              <a:srcRect l="2033" t="2017" r="63178" b="3094"/>
              <a:stretch>
                <a:fillRect/>
              </a:stretch>
            </p:blipFill>
            <p:spPr>
              <a:xfrm>
                <a:off x="16" y="7174"/>
                <a:ext cx="4311" cy="926"/>
              </a:xfrm>
              <a:prstGeom prst="rect">
                <a:avLst/>
              </a:prstGeom>
              <a:noFill/>
              <a:ln w="9525">
                <a:noFill/>
              </a:ln>
              <a:effectLst>
                <a:softEdge rad="63500"/>
              </a:effectLst>
            </p:spPr>
          </p:pic>
        </p:grpSp>
      </p:grpSp>
      <p:pic>
        <p:nvPicPr>
          <p:cNvPr id="2050" name="图片 8" descr="荣德基.png"/>
          <p:cNvPicPr>
            <a:picLocks noChangeAspect="1"/>
          </p:cNvPicPr>
          <p:nvPr userDrawn="1"/>
        </p:nvPicPr>
        <p:blipFill>
          <a:blip r:embed="rId3"/>
          <a:stretch>
            <a:fillRect/>
          </a:stretch>
        </p:blipFill>
        <p:spPr>
          <a:xfrm>
            <a:off x="250825" y="104775"/>
            <a:ext cx="1292225" cy="50482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2020/7/7</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幻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lstStyle>
            <a:lvl1pPr algn="r">
              <a:buFont typeface="Arial" panose="020B0604020202020204" pitchFamily="34" charset="0"/>
              <a:defRPr sz="12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iming>
    <p:tnLst>
      <p:par>
        <p:cTn id="1" dur="indefinite" restart="never" nodeType="tmRoot"/>
      </p:par>
    </p:tnLst>
  </p:timing>
  <p:hf sldNum="0"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Administrator\Desktop\课件首页.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400"/>
            <a:ext cx="9191625"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9914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8" descr="IMG_256"/>
          <p:cNvPicPr>
            <a:picLocks noChangeAspect="1"/>
          </p:cNvPicPr>
          <p:nvPr/>
        </p:nvPicPr>
        <p:blipFill>
          <a:blip r:embed="rId2"/>
          <a:srcRect r="21337" b="18675"/>
          <a:stretch>
            <a:fillRect/>
          </a:stretch>
        </p:blipFill>
        <p:spPr>
          <a:xfrm>
            <a:off x="-635" y="-12065"/>
            <a:ext cx="9144000" cy="5154930"/>
          </a:xfrm>
          <a:prstGeom prst="rect">
            <a:avLst/>
          </a:prstGeom>
          <a:noFill/>
          <a:ln w="9525">
            <a:noFill/>
          </a:ln>
        </p:spPr>
      </p:pic>
      <p:sp>
        <p:nvSpPr>
          <p:cNvPr id="11" name="TextBox 48"/>
          <p:cNvSpPr txBox="1"/>
          <p:nvPr/>
        </p:nvSpPr>
        <p:spPr>
          <a:xfrm>
            <a:off x="2029402" y="1740595"/>
            <a:ext cx="5832648" cy="852805"/>
          </a:xfrm>
          <a:prstGeom prst="rect">
            <a:avLst/>
          </a:prstGeom>
          <a:noFill/>
          <a:ln w="19050">
            <a:solidFill>
              <a:schemeClr val="tx1"/>
            </a:solidFill>
          </a:ln>
          <a:effectLst>
            <a:outerShdw blurRad="76200" dist="12700" dir="2700000" sy="-23000" kx="-800400" algn="bl" rotWithShape="0">
              <a:prstClr val="black">
                <a:alpha val="20000"/>
              </a:prstClr>
            </a:outerShdw>
            <a:softEdge rad="31750"/>
          </a:effectLst>
        </p:spPr>
        <p:txBody>
          <a:bodyPr lIns="68580" tIns="34290" rIns="68580" bIns="34290">
            <a:spAutoFit/>
          </a:bodyPr>
          <a:lstStyle/>
          <a:p>
            <a:pPr marR="0" defTabSz="457200">
              <a:buClrTx/>
              <a:buSzTx/>
              <a:buFontTx/>
              <a:defRPr/>
            </a:pPr>
            <a:r>
              <a:rPr kumimoji="0" lang="en-US" altLang="zh-CN" sz="5100" b="1" kern="1200" cap="none" spc="0" normalizeH="0" baseline="0" noProof="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10 </a:t>
            </a:r>
            <a:r>
              <a:rPr kumimoji="0" lang="zh-CN" altLang="en-US" sz="5100" b="1" kern="1200" cap="none" spc="0" normalizeH="0" baseline="0" noProof="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牛郎织女（一）</a:t>
            </a:r>
          </a:p>
        </p:txBody>
      </p:sp>
      <p:pic>
        <p:nvPicPr>
          <p:cNvPr id="12" name="图片 46" descr="枫叶副本"/>
          <p:cNvPicPr>
            <a:picLocks noChangeAspect="1"/>
          </p:cNvPicPr>
          <p:nvPr/>
        </p:nvPicPr>
        <p:blipFill>
          <a:blip r:embed="rId3"/>
          <a:stretch>
            <a:fillRect/>
          </a:stretch>
        </p:blipFill>
        <p:spPr>
          <a:xfrm>
            <a:off x="3768842" y="2815590"/>
            <a:ext cx="1060450" cy="1014413"/>
          </a:xfrm>
          <a:prstGeom prst="rect">
            <a:avLst/>
          </a:prstGeom>
          <a:noFill/>
          <a:ln w="9525">
            <a:noFill/>
          </a:ln>
        </p:spPr>
      </p:pic>
      <p:pic>
        <p:nvPicPr>
          <p:cNvPr id="2" name="图片 46" descr="枫叶副本"/>
          <p:cNvPicPr>
            <a:picLocks noChangeAspect="1"/>
          </p:cNvPicPr>
          <p:nvPr/>
        </p:nvPicPr>
        <p:blipFill>
          <a:blip r:embed="rId3"/>
          <a:stretch>
            <a:fillRect/>
          </a:stretch>
        </p:blipFill>
        <p:spPr>
          <a:xfrm>
            <a:off x="2978144" y="2783691"/>
            <a:ext cx="1060450" cy="1014413"/>
          </a:xfrm>
          <a:prstGeom prst="rect">
            <a:avLst/>
          </a:prstGeom>
          <a:noFill/>
          <a:ln w="9525">
            <a:noFill/>
          </a:ln>
        </p:spPr>
      </p:pic>
      <p:sp>
        <p:nvSpPr>
          <p:cNvPr id="22" name="矩形 21"/>
          <p:cNvSpPr/>
          <p:nvPr/>
        </p:nvSpPr>
        <p:spPr bwMode="auto">
          <a:xfrm>
            <a:off x="3149241" y="2948226"/>
            <a:ext cx="2929077" cy="706755"/>
          </a:xfrm>
          <a:prstGeom prst="rect">
            <a:avLst/>
          </a:prstGeom>
          <a:noFill/>
          <a:ln>
            <a:noFill/>
          </a:ln>
        </p:spPr>
        <p:txBody>
          <a:bodyPr wrap="square">
            <a:spAutoFit/>
          </a:bodyPr>
          <a:lstStyle/>
          <a:p>
            <a:pPr marL="0" marR="0" lvl="0" indent="0" algn="dist"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smtClean="0">
                <a:ln w="17780" cmpd="sng">
                  <a:noFill/>
                  <a:prstDash val="solid"/>
                  <a:miter lim="800000"/>
                </a:ln>
                <a:solidFill>
                  <a:srgbClr val="0000FF"/>
                </a:solidFill>
                <a:effectLst>
                  <a:glow rad="304800">
                    <a:schemeClr val="bg1">
                      <a:alpha val="60000"/>
                    </a:schemeClr>
                  </a:glow>
                </a:effectLst>
                <a:uLnTx/>
                <a:uFillTx/>
                <a:latin typeface="楷体" panose="02010609060101010101" pitchFamily="49" charset="-122"/>
                <a:ea typeface="楷体" panose="02010609060101010101" pitchFamily="49" charset="-122"/>
                <a:cs typeface="仿宋" panose="02010609060101010101" pitchFamily="49" charset="-122"/>
              </a:rPr>
              <a:t>品读释疑</a:t>
            </a:r>
          </a:p>
        </p:txBody>
      </p:sp>
      <p:grpSp>
        <p:nvGrpSpPr>
          <p:cNvPr id="8198" name="组合 23"/>
          <p:cNvGrpSpPr/>
          <p:nvPr/>
        </p:nvGrpSpPr>
        <p:grpSpPr>
          <a:xfrm>
            <a:off x="5677853" y="-64136"/>
            <a:ext cx="3465512" cy="368300"/>
            <a:chOff x="-36512" y="110686"/>
            <a:chExt cx="3383280" cy="347267"/>
          </a:xfrm>
        </p:grpSpPr>
        <p:sp>
          <p:nvSpPr>
            <p:cNvPr id="25" name="矩形 24"/>
            <p:cNvSpPr/>
            <p:nvPr/>
          </p:nvSpPr>
          <p:spPr>
            <a:xfrm flipH="1">
              <a:off x="-36512" y="158585"/>
              <a:ext cx="3383280" cy="251469"/>
            </a:xfrm>
            <a:prstGeom prst="rect">
              <a:avLst/>
            </a:prstGeom>
            <a:gradFill flip="none" rotWithShape="1">
              <a:gsLst>
                <a:gs pos="0">
                  <a:srgbClr val="5E9EFF"/>
                </a:gs>
                <a:gs pos="39999">
                  <a:srgbClr val="85C2FF"/>
                </a:gs>
                <a:gs pos="70000">
                  <a:srgbClr val="C4D6EB"/>
                </a:gs>
                <a:gs pos="100000">
                  <a:srgbClr val="FFEBFA"/>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 name="文本框 2"/>
            <p:cNvSpPr txBox="1"/>
            <p:nvPr/>
          </p:nvSpPr>
          <p:spPr>
            <a:xfrm>
              <a:off x="220794" y="110686"/>
              <a:ext cx="3079824" cy="347267"/>
            </a:xfrm>
            <a:prstGeom prst="rect">
              <a:avLst/>
            </a:prstGeom>
            <a:noFill/>
            <a:ln w="9525">
              <a:noFill/>
            </a:ln>
          </p:spPr>
          <p:txBody>
            <a:bodyPr wrap="square" anchor="t">
              <a:spAutoFit/>
            </a:bodyPr>
            <a:lstStyle/>
            <a:p>
              <a:r>
                <a:rPr lang="zh-CN" altLang="en-US" dirty="0">
                  <a:latin typeface="黑体" panose="02010609060101010101" pitchFamily="49" charset="-122"/>
                  <a:ea typeface="黑体" panose="02010609060101010101" pitchFamily="49" charset="-122"/>
                </a:rPr>
                <a:t>人教版  语文  五年级  上册</a:t>
              </a:r>
            </a:p>
          </p:txBody>
        </p:sp>
      </p:grpSp>
      <p:pic>
        <p:nvPicPr>
          <p:cNvPr id="13" name="图片 8" descr="荣德基.png"/>
          <p:cNvPicPr>
            <a:picLocks noChangeAspect="1"/>
          </p:cNvPicPr>
          <p:nvPr/>
        </p:nvPicPr>
        <p:blipFill>
          <a:blip r:embed="rId4"/>
          <a:stretch>
            <a:fillRect/>
          </a:stretch>
        </p:blipFill>
        <p:spPr>
          <a:xfrm>
            <a:off x="250825" y="104775"/>
            <a:ext cx="1292225" cy="504825"/>
          </a:xfrm>
          <a:prstGeom prst="rect">
            <a:avLst/>
          </a:prstGeom>
          <a:noFill/>
          <a:ln w="9525">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250295" y="-24970"/>
            <a:ext cx="2448106" cy="76944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400" b="1" i="0" u="none" strike="noStrike" kern="1200" cap="all" spc="0" normalizeH="0" baseline="0" noProof="0" dirty="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uLnTx/>
                <a:uFillTx/>
                <a:latin typeface="华文行楷" panose="02010800040101010101" pitchFamily="2" charset="-122"/>
                <a:ea typeface="华文行楷" panose="02010800040101010101" pitchFamily="2" charset="-122"/>
                <a:cs typeface="+mn-cs"/>
              </a:rPr>
              <a:t>复习引入</a:t>
            </a:r>
          </a:p>
        </p:txBody>
      </p:sp>
      <p:sp>
        <p:nvSpPr>
          <p:cNvPr id="13" name="文本框 12"/>
          <p:cNvSpPr txBox="1"/>
          <p:nvPr/>
        </p:nvSpPr>
        <p:spPr>
          <a:xfrm>
            <a:off x="463291" y="845778"/>
            <a:ext cx="7834630" cy="645160"/>
          </a:xfrm>
          <a:prstGeom prst="rect">
            <a:avLst/>
          </a:prstGeom>
          <a:noFill/>
        </p:spPr>
        <p:txBody>
          <a:bodyPr wrap="none" rtlCol="0" anchor="t">
            <a:spAutoFit/>
          </a:bodyPr>
          <a:lstStyle/>
          <a:p>
            <a:pPr>
              <a:lnSpc>
                <a:spcPct val="150000"/>
              </a:lnSpc>
            </a:pPr>
            <a:r>
              <a:rPr lang="zh-CN" altLang="en-US" sz="2400" b="1" dirty="0">
                <a:solidFill>
                  <a:srgbClr val="000000"/>
                </a:solidFill>
                <a:latin typeface="黑体" panose="02010609060101010101" pitchFamily="49" charset="-122"/>
                <a:ea typeface="黑体" panose="02010609060101010101" pitchFamily="49" charset="-122"/>
                <a:sym typeface="+mn-ea"/>
              </a:rPr>
              <a:t>通过上节课的学习，你能说说课文写了什么吗</a:t>
            </a:r>
            <a:r>
              <a:rPr lang="zh-CN" altLang="en-US" sz="2400" b="1" dirty="0">
                <a:solidFill>
                  <a:srgbClr val="000000"/>
                </a:solidFill>
                <a:latin typeface="黑体" panose="02010609060101010101" pitchFamily="49" charset="-122"/>
                <a:ea typeface="黑体" panose="02010609060101010101" pitchFamily="49" charset="-122"/>
                <a:sym typeface="Calibri" panose="020F0502020204030204" pitchFamily="34" charset="0"/>
              </a:rPr>
              <a:t>？填一填。</a:t>
            </a:r>
            <a:endParaRPr lang="zh-CN" altLang="en-US" sz="2400" dirty="0"/>
          </a:p>
        </p:txBody>
      </p:sp>
      <p:sp>
        <p:nvSpPr>
          <p:cNvPr id="15" name="矩形 14"/>
          <p:cNvSpPr/>
          <p:nvPr/>
        </p:nvSpPr>
        <p:spPr>
          <a:xfrm>
            <a:off x="551861" y="1434880"/>
            <a:ext cx="7742238" cy="2861310"/>
          </a:xfrm>
          <a:prstGeom prst="rect">
            <a:avLst/>
          </a:prstGeom>
        </p:spPr>
        <p:txBody>
          <a:bodyPr>
            <a:spAutoFit/>
          </a:bodyPr>
          <a:lstStyle/>
          <a:p>
            <a:pPr marL="446088" marR="0" lvl="0" indent="-446088" algn="l" defTabSz="457200" rtl="0">
              <a:lnSpc>
                <a:spcPct val="150000"/>
              </a:lnSpc>
              <a:spcBef>
                <a:spcPct val="0"/>
              </a:spcBef>
              <a:spcAft>
                <a:spcPct val="0"/>
              </a:spcAft>
              <a:buClrTx/>
              <a:buSzTx/>
              <a:buFontTx/>
              <a:buNone/>
              <a:defRPr/>
            </a:pP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1</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．阅读全文，我了解到牛郎的爹娘都</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了，他跟着</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__________________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过日子。哥哥嫂子待他</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，从</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____________________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可以看出来。</a:t>
            </a:r>
          </a:p>
          <a:p>
            <a:pPr marL="630238" marR="0" lvl="0" indent="-630238" algn="l" defTabSz="457200" rtl="0">
              <a:lnSpc>
                <a:spcPct val="150000"/>
              </a:lnSpc>
              <a:spcBef>
                <a:spcPct val="0"/>
              </a:spcBef>
              <a:spcAft>
                <a:spcPct val="0"/>
              </a:spcAft>
              <a:buClrTx/>
              <a:buSzTx/>
              <a:buFontTx/>
              <a:buNone/>
              <a:defRPr/>
            </a:pP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2</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．牛郎的身世</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，是个</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的孩子。</a:t>
            </a:r>
          </a:p>
        </p:txBody>
      </p:sp>
      <p:sp>
        <p:nvSpPr>
          <p:cNvPr id="16" name="矩形 15"/>
          <p:cNvSpPr/>
          <p:nvPr/>
        </p:nvSpPr>
        <p:spPr>
          <a:xfrm>
            <a:off x="5037598" y="3723899"/>
            <a:ext cx="1014095"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可怜</a:t>
            </a:r>
          </a:p>
        </p:txBody>
      </p:sp>
      <p:sp>
        <p:nvSpPr>
          <p:cNvPr id="17" name="矩形 16"/>
          <p:cNvSpPr/>
          <p:nvPr/>
        </p:nvSpPr>
        <p:spPr>
          <a:xfrm>
            <a:off x="2111842" y="2074960"/>
            <a:ext cx="1609725"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哥哥嫂子</a:t>
            </a:r>
          </a:p>
        </p:txBody>
      </p:sp>
      <p:sp>
        <p:nvSpPr>
          <p:cNvPr id="18" name="矩形 17"/>
          <p:cNvSpPr/>
          <p:nvPr/>
        </p:nvSpPr>
        <p:spPr>
          <a:xfrm>
            <a:off x="1323068" y="2635665"/>
            <a:ext cx="1128713"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很不好</a:t>
            </a:r>
          </a:p>
        </p:txBody>
      </p:sp>
      <p:sp>
        <p:nvSpPr>
          <p:cNvPr id="19" name="矩形 18"/>
          <p:cNvSpPr/>
          <p:nvPr/>
        </p:nvSpPr>
        <p:spPr>
          <a:xfrm>
            <a:off x="6074171" y="1540086"/>
            <a:ext cx="576263"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死</a:t>
            </a:r>
          </a:p>
        </p:txBody>
      </p:sp>
      <p:sp>
        <p:nvSpPr>
          <p:cNvPr id="20" name="矩形 19"/>
          <p:cNvSpPr/>
          <p:nvPr/>
        </p:nvSpPr>
        <p:spPr>
          <a:xfrm>
            <a:off x="3326869" y="2635347"/>
            <a:ext cx="1809750"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叫他吃剩饭</a:t>
            </a:r>
          </a:p>
        </p:txBody>
      </p:sp>
      <p:sp>
        <p:nvSpPr>
          <p:cNvPr id="21" name="矩形 20"/>
          <p:cNvSpPr/>
          <p:nvPr/>
        </p:nvSpPr>
        <p:spPr>
          <a:xfrm>
            <a:off x="1323068" y="3185257"/>
            <a:ext cx="2738120"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夜里睡在牛棚里</a:t>
            </a:r>
          </a:p>
        </p:txBody>
      </p:sp>
      <p:sp>
        <p:nvSpPr>
          <p:cNvPr id="22" name="矩形 21"/>
          <p:cNvSpPr/>
          <p:nvPr/>
        </p:nvSpPr>
        <p:spPr>
          <a:xfrm>
            <a:off x="2924437" y="3734214"/>
            <a:ext cx="804863"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凄苦</a:t>
            </a:r>
          </a:p>
        </p:txBody>
      </p:sp>
      <p:sp>
        <p:nvSpPr>
          <p:cNvPr id="23" name="矩形 22"/>
          <p:cNvSpPr/>
          <p:nvPr/>
        </p:nvSpPr>
        <p:spPr>
          <a:xfrm>
            <a:off x="5849666" y="2635347"/>
            <a:ext cx="1611313"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穿破衣裳</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1"/>
          <p:cNvSpPr/>
          <p:nvPr/>
        </p:nvSpPr>
        <p:spPr>
          <a:xfrm>
            <a:off x="546994" y="886933"/>
            <a:ext cx="8182344" cy="3693319"/>
          </a:xfrm>
          <a:prstGeom prst="rect">
            <a:avLst/>
          </a:prstGeom>
          <a:noFill/>
          <a:ln w="9525">
            <a:noFill/>
          </a:ln>
        </p:spPr>
        <p:txBody>
          <a:bodyPr wrap="square">
            <a:spAutoFit/>
          </a:bodyPr>
          <a:lstStyle/>
          <a:p>
            <a:pPr>
              <a:lnSpc>
                <a:spcPct val="150000"/>
              </a:lnSpc>
            </a:pPr>
            <a:r>
              <a:rPr lang="zh-CN" altLang="en-US" sz="2600" b="1" dirty="0">
                <a:latin typeface="+mj-ea"/>
                <a:ea typeface="+mj-ea"/>
              </a:rPr>
              <a:t>    </a:t>
            </a:r>
            <a:r>
              <a:rPr sz="2600" b="1" dirty="0">
                <a:latin typeface="+mj-ea"/>
                <a:ea typeface="+mj-ea"/>
              </a:rPr>
              <a:t> 学习时，先快速地默读课文，从整体上感知课文内容，梳理人物关系，理清课文脉络。然后重点抓住主要情节，品析词句，体会牛郎对老牛周到的照顾，以及老牛对牛郎的忠诚，感受他们之间的深情厚谊。最后，发挥想象把课文中写得简略的情节说得更具体一点，再和同学演一演。</a:t>
            </a:r>
          </a:p>
        </p:txBody>
      </p:sp>
      <p:sp>
        <p:nvSpPr>
          <p:cNvPr id="3" name="矩形 2"/>
          <p:cNvSpPr/>
          <p:nvPr/>
        </p:nvSpPr>
        <p:spPr>
          <a:xfrm>
            <a:off x="3369714" y="140659"/>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学法导读</a:t>
            </a:r>
          </a:p>
        </p:txBody>
      </p:sp>
      <p:cxnSp>
        <p:nvCxnSpPr>
          <p:cNvPr id="2" name="直接连接符 1"/>
          <p:cNvCxnSpPr/>
          <p:nvPr/>
        </p:nvCxnSpPr>
        <p:spPr>
          <a:xfrm>
            <a:off x="5722576" y="1505452"/>
            <a:ext cx="267714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直接连接符 7"/>
          <p:cNvCxnSpPr/>
          <p:nvPr/>
        </p:nvCxnSpPr>
        <p:spPr>
          <a:xfrm>
            <a:off x="355600" y="4713605"/>
            <a:ext cx="93662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直接连接符 11"/>
          <p:cNvCxnSpPr/>
          <p:nvPr/>
        </p:nvCxnSpPr>
        <p:spPr>
          <a:xfrm>
            <a:off x="546994" y="2090243"/>
            <a:ext cx="9415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直接连接符 13"/>
          <p:cNvCxnSpPr/>
          <p:nvPr/>
        </p:nvCxnSpPr>
        <p:spPr>
          <a:xfrm>
            <a:off x="6883999" y="2090243"/>
            <a:ext cx="17071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直接连接符 15"/>
          <p:cNvCxnSpPr/>
          <p:nvPr/>
        </p:nvCxnSpPr>
        <p:spPr>
          <a:xfrm>
            <a:off x="635004" y="2653769"/>
            <a:ext cx="100241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直接连接符 17"/>
          <p:cNvCxnSpPr/>
          <p:nvPr/>
        </p:nvCxnSpPr>
        <p:spPr>
          <a:xfrm>
            <a:off x="635004" y="3855248"/>
            <a:ext cx="7381945"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22" presetClass="entr" presetSubtype="8"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par>
                                <p:cTn id="14" presetID="22" presetClass="entr" presetSubtype="8"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par>
                                <p:cTn id="17" presetID="22" presetClass="entr" presetSubtype="8"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par>
                                <p:cTn id="20" presetID="22" presetClass="entr" presetSubtype="8"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1"/>
          <p:cNvSpPr/>
          <p:nvPr/>
        </p:nvSpPr>
        <p:spPr>
          <a:xfrm>
            <a:off x="836055" y="638012"/>
            <a:ext cx="7781925" cy="1454244"/>
          </a:xfrm>
          <a:prstGeom prst="rect">
            <a:avLst/>
          </a:prstGeom>
          <a:noFill/>
          <a:ln w="9525">
            <a:noFill/>
          </a:ln>
        </p:spPr>
        <p:txBody>
          <a:bodyPr wrap="square" anchor="ctr">
            <a:spAutoFit/>
          </a:bodyPr>
          <a:lstStyle/>
          <a:p>
            <a:pPr algn="l" eaLnBrk="0" hangingPunct="0">
              <a:lnSpc>
                <a:spcPct val="150000"/>
              </a:lnSpc>
            </a:pPr>
            <a:r>
              <a:rPr lang="en-US" sz="2800" b="1" dirty="0">
                <a:latin typeface="黑体" pitchFamily="49" charset="-122"/>
                <a:ea typeface="黑体" pitchFamily="49" charset="-122"/>
                <a:sym typeface="+mn-ea"/>
              </a:rPr>
              <a:t> </a:t>
            </a:r>
            <a:r>
              <a:rPr lang="en-US" sz="3200" b="1" dirty="0">
                <a:latin typeface="黑体" pitchFamily="49" charset="-122"/>
                <a:ea typeface="黑体" pitchFamily="49" charset="-122"/>
                <a:sym typeface="+mn-ea"/>
              </a:rPr>
              <a:t>   </a:t>
            </a:r>
            <a:r>
              <a:rPr sz="3200" b="1" dirty="0">
                <a:latin typeface="黑体" pitchFamily="49" charset="-122"/>
                <a:ea typeface="黑体" pitchFamily="49" charset="-122"/>
                <a:sym typeface="+mn-ea"/>
              </a:rPr>
              <a:t>快速地默读课文</a:t>
            </a:r>
            <a:r>
              <a:rPr lang="zh-CN" sz="3200" b="1" dirty="0">
                <a:latin typeface="黑体" pitchFamily="49" charset="-122"/>
                <a:ea typeface="黑体" pitchFamily="49" charset="-122"/>
                <a:sym typeface="+mn-ea"/>
              </a:rPr>
              <a:t>，想一想：</a:t>
            </a:r>
            <a:r>
              <a:rPr lang="zh-CN" altLang="en-US" sz="3200" b="1" dirty="0">
                <a:latin typeface="黑体" pitchFamily="49" charset="-122"/>
                <a:ea typeface="黑体" pitchFamily="49" charset="-122"/>
              </a:rPr>
              <a:t>课文围绕牛郎、织女、牛等写了哪些内容？</a:t>
            </a:r>
          </a:p>
        </p:txBody>
      </p:sp>
      <p:sp>
        <p:nvSpPr>
          <p:cNvPr id="27653" name="矩形 5"/>
          <p:cNvSpPr/>
          <p:nvPr/>
        </p:nvSpPr>
        <p:spPr>
          <a:xfrm>
            <a:off x="1003300" y="2111524"/>
            <a:ext cx="6884988" cy="1303177"/>
          </a:xfrm>
          <a:prstGeom prst="rect">
            <a:avLst/>
          </a:prstGeom>
          <a:noFill/>
          <a:ln w="9525">
            <a:noFill/>
          </a:ln>
        </p:spPr>
        <p:txBody>
          <a:bodyPr>
            <a:spAutoFit/>
          </a:bodyPr>
          <a:lstStyle/>
          <a:p>
            <a:pPr indent="713105" hangingPunct="0">
              <a:lnSpc>
                <a:spcPct val="150000"/>
              </a:lnSpc>
            </a:pPr>
            <a:r>
              <a:rPr lang="zh-CN" altLang="en-US" sz="2800" b="1" dirty="0">
                <a:solidFill>
                  <a:srgbClr val="C00000"/>
                </a:solidFill>
                <a:latin typeface="Times New Roman" pitchFamily="18" charset="0"/>
                <a:ea typeface="+mj-ea"/>
                <a:cs typeface="Times New Roman" pitchFamily="18" charset="0"/>
              </a:rPr>
              <a:t>牛郎身世</a:t>
            </a:r>
            <a:r>
              <a:rPr lang="en-US" altLang="zh-CN" sz="2800" b="1" dirty="0">
                <a:solidFill>
                  <a:srgbClr val="C00000"/>
                </a:solidFill>
                <a:latin typeface="Times New Roman" pitchFamily="18" charset="0"/>
                <a:ea typeface="+mj-ea"/>
                <a:cs typeface="Times New Roman" pitchFamily="18" charset="0"/>
              </a:rPr>
              <a:t>——</a:t>
            </a:r>
            <a:r>
              <a:rPr lang="zh-CN" altLang="en-US" sz="2800" b="1" dirty="0">
                <a:solidFill>
                  <a:srgbClr val="C00000"/>
                </a:solidFill>
                <a:latin typeface="Times New Roman" pitchFamily="18" charset="0"/>
                <a:ea typeface="+mj-ea"/>
                <a:cs typeface="Times New Roman" pitchFamily="18" charset="0"/>
              </a:rPr>
              <a:t>照看老牛</a:t>
            </a:r>
            <a:r>
              <a:rPr lang="en-US" altLang="zh-CN" sz="2800" b="1" dirty="0">
                <a:solidFill>
                  <a:srgbClr val="C00000"/>
                </a:solidFill>
                <a:latin typeface="Times New Roman" pitchFamily="18" charset="0"/>
                <a:ea typeface="+mj-ea"/>
                <a:cs typeface="Times New Roman" pitchFamily="18" charset="0"/>
              </a:rPr>
              <a:t>——</a:t>
            </a:r>
            <a:r>
              <a:rPr lang="zh-CN" altLang="en-US" sz="2800" b="1" dirty="0">
                <a:solidFill>
                  <a:srgbClr val="C00000"/>
                </a:solidFill>
                <a:latin typeface="Times New Roman" pitchFamily="18" charset="0"/>
                <a:ea typeface="+mj-ea"/>
                <a:cs typeface="Times New Roman" pitchFamily="18" charset="0"/>
              </a:rPr>
              <a:t>老牛说话</a:t>
            </a:r>
            <a:r>
              <a:rPr lang="en-US" altLang="zh-CN" sz="2800" b="1" dirty="0">
                <a:solidFill>
                  <a:srgbClr val="C00000"/>
                </a:solidFill>
                <a:latin typeface="Times New Roman" pitchFamily="18" charset="0"/>
                <a:ea typeface="+mj-ea"/>
                <a:cs typeface="Times New Roman" pitchFamily="18" charset="0"/>
              </a:rPr>
              <a:t>——</a:t>
            </a:r>
            <a:r>
              <a:rPr lang="zh-CN" altLang="en-US" sz="2800" b="1" dirty="0">
                <a:solidFill>
                  <a:srgbClr val="C00000"/>
                </a:solidFill>
                <a:latin typeface="Times New Roman" pitchFamily="18" charset="0"/>
                <a:ea typeface="+mj-ea"/>
                <a:cs typeface="Times New Roman" pitchFamily="18" charset="0"/>
              </a:rPr>
              <a:t>织女下凡</a:t>
            </a:r>
            <a:r>
              <a:rPr lang="en-US" altLang="zh-CN" sz="2800" b="1" dirty="0">
                <a:solidFill>
                  <a:srgbClr val="C00000"/>
                </a:solidFill>
                <a:latin typeface="Times New Roman" pitchFamily="18" charset="0"/>
                <a:ea typeface="+mj-ea"/>
                <a:cs typeface="Times New Roman" pitchFamily="18" charset="0"/>
              </a:rPr>
              <a:t>——</a:t>
            </a:r>
            <a:r>
              <a:rPr lang="zh-CN" altLang="en-US" sz="2800" b="1" dirty="0">
                <a:solidFill>
                  <a:srgbClr val="C00000"/>
                </a:solidFill>
                <a:latin typeface="Times New Roman" pitchFamily="18" charset="0"/>
                <a:ea typeface="+mj-ea"/>
                <a:cs typeface="Times New Roman" pitchFamily="18" charset="0"/>
              </a:rPr>
              <a:t>相识织女</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animEffect transition="in" filter="wipe(left)">
                                      <p:cBhvr>
                                        <p:cTn id="7" dur="500"/>
                                        <p:tgtEl>
                                          <p:spTgt spid="2867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653"/>
                                        </p:tgtEl>
                                        <p:attrNameLst>
                                          <p:attrName>style.visibility</p:attrName>
                                        </p:attrNameLst>
                                      </p:cBhvr>
                                      <p:to>
                                        <p:strVal val="visible"/>
                                      </p:to>
                                    </p:set>
                                    <p:animEffect transition="in" filter="wipe(left)">
                                      <p:cBhvr>
                                        <p:cTn id="12" dur="500"/>
                                        <p:tgtEl>
                                          <p:spTgt spid="27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765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矩形 1"/>
          <p:cNvSpPr/>
          <p:nvPr/>
        </p:nvSpPr>
        <p:spPr>
          <a:xfrm>
            <a:off x="1280037" y="1983118"/>
            <a:ext cx="4498657" cy="738664"/>
          </a:xfrm>
          <a:prstGeom prst="rect">
            <a:avLst/>
          </a:prstGeom>
          <a:noFill/>
          <a:ln w="9525">
            <a:noFill/>
          </a:ln>
        </p:spPr>
        <p:txBody>
          <a:bodyPr wrap="square">
            <a:spAutoFit/>
          </a:bodyPr>
          <a:lstStyle/>
          <a:p>
            <a:pPr>
              <a:lnSpc>
                <a:spcPct val="150000"/>
              </a:lnSpc>
            </a:pPr>
            <a:r>
              <a:rPr lang="zh-CN" altLang="en-US" sz="2800" b="1" dirty="0" smtClean="0">
                <a:latin typeface="黑体" pitchFamily="49" charset="-122"/>
                <a:ea typeface="黑体" pitchFamily="49" charset="-122"/>
              </a:rPr>
              <a:t>牛郎</a:t>
            </a:r>
            <a:r>
              <a:rPr lang="zh-CN" altLang="en-US" sz="2800" b="1" dirty="0">
                <a:latin typeface="黑体" pitchFamily="49" charset="-122"/>
                <a:ea typeface="黑体" pitchFamily="49" charset="-122"/>
              </a:rPr>
              <a:t>和老牛是怎样相处的？</a:t>
            </a:r>
          </a:p>
        </p:txBody>
      </p:sp>
      <p:sp>
        <p:nvSpPr>
          <p:cNvPr id="11267" name="WordArt 3"/>
          <p:cNvSpPr>
            <a:spLocks noTextEdit="1"/>
          </p:cNvSpPr>
          <p:nvPr/>
        </p:nvSpPr>
        <p:spPr>
          <a:xfrm rot="685608">
            <a:off x="6677660" y="2763520"/>
            <a:ext cx="1109663" cy="1174750"/>
          </a:xfrm>
          <a:prstGeom prst="rect">
            <a:avLst/>
          </a:prstGeom>
        </p:spPr>
        <p:txBody>
          <a:bodyPr wrap="none" fromWordArt="1">
            <a:prstTxWarp prst="textPlain">
              <a:avLst>
                <a:gd name="adj" fmla="val 50000"/>
              </a:avLst>
            </a:prstTxWarp>
            <a:normAutofit/>
          </a:bodyPr>
          <a:lstStyle/>
          <a:p>
            <a:pPr algn="ctr" eaLnBrk="0" hangingPunct="0"/>
            <a:r>
              <a:rPr lang="zh-CN" altLang="en-US" sz="4800" b="1">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宋体" panose="02010600030101010101" pitchFamily="2" charset="-122"/>
                <a:ea typeface="宋体" panose="02010600030101010101" pitchFamily="2" charset="-122"/>
              </a:rPr>
              <a:t>？</a:t>
            </a:r>
          </a:p>
        </p:txBody>
      </p:sp>
      <p:grpSp>
        <p:nvGrpSpPr>
          <p:cNvPr id="11268" name="组合 4"/>
          <p:cNvGrpSpPr/>
          <p:nvPr/>
        </p:nvGrpSpPr>
        <p:grpSpPr>
          <a:xfrm>
            <a:off x="6898515" y="123899"/>
            <a:ext cx="2185988" cy="644525"/>
            <a:chOff x="6685397" y="735569"/>
            <a:chExt cx="2185553" cy="643411"/>
          </a:xfrm>
        </p:grpSpPr>
        <p:pic>
          <p:nvPicPr>
            <p:cNvPr id="11272" name="Picture 12" descr="C:\Users\Administrator\Desktop\81c83b3069976615a5dcb33b58b7eb2a.png"/>
            <p:cNvPicPr>
              <a:picLocks noChangeAspect="1"/>
            </p:cNvPicPr>
            <p:nvPr/>
          </p:nvPicPr>
          <p:blipFill>
            <a:blip r:embed="rId2"/>
            <a:stretch>
              <a:fillRect/>
            </a:stretch>
          </p:blipFill>
          <p:spPr>
            <a:xfrm>
              <a:off x="6685397" y="735569"/>
              <a:ext cx="2095639" cy="643411"/>
            </a:xfrm>
            <a:prstGeom prst="rect">
              <a:avLst/>
            </a:prstGeom>
            <a:noFill/>
            <a:ln w="9525">
              <a:noFill/>
            </a:ln>
          </p:spPr>
        </p:pic>
        <p:sp>
          <p:nvSpPr>
            <p:cNvPr id="11273" name="矩形 7"/>
            <p:cNvSpPr/>
            <p:nvPr/>
          </p:nvSpPr>
          <p:spPr>
            <a:xfrm>
              <a:off x="6709781" y="882133"/>
              <a:ext cx="2161169" cy="369332"/>
            </a:xfrm>
            <a:prstGeom prst="rect">
              <a:avLst/>
            </a:prstGeom>
            <a:noFill/>
            <a:ln w="9525">
              <a:noFill/>
            </a:ln>
          </p:spPr>
          <p:txBody>
            <a:bodyPr wrap="none">
              <a:spAutoFit/>
            </a:bodyPr>
            <a:lstStyle/>
            <a:p>
              <a:r>
                <a:rPr lang="zh-CN" altLang="en-US" b="1" dirty="0">
                  <a:solidFill>
                    <a:srgbClr val="000000"/>
                  </a:solidFill>
                  <a:latin typeface="仿宋" panose="02010609060101010101" pitchFamily="49" charset="-122"/>
                  <a:ea typeface="仿宋" panose="02010609060101010101" pitchFamily="49" charset="-122"/>
                </a:rPr>
                <a:t>这是课后第</a:t>
              </a:r>
              <a:r>
                <a:rPr lang="en-US" altLang="zh-CN" b="1" dirty="0">
                  <a:solidFill>
                    <a:srgbClr val="000000"/>
                  </a:solidFill>
                  <a:latin typeface="仿宋" panose="02010609060101010101" pitchFamily="49" charset="-122"/>
                  <a:ea typeface="仿宋" panose="02010609060101010101" pitchFamily="49" charset="-122"/>
                </a:rPr>
                <a:t>1</a:t>
              </a:r>
              <a:r>
                <a:rPr lang="zh-CN" altLang="en-US" b="1" dirty="0">
                  <a:solidFill>
                    <a:srgbClr val="000000"/>
                  </a:solidFill>
                  <a:latin typeface="仿宋" panose="02010609060101010101" pitchFamily="49" charset="-122"/>
                  <a:ea typeface="仿宋" panose="02010609060101010101" pitchFamily="49" charset="-122"/>
                </a:rPr>
                <a:t>题哦！</a:t>
              </a:r>
            </a:p>
          </p:txBody>
        </p:sp>
      </p:grpSp>
      <p:sp>
        <p:nvSpPr>
          <p:cNvPr id="11269" name="矩形 2"/>
          <p:cNvSpPr/>
          <p:nvPr/>
        </p:nvSpPr>
        <p:spPr>
          <a:xfrm>
            <a:off x="854075" y="1241425"/>
            <a:ext cx="1979613" cy="523875"/>
          </a:xfrm>
          <a:prstGeom prst="rect">
            <a:avLst/>
          </a:prstGeom>
          <a:noFill/>
          <a:ln w="9525">
            <a:noFill/>
          </a:ln>
        </p:spPr>
        <p:txBody>
          <a:bodyPr wrap="none">
            <a:spAutoFit/>
          </a:bodyPr>
          <a:lstStyle/>
          <a:p>
            <a:pPr algn="ctr"/>
            <a:r>
              <a:rPr lang="zh-CN" altLang="en-US" sz="2800" b="1" dirty="0">
                <a:solidFill>
                  <a:srgbClr val="36A436"/>
                </a:solidFill>
                <a:latin typeface="微软雅黑" panose="020B0503020204020204" pitchFamily="34" charset="-122"/>
                <a:ea typeface="微软雅黑" panose="020B0503020204020204" pitchFamily="34" charset="-122"/>
              </a:rPr>
              <a:t>讨论交流：</a:t>
            </a:r>
          </a:p>
        </p:txBody>
      </p:sp>
      <p:grpSp>
        <p:nvGrpSpPr>
          <p:cNvPr id="12294" name="组合 2"/>
          <p:cNvGrpSpPr/>
          <p:nvPr/>
        </p:nvGrpSpPr>
        <p:grpSpPr>
          <a:xfrm>
            <a:off x="3353753" y="824548"/>
            <a:ext cx="2020887" cy="633412"/>
            <a:chOff x="441643" y="787828"/>
            <a:chExt cx="2223823" cy="632458"/>
          </a:xfrm>
        </p:grpSpPr>
        <p:sp>
          <p:nvSpPr>
            <p:cNvPr id="17" name="矩形 8"/>
            <p:cNvSpPr>
              <a:spLocks noChangeArrowheads="1"/>
            </p:cNvSpPr>
            <p:nvPr/>
          </p:nvSpPr>
          <p:spPr bwMode="auto">
            <a:xfrm>
              <a:off x="441643" y="787828"/>
              <a:ext cx="2223823" cy="632458"/>
            </a:xfrm>
            <a:prstGeom prst="flowChartPunchedTape">
              <a:avLst/>
            </a:prstGeom>
            <a:solidFill>
              <a:schemeClr val="accent6">
                <a:lumMod val="75000"/>
              </a:schemeClr>
            </a:solidFill>
            <a:ln>
              <a:noFill/>
            </a:ln>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a:spLocks noChangeArrowheads="1"/>
            </p:cNvSpPr>
            <p:nvPr/>
          </p:nvSpPr>
          <p:spPr bwMode="auto">
            <a:xfrm>
              <a:off x="557625" y="865165"/>
              <a:ext cx="2031325" cy="461665"/>
            </a:xfrm>
            <a:prstGeom prst="rect">
              <a:avLst/>
            </a:prstGeom>
            <a:noFill/>
            <a:ln>
              <a:noFill/>
            </a:ln>
          </p:spPr>
          <p:txBody>
            <a:bodyPr wrap="none" numCol="1">
              <a:prstTxWarp prst="textWave2">
                <a:avLst/>
              </a:prstTxWarp>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相依为命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barn(inVertical)">
                                      <p:cBhvr>
                                        <p:cTn id="7" dur="5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1267"/>
                                        </p:tgtEl>
                                        <p:attrNameLst>
                                          <p:attrName>style.visibility</p:attrName>
                                        </p:attrNameLst>
                                      </p:cBhvr>
                                      <p:to>
                                        <p:strVal val="visible"/>
                                      </p:to>
                                    </p:set>
                                    <p:anim calcmode="lin" valueType="num">
                                      <p:cBhvr>
                                        <p:cTn id="12" dur="500" fill="hold"/>
                                        <p:tgtEl>
                                          <p:spTgt spid="1126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267"/>
                                        </p:tgtEl>
                                        <p:attrNameLst>
                                          <p:attrName>ppt_y</p:attrName>
                                        </p:attrNameLst>
                                      </p:cBhvr>
                                      <p:tavLst>
                                        <p:tav tm="0">
                                          <p:val>
                                            <p:strVal val="#ppt_y"/>
                                          </p:val>
                                        </p:tav>
                                        <p:tav tm="100000">
                                          <p:val>
                                            <p:strVal val="#ppt_y"/>
                                          </p:val>
                                        </p:tav>
                                      </p:tavLst>
                                    </p:anim>
                                    <p:anim calcmode="lin" valueType="num">
                                      <p:cBhvr>
                                        <p:cTn id="14" dur="500" fill="hold"/>
                                        <p:tgtEl>
                                          <p:spTgt spid="1126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26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26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294"/>
                                        </p:tgtEl>
                                        <p:attrNameLst>
                                          <p:attrName>style.visibility</p:attrName>
                                        </p:attrNameLst>
                                      </p:cBhvr>
                                      <p:to>
                                        <p:strVal val="visible"/>
                                      </p:to>
                                    </p:set>
                                    <p:animEffect transition="in" filter="wipe(left)">
                                      <p:cBhvr>
                                        <p:cTn id="21" dur="500"/>
                                        <p:tgtEl>
                                          <p:spTgt spid="12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6" grpId="1"/>
      <p:bldP spid="11267" grpId="0"/>
      <p:bldP spid="1126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矩形 1"/>
          <p:cNvSpPr/>
          <p:nvPr/>
        </p:nvSpPr>
        <p:spPr>
          <a:xfrm>
            <a:off x="538798" y="567425"/>
            <a:ext cx="6188075" cy="1754187"/>
          </a:xfrm>
          <a:prstGeom prst="rect">
            <a:avLst/>
          </a:prstGeom>
          <a:noFill/>
          <a:ln w="9525">
            <a:noFill/>
          </a:ln>
        </p:spPr>
        <p:txBody>
          <a:bodyPr>
            <a:spAutoFit/>
          </a:bodyPr>
          <a:lstStyle/>
          <a:p>
            <a:pPr>
              <a:lnSpc>
                <a:spcPct val="150000"/>
              </a:lnSpc>
            </a:pPr>
            <a:r>
              <a:rPr lang="zh-CN" altLang="en-US" sz="2400" b="1" dirty="0">
                <a:latin typeface="楷体" panose="02010609060101010101" pitchFamily="49" charset="-122"/>
                <a:ea typeface="楷体" panose="02010609060101010101" pitchFamily="49" charset="-122"/>
              </a:rPr>
              <a:t>    牛郎照看那头牛挺周到。一来是牛跟他亲密；二来呢，他想，牛那么勤勤恳恳地干活，不好好照看它，怎么对得起它呢？</a:t>
            </a:r>
          </a:p>
        </p:txBody>
      </p:sp>
      <p:cxnSp>
        <p:nvCxnSpPr>
          <p:cNvPr id="4" name="直接连接符 3"/>
          <p:cNvCxnSpPr/>
          <p:nvPr/>
        </p:nvCxnSpPr>
        <p:spPr>
          <a:xfrm>
            <a:off x="1161260" y="1126225"/>
            <a:ext cx="3368675" cy="1588"/>
          </a:xfrm>
          <a:prstGeom prst="line">
            <a:avLst/>
          </a:prstGeom>
          <a:ln>
            <a:solidFill>
              <a:srgbClr val="0066FF"/>
            </a:solidFill>
          </a:ln>
          <a:effectLst/>
        </p:spPr>
        <p:style>
          <a:lnRef idx="2">
            <a:schemeClr val="accent1"/>
          </a:lnRef>
          <a:fillRef idx="0">
            <a:schemeClr val="accent1"/>
          </a:fillRef>
          <a:effectRef idx="1">
            <a:schemeClr val="accent1"/>
          </a:effectRef>
          <a:fontRef idx="minor">
            <a:schemeClr val="tx1"/>
          </a:fontRef>
        </p:style>
      </p:cxnSp>
      <p:pic>
        <p:nvPicPr>
          <p:cNvPr id="29710" name="Picture 14"/>
          <p:cNvPicPr>
            <a:picLocks noChangeAspect="1" noChangeArrowheads="1"/>
          </p:cNvPicPr>
          <p:nvPr/>
        </p:nvPicPr>
        <p:blipFill>
          <a:blip r:embed="rId2"/>
          <a:srcRect/>
          <a:stretch>
            <a:fillRect/>
          </a:stretch>
        </p:blipFill>
        <p:spPr bwMode="auto">
          <a:xfrm>
            <a:off x="6534998" y="1306304"/>
            <a:ext cx="2402475" cy="1545648"/>
          </a:xfrm>
          <a:prstGeom prst="ellipse">
            <a:avLst/>
          </a:prstGeom>
          <a:ln>
            <a:noFill/>
          </a:ln>
          <a:effectLst>
            <a:softEdge rad="112500"/>
          </a:effectLst>
        </p:spPr>
      </p:pic>
      <p:sp>
        <p:nvSpPr>
          <p:cNvPr id="15" name="Rectangle 24"/>
          <p:cNvSpPr>
            <a:spLocks noChangeArrowheads="1"/>
          </p:cNvSpPr>
          <p:nvPr/>
        </p:nvSpPr>
        <p:spPr bwMode="auto">
          <a:xfrm>
            <a:off x="612320" y="3880756"/>
            <a:ext cx="8015487"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solidFill>
                    <a:schemeClr val="bg1"/>
                  </a:solidFill>
                </a:ln>
                <a:solidFill>
                  <a:srgbClr val="0099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你从哪些地方感受到了牛郎照看老牛很周到？</a:t>
            </a:r>
          </a:p>
        </p:txBody>
      </p:sp>
      <p:sp>
        <p:nvSpPr>
          <p:cNvPr id="16" name="Text Box 5"/>
          <p:cNvSpPr txBox="1">
            <a:spLocks noChangeArrowheads="1"/>
          </p:cNvSpPr>
          <p:nvPr/>
        </p:nvSpPr>
        <p:spPr bwMode="auto">
          <a:xfrm>
            <a:off x="1058545" y="2601012"/>
            <a:ext cx="5968365" cy="1064895"/>
          </a:xfrm>
          <a:prstGeom prst="callout2">
            <a:avLst>
              <a:gd name="adj1" fmla="val 39279"/>
              <a:gd name="adj2" fmla="val 99652"/>
              <a:gd name="adj3" fmla="val -829"/>
              <a:gd name="adj4" fmla="val 105441"/>
              <a:gd name="adj5" fmla="val -52421"/>
              <a:gd name="adj6" fmla="val 90345"/>
            </a:avLst>
          </a:prstGeom>
          <a:solidFill>
            <a:schemeClr val="accent6">
              <a:lumMod val="20000"/>
              <a:lumOff val="80000"/>
            </a:schemeClr>
          </a:solidFill>
          <a:ln w="19050">
            <a:solidFill>
              <a:schemeClr val="accent6">
                <a:lumMod val="60000"/>
                <a:lumOff val="40000"/>
              </a:schemeClr>
            </a:solidFill>
            <a:prstDash val="sysDot"/>
            <a:miter lim="800000"/>
          </a:ln>
        </p:spPr>
        <p:txBody>
          <a:bodyPr anchor="ctr"/>
          <a:lstStyle/>
          <a:p>
            <a:pPr marR="0" defTabSz="457200">
              <a:buClrTx/>
              <a:buSzTx/>
              <a:buFontTx/>
              <a:defRPr/>
            </a:pPr>
            <a:r>
              <a:rPr kumimoji="0" lang="zh-CN" altLang="en-US" sz="2400" b="1" kern="1200" cap="none" spc="0" normalizeH="0" baseline="0" noProof="0" dirty="0">
                <a:latin typeface="仿宋" panose="02010609060101010101" pitchFamily="49" charset="-122"/>
                <a:ea typeface="仿宋" panose="02010609060101010101" pitchFamily="49" charset="-122"/>
                <a:cs typeface="+mn-cs"/>
              </a:rPr>
              <a:t>反问的修辞手法增强了表达效果，表示不好好照看牛，就对不起牛。这是牛郎的心理描写，突出了他心地的善良。</a:t>
            </a:r>
          </a:p>
        </p:txBody>
      </p:sp>
      <p:sp>
        <p:nvSpPr>
          <p:cNvPr id="8" name="TextBox 7"/>
          <p:cNvSpPr txBox="1"/>
          <p:nvPr/>
        </p:nvSpPr>
        <p:spPr>
          <a:xfrm>
            <a:off x="612140" y="2129207"/>
            <a:ext cx="5132388" cy="369888"/>
          </a:xfrm>
          <a:prstGeom prst="rect">
            <a:avLst/>
          </a:prstGeom>
          <a:noFill/>
        </p:spPr>
        <p:txBody>
          <a:bodyPr>
            <a:spAutoFit/>
          </a:bodyPr>
          <a:lstStyle/>
          <a:p>
            <a:pPr marR="0" defTabSz="457200">
              <a:buClrTx/>
              <a:buSzTx/>
              <a:buFontTx/>
              <a:defRPr/>
            </a:pPr>
            <a:r>
              <a:rPr kumimoji="0" lang="en-US" altLang="zh-CN" kern="1200" cap="none" spc="-330" normalizeH="0" baseline="0" noProof="0" dirty="0">
                <a:solidFill>
                  <a:srgbClr val="FF6600"/>
                </a:solidFill>
                <a:latin typeface="Calibri" panose="020F0502020204030204" pitchFamily="34" charset="0"/>
                <a:ea typeface="宋体" panose="02010600030101010101" pitchFamily="2" charset="-122"/>
                <a:cs typeface="+mn-cs"/>
              </a:rPr>
              <a:t>~~~~~~~~~~~~~~~~~~~~~~~~~~~~~~~~~~~~~~~~~~~~~~~~~~~~~~~~~~~~~~~~~~~~</a:t>
            </a:r>
            <a:endParaRPr kumimoji="0" lang="zh-CN" altLang="en-US" kern="1200" cap="none" spc="-330" normalizeH="0" baseline="0" noProof="0" dirty="0">
              <a:solidFill>
                <a:srgbClr val="FF6600"/>
              </a:solidFill>
              <a:latin typeface="Calibri" panose="020F0502020204030204" pitchFamily="34" charset="0"/>
              <a:ea typeface="宋体" panose="02010600030101010101" pitchFamily="2" charset="-122"/>
              <a:cs typeface="+mn-cs"/>
            </a:endParaRPr>
          </a:p>
        </p:txBody>
      </p:sp>
      <p:sp>
        <p:nvSpPr>
          <p:cNvPr id="20" name="TextBox 19"/>
          <p:cNvSpPr txBox="1"/>
          <p:nvPr/>
        </p:nvSpPr>
        <p:spPr>
          <a:xfrm>
            <a:off x="1476058" y="1559612"/>
            <a:ext cx="5132388" cy="368300"/>
          </a:xfrm>
          <a:prstGeom prst="rect">
            <a:avLst/>
          </a:prstGeom>
          <a:noFill/>
        </p:spPr>
        <p:txBody>
          <a:bodyPr>
            <a:spAutoFit/>
          </a:bodyPr>
          <a:lstStyle/>
          <a:p>
            <a:pPr marR="0" defTabSz="457200">
              <a:buClrTx/>
              <a:buSzTx/>
              <a:buFontTx/>
              <a:defRPr/>
            </a:pPr>
            <a:r>
              <a:rPr kumimoji="0" lang="en-US" altLang="zh-CN" kern="1200" cap="none" spc="-330" normalizeH="0" baseline="0" noProof="0" dirty="0">
                <a:solidFill>
                  <a:srgbClr val="FF6600"/>
                </a:solidFill>
                <a:latin typeface="Calibri" panose="020F0502020204030204" pitchFamily="34" charset="0"/>
                <a:ea typeface="宋体" panose="02010600030101010101" pitchFamily="2" charset="-122"/>
                <a:cs typeface="+mn-cs"/>
              </a:rPr>
              <a:t>~~~~~~~~~~~~~~~~~~~~~~~~~~~~~~~~~~~~~~~~~~~~~~~~~~~~~~~~~~~~~~~~~~~~</a:t>
            </a:r>
            <a:endParaRPr kumimoji="0" lang="zh-CN" altLang="en-US" kern="1200" cap="none" spc="-330" normalizeH="0" baseline="0" noProof="0" dirty="0">
              <a:solidFill>
                <a:srgbClr val="FF6600"/>
              </a:solidFill>
              <a:latin typeface="Calibri" panose="020F0502020204030204" pitchFamily="34"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fade">
                                      <p:cBhvr>
                                        <p:cTn id="7" dur="500"/>
                                        <p:tgtEl>
                                          <p:spTgt spid="327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checkerboard(across)">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dissolv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16" grpId="0" bldLvl="0" animBg="1"/>
      <p:bldP spid="8"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15114" y="1446928"/>
            <a:ext cx="2713921" cy="1976573"/>
            <a:chOff x="1016" y="1927"/>
            <a:chExt cx="5990" cy="4417"/>
          </a:xfrm>
        </p:grpSpPr>
        <p:pic>
          <p:nvPicPr>
            <p:cNvPr id="144387" name="Picture 3"/>
            <p:cNvPicPr>
              <a:picLocks noChangeAspect="1" noChangeArrowheads="1"/>
            </p:cNvPicPr>
            <p:nvPr/>
          </p:nvPicPr>
          <p:blipFill>
            <a:blip r:embed="rId2" cstate="print"/>
            <a:srcRect/>
            <a:stretch>
              <a:fillRect/>
            </a:stretch>
          </p:blipFill>
          <p:spPr bwMode="auto">
            <a:xfrm>
              <a:off x="1271" y="1927"/>
              <a:ext cx="5330" cy="3125"/>
            </a:xfrm>
            <a:prstGeom prst="rect">
              <a:avLst/>
            </a:prstGeom>
            <a:noFill/>
            <a:ln w="9525">
              <a:noFill/>
              <a:miter lim="800000"/>
              <a:headEnd/>
              <a:tailEnd/>
            </a:ln>
          </p:spPr>
        </p:pic>
        <p:sp>
          <p:nvSpPr>
            <p:cNvPr id="6" name="TextBox 5"/>
            <p:cNvSpPr txBox="1"/>
            <p:nvPr/>
          </p:nvSpPr>
          <p:spPr>
            <a:xfrm>
              <a:off x="1016" y="5312"/>
              <a:ext cx="5990" cy="1032"/>
            </a:xfrm>
            <a:prstGeom prst="rect">
              <a:avLst/>
            </a:prstGeom>
            <a:noFill/>
          </p:spPr>
          <p:txBody>
            <a:bodyPr wrap="square" rtlCol="0">
              <a:spAutoFit/>
            </a:bodyPr>
            <a:lstStyle/>
            <a:p>
              <a:r>
                <a:rPr lang="zh-CN" altLang="en-US" sz="2400" b="1" dirty="0">
                  <a:latin typeface="+mj-ea"/>
                  <a:ea typeface="+mj-ea"/>
                </a:rPr>
                <a:t>让牛吃嫩嫩的青草</a:t>
              </a:r>
            </a:p>
          </p:txBody>
        </p:sp>
      </p:grpSp>
      <p:grpSp>
        <p:nvGrpSpPr>
          <p:cNvPr id="4" name="组合 3"/>
          <p:cNvGrpSpPr/>
          <p:nvPr/>
        </p:nvGrpSpPr>
        <p:grpSpPr>
          <a:xfrm>
            <a:off x="3129035" y="1469750"/>
            <a:ext cx="2761950" cy="1953751"/>
            <a:chOff x="6673" y="1927"/>
            <a:chExt cx="6096" cy="4366"/>
          </a:xfrm>
        </p:grpSpPr>
        <p:pic>
          <p:nvPicPr>
            <p:cNvPr id="144388" name="Picture 4"/>
            <p:cNvPicPr>
              <a:picLocks noChangeAspect="1" noChangeArrowheads="1"/>
            </p:cNvPicPr>
            <p:nvPr/>
          </p:nvPicPr>
          <p:blipFill>
            <a:blip r:embed="rId3" cstate="print"/>
            <a:srcRect/>
            <a:stretch>
              <a:fillRect/>
            </a:stretch>
          </p:blipFill>
          <p:spPr bwMode="auto">
            <a:xfrm>
              <a:off x="6828" y="1927"/>
              <a:ext cx="5473" cy="3062"/>
            </a:xfrm>
            <a:prstGeom prst="rect">
              <a:avLst/>
            </a:prstGeom>
            <a:noFill/>
            <a:ln w="9525">
              <a:noFill/>
              <a:miter lim="800000"/>
              <a:headEnd/>
              <a:tailEnd/>
            </a:ln>
          </p:spPr>
        </p:pic>
        <p:sp>
          <p:nvSpPr>
            <p:cNvPr id="8" name="TextBox 7"/>
            <p:cNvSpPr txBox="1"/>
            <p:nvPr/>
          </p:nvSpPr>
          <p:spPr>
            <a:xfrm>
              <a:off x="6673" y="5261"/>
              <a:ext cx="6096" cy="1032"/>
            </a:xfrm>
            <a:prstGeom prst="rect">
              <a:avLst/>
            </a:prstGeom>
            <a:noFill/>
          </p:spPr>
          <p:txBody>
            <a:bodyPr wrap="square" rtlCol="0">
              <a:spAutoFit/>
            </a:bodyPr>
            <a:lstStyle/>
            <a:p>
              <a:r>
                <a:rPr lang="zh-CN" altLang="en-US" sz="2400" b="1" dirty="0">
                  <a:latin typeface="+mj-ea"/>
                  <a:ea typeface="+mj-ea"/>
                </a:rPr>
                <a:t>让牛吃筛后的干草</a:t>
              </a:r>
            </a:p>
          </p:txBody>
        </p:sp>
      </p:grpSp>
      <p:sp>
        <p:nvSpPr>
          <p:cNvPr id="2" name="文本框 1"/>
          <p:cNvSpPr txBox="1"/>
          <p:nvPr/>
        </p:nvSpPr>
        <p:spPr>
          <a:xfrm>
            <a:off x="3061873" y="339107"/>
            <a:ext cx="2296942" cy="649188"/>
          </a:xfrm>
          <a:prstGeom prst="ellipse">
            <a:avLst/>
          </a:prstGeom>
          <a:solidFill>
            <a:srgbClr val="FFC000"/>
          </a:solidFill>
          <a:ln>
            <a:solidFill>
              <a:srgbClr val="FF0000"/>
            </a:solidFill>
          </a:ln>
        </p:spPr>
        <p:txBody>
          <a:bodyPr wrap="square" rtlCol="0" anchor="t">
            <a:spAutoFit/>
          </a:bodyPr>
          <a:lstStyle/>
          <a:p>
            <a:r>
              <a:rPr lang="zh-CN" altLang="en-US" sz="2400" b="1" dirty="0">
                <a:latin typeface="黑体" pitchFamily="49" charset="-122"/>
                <a:ea typeface="黑体" pitchFamily="49" charset="-122"/>
                <a:sym typeface="+mn-ea"/>
              </a:rPr>
              <a:t>照顾老牛</a:t>
            </a:r>
          </a:p>
        </p:txBody>
      </p:sp>
      <p:grpSp>
        <p:nvGrpSpPr>
          <p:cNvPr id="9" name="组合 8"/>
          <p:cNvGrpSpPr/>
          <p:nvPr/>
        </p:nvGrpSpPr>
        <p:grpSpPr>
          <a:xfrm>
            <a:off x="5901618" y="1448484"/>
            <a:ext cx="2920966" cy="1959985"/>
            <a:chOff x="1757360" y="699542"/>
            <a:chExt cx="5438775" cy="4568764"/>
          </a:xfrm>
        </p:grpSpPr>
        <p:pic>
          <p:nvPicPr>
            <p:cNvPr id="10" name="Picture 2"/>
            <p:cNvPicPr>
              <a:picLocks noChangeAspect="1" noChangeArrowheads="1"/>
            </p:cNvPicPr>
            <p:nvPr/>
          </p:nvPicPr>
          <p:blipFill>
            <a:blip r:embed="rId4" cstate="print"/>
            <a:srcRect/>
            <a:stretch>
              <a:fillRect/>
            </a:stretch>
          </p:blipFill>
          <p:spPr bwMode="auto">
            <a:xfrm>
              <a:off x="1757360" y="699542"/>
              <a:ext cx="5438775" cy="3228975"/>
            </a:xfrm>
            <a:prstGeom prst="rect">
              <a:avLst/>
            </a:prstGeom>
            <a:noFill/>
            <a:ln w="9525">
              <a:noFill/>
              <a:miter lim="800000"/>
              <a:headEnd/>
              <a:tailEnd/>
            </a:ln>
          </p:spPr>
        </p:pic>
        <p:sp>
          <p:nvSpPr>
            <p:cNvPr id="11" name="TextBox 10"/>
            <p:cNvSpPr txBox="1"/>
            <p:nvPr/>
          </p:nvSpPr>
          <p:spPr>
            <a:xfrm>
              <a:off x="1883416" y="4192156"/>
              <a:ext cx="5193929" cy="1076150"/>
            </a:xfrm>
            <a:prstGeom prst="rect">
              <a:avLst/>
            </a:prstGeom>
            <a:noFill/>
          </p:spPr>
          <p:txBody>
            <a:bodyPr wrap="square" rtlCol="0">
              <a:spAutoFit/>
            </a:bodyPr>
            <a:lstStyle/>
            <a:p>
              <a:r>
                <a:rPr lang="zh-CN" altLang="en-US" sz="2400" b="1" dirty="0">
                  <a:latin typeface="+mj-ea"/>
                  <a:ea typeface="+mj-ea"/>
                </a:rPr>
                <a:t>到小溪的上游喝水</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75433" y="544160"/>
            <a:ext cx="3265903" cy="2116939"/>
            <a:chOff x="1470096" y="873760"/>
            <a:chExt cx="5961797" cy="3896275"/>
          </a:xfrm>
        </p:grpSpPr>
        <p:pic>
          <p:nvPicPr>
            <p:cNvPr id="146434" name="Picture 2"/>
            <p:cNvPicPr>
              <a:picLocks noChangeAspect="1" noChangeArrowheads="1"/>
            </p:cNvPicPr>
            <p:nvPr/>
          </p:nvPicPr>
          <p:blipFill>
            <a:blip r:embed="rId2" cstate="print"/>
            <a:srcRect/>
            <a:stretch>
              <a:fillRect/>
            </a:stretch>
          </p:blipFill>
          <p:spPr bwMode="auto">
            <a:xfrm>
              <a:off x="1945005" y="873760"/>
              <a:ext cx="5057775" cy="2880995"/>
            </a:xfrm>
            <a:prstGeom prst="rect">
              <a:avLst/>
            </a:prstGeom>
            <a:noFill/>
            <a:ln w="9525">
              <a:noFill/>
              <a:miter lim="800000"/>
              <a:headEnd/>
              <a:tailEnd/>
            </a:ln>
          </p:spPr>
        </p:pic>
        <p:sp>
          <p:nvSpPr>
            <p:cNvPr id="5" name="TextBox 4"/>
            <p:cNvSpPr txBox="1"/>
            <p:nvPr/>
          </p:nvSpPr>
          <p:spPr>
            <a:xfrm>
              <a:off x="1470096" y="3920330"/>
              <a:ext cx="5961797" cy="849705"/>
            </a:xfrm>
            <a:prstGeom prst="rect">
              <a:avLst/>
            </a:prstGeom>
            <a:noFill/>
          </p:spPr>
          <p:txBody>
            <a:bodyPr wrap="square" rtlCol="0">
              <a:spAutoFit/>
            </a:bodyPr>
            <a:lstStyle/>
            <a:p>
              <a:r>
                <a:rPr lang="zh-CN" altLang="en-US" sz="2300" b="1" dirty="0">
                  <a:latin typeface="+mj-ea"/>
                  <a:ea typeface="+mj-ea"/>
                </a:rPr>
                <a:t>冬天，在山坡上晒太阳</a:t>
              </a:r>
            </a:p>
          </p:txBody>
        </p:sp>
      </p:grpSp>
      <p:grpSp>
        <p:nvGrpSpPr>
          <p:cNvPr id="6" name="组合 5"/>
          <p:cNvGrpSpPr/>
          <p:nvPr/>
        </p:nvGrpSpPr>
        <p:grpSpPr>
          <a:xfrm>
            <a:off x="4337086" y="554793"/>
            <a:ext cx="3829682" cy="2105867"/>
            <a:chOff x="1857301" y="1026795"/>
            <a:chExt cx="5146134" cy="3193452"/>
          </a:xfrm>
        </p:grpSpPr>
        <p:sp>
          <p:nvSpPr>
            <p:cNvPr id="7" name="TextBox 6"/>
            <p:cNvSpPr txBox="1"/>
            <p:nvPr/>
          </p:nvSpPr>
          <p:spPr>
            <a:xfrm>
              <a:off x="1857301" y="3520153"/>
              <a:ext cx="5146134" cy="700094"/>
            </a:xfrm>
            <a:prstGeom prst="rect">
              <a:avLst/>
            </a:prstGeom>
            <a:noFill/>
          </p:spPr>
          <p:txBody>
            <a:bodyPr wrap="square" rtlCol="0">
              <a:spAutoFit/>
            </a:bodyPr>
            <a:lstStyle/>
            <a:p>
              <a:r>
                <a:rPr lang="zh-CN" altLang="en-US" sz="2300" b="1" dirty="0">
                  <a:latin typeface="+mj-ea"/>
                  <a:ea typeface="+mj-ea"/>
                </a:rPr>
                <a:t>刷得</a:t>
              </a:r>
              <a:r>
                <a:rPr lang="zh-CN" altLang="en-US" sz="2300" b="1" dirty="0" smtClean="0">
                  <a:latin typeface="+mj-ea"/>
                  <a:ea typeface="+mj-ea"/>
                </a:rPr>
                <a:t>干干净净  赶跑牛虻</a:t>
              </a:r>
              <a:endParaRPr lang="zh-CN" altLang="en-US" sz="2300" b="1" dirty="0">
                <a:latin typeface="+mj-ea"/>
                <a:ea typeface="+mj-ea"/>
              </a:endParaRPr>
            </a:p>
          </p:txBody>
        </p:sp>
        <p:pic>
          <p:nvPicPr>
            <p:cNvPr id="8" name="图片 7"/>
            <p:cNvPicPr>
              <a:picLocks noChangeAspect="1"/>
            </p:cNvPicPr>
            <p:nvPr/>
          </p:nvPicPr>
          <p:blipFill>
            <a:blip r:embed="rId3"/>
            <a:srcRect b="5685"/>
            <a:stretch>
              <a:fillRect/>
            </a:stretch>
          </p:blipFill>
          <p:spPr>
            <a:xfrm rot="10800000" flipH="1" flipV="1">
              <a:off x="2183130" y="1026795"/>
              <a:ext cx="3877310" cy="2306955"/>
            </a:xfrm>
            <a:prstGeom prst="rect">
              <a:avLst/>
            </a:prstGeom>
          </p:spPr>
        </p:pic>
      </p:grpSp>
      <p:grpSp>
        <p:nvGrpSpPr>
          <p:cNvPr id="9" name="组合 8"/>
          <p:cNvGrpSpPr/>
          <p:nvPr/>
        </p:nvGrpSpPr>
        <p:grpSpPr>
          <a:xfrm>
            <a:off x="2517256" y="2676931"/>
            <a:ext cx="3639660" cy="1982778"/>
            <a:chOff x="2428905" y="1026696"/>
            <a:chExt cx="4286250" cy="2798901"/>
          </a:xfrm>
        </p:grpSpPr>
        <p:pic>
          <p:nvPicPr>
            <p:cNvPr id="10" name="Picture 2" descr="http://p3.so.qhmsg.com/bdr/450__/t0184b5eae9d4024168.jpg"/>
            <p:cNvPicPr>
              <a:picLocks noChangeAspect="1" noChangeArrowheads="1"/>
            </p:cNvPicPr>
            <p:nvPr/>
          </p:nvPicPr>
          <p:blipFill>
            <a:blip r:embed="rId4" cstate="print"/>
            <a:srcRect b="24401"/>
            <a:stretch>
              <a:fillRect/>
            </a:stretch>
          </p:blipFill>
          <p:spPr bwMode="auto">
            <a:xfrm>
              <a:off x="2428905" y="1026696"/>
              <a:ext cx="4286250" cy="2160240"/>
            </a:xfrm>
            <a:prstGeom prst="rect">
              <a:avLst/>
            </a:prstGeom>
            <a:noFill/>
          </p:spPr>
        </p:pic>
        <p:sp>
          <p:nvSpPr>
            <p:cNvPr id="11" name="TextBox 10"/>
            <p:cNvSpPr txBox="1"/>
            <p:nvPr/>
          </p:nvSpPr>
          <p:spPr>
            <a:xfrm>
              <a:off x="3372161" y="3173908"/>
              <a:ext cx="2390582" cy="651689"/>
            </a:xfrm>
            <a:prstGeom prst="rect">
              <a:avLst/>
            </a:prstGeom>
            <a:noFill/>
          </p:spPr>
          <p:txBody>
            <a:bodyPr wrap="square" rtlCol="0">
              <a:spAutoFit/>
            </a:bodyPr>
            <a:lstStyle/>
            <a:p>
              <a:r>
                <a:rPr lang="zh-CN" altLang="en-US" sz="2400" b="1" dirty="0">
                  <a:latin typeface="+mj-ea"/>
                  <a:ea typeface="+mj-ea"/>
                </a:rPr>
                <a:t>牛棚干干净净</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058545" y="1533525"/>
            <a:ext cx="3671570" cy="2745740"/>
          </a:xfrm>
          <a:prstGeom prst="rect">
            <a:avLst/>
          </a:prstGeom>
        </p:spPr>
      </p:pic>
      <p:sp>
        <p:nvSpPr>
          <p:cNvPr id="4" name="TextBox 3"/>
          <p:cNvSpPr txBox="1"/>
          <p:nvPr/>
        </p:nvSpPr>
        <p:spPr>
          <a:xfrm>
            <a:off x="5339080" y="2397760"/>
            <a:ext cx="2114343" cy="583565"/>
          </a:xfrm>
          <a:prstGeom prst="rect">
            <a:avLst/>
          </a:prstGeom>
          <a:noFill/>
        </p:spPr>
        <p:txBody>
          <a:bodyPr wrap="square" rtlCol="0">
            <a:spAutoFit/>
          </a:bodyPr>
          <a:lstStyle/>
          <a:p>
            <a:r>
              <a:rPr lang="zh-CN" altLang="en-US" sz="3200" dirty="0">
                <a:solidFill>
                  <a:srgbClr val="C00000"/>
                </a:solidFill>
                <a:ea typeface="黑体" panose="02010609060101010101" pitchFamily="49" charset="-122"/>
              </a:rPr>
              <a:t>善良   勤劳 </a:t>
            </a:r>
          </a:p>
        </p:txBody>
      </p:sp>
      <p:sp>
        <p:nvSpPr>
          <p:cNvPr id="11266" name="矩形 1"/>
          <p:cNvSpPr/>
          <p:nvPr/>
        </p:nvSpPr>
        <p:spPr>
          <a:xfrm>
            <a:off x="296545" y="580390"/>
            <a:ext cx="8383905" cy="737235"/>
          </a:xfrm>
          <a:prstGeom prst="rect">
            <a:avLst/>
          </a:prstGeom>
          <a:noFill/>
          <a:ln w="9525">
            <a:noFill/>
          </a:ln>
        </p:spPr>
        <p:txBody>
          <a:bodyPr wrap="square">
            <a:sp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      </a:t>
            </a:r>
            <a:r>
              <a:rPr lang="zh-CN" altLang="en-US" sz="2800" b="1" dirty="0">
                <a:latin typeface="黑体" panose="02010609060101010101" pitchFamily="49" charset="-122"/>
                <a:ea typeface="黑体" panose="02010609060101010101" pitchFamily="49" charset="-122"/>
              </a:rPr>
              <a:t>从和老牛相处一事，可以看出牛郎是个怎样的人？</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5"/>
          <p:cNvSpPr>
            <a:spLocks noChangeArrowheads="1"/>
          </p:cNvSpPr>
          <p:nvPr/>
        </p:nvSpPr>
        <p:spPr bwMode="auto">
          <a:xfrm>
            <a:off x="1459155" y="1660901"/>
            <a:ext cx="626898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a:solidFill>
                    <a:schemeClr val="bg1"/>
                  </a:solidFill>
                </a:ln>
                <a:solidFill>
                  <a:srgbClr val="0099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老牛对牛郎呢？</a:t>
            </a:r>
            <a:endParaRPr kumimoji="0" lang="zh-CN" sz="5400" b="1" i="0" u="none" strike="noStrike" kern="1200" cap="none" spc="0" normalizeH="0" baseline="0" noProof="0" dirty="0">
              <a:ln>
                <a:solidFill>
                  <a:schemeClr val="bg1"/>
                </a:solidFill>
              </a:ln>
              <a:solidFill>
                <a:srgbClr val="009900"/>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363" name="WordArt 3"/>
          <p:cNvSpPr>
            <a:spLocks noTextEdit="1"/>
          </p:cNvSpPr>
          <p:nvPr/>
        </p:nvSpPr>
        <p:spPr>
          <a:xfrm rot="685608">
            <a:off x="6872288" y="3070225"/>
            <a:ext cx="1109662" cy="1174750"/>
          </a:xfrm>
          <a:prstGeom prst="rect">
            <a:avLst/>
          </a:prstGeom>
        </p:spPr>
        <p:txBody>
          <a:bodyPr wrap="none" fromWordArt="1">
            <a:prstTxWarp prst="textPlain">
              <a:avLst>
                <a:gd name="adj" fmla="val 50000"/>
              </a:avLst>
            </a:prstTxWarp>
            <a:normAutofit/>
          </a:bodyPr>
          <a:lstStyle/>
          <a:p>
            <a:pPr algn="ctr" eaLnBrk="0" hangingPunct="0"/>
            <a:r>
              <a:rPr lang="zh-CN" altLang="en-US" sz="4800" b="1">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宋体" panose="02010600030101010101" pitchFamily="2" charset="-122"/>
                <a:ea typeface="宋体" panose="02010600030101010101" pitchFamily="2" charset="-122"/>
              </a:rPr>
              <a:t>？</a:t>
            </a:r>
          </a:p>
        </p:txBody>
      </p:sp>
      <p:pic>
        <p:nvPicPr>
          <p:cNvPr id="15364" name="Picture 6" descr="https://ss0.baidu.com/6ONWsjip0QIZ8tyhnq/it/u=3299233491,2410872914&amp;fm=173&amp;s=D420BC1E491353ED56CF396103008063&amp;w=385&amp;h=381&amp;img.JPEG"/>
          <p:cNvPicPr>
            <a:picLocks noChangeAspect="1"/>
          </p:cNvPicPr>
          <p:nvPr/>
        </p:nvPicPr>
        <p:blipFill>
          <a:blip r:embed="rId2"/>
          <a:stretch>
            <a:fillRect/>
          </a:stretch>
        </p:blipFill>
        <p:spPr>
          <a:xfrm>
            <a:off x="227013" y="874713"/>
            <a:ext cx="1401762" cy="138747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withEffect">
                                  <p:stCondLst>
                                    <p:cond delay="0"/>
                                  </p:stCondLst>
                                  <p:iterate type="lt">
                                    <p:tmPct val="10000"/>
                                  </p:iterate>
                                  <p:childTnLst>
                                    <p:set>
                                      <p:cBhvr>
                                        <p:cTn id="6" dur="1" fill="hold">
                                          <p:stCondLst>
                                            <p:cond delay="0"/>
                                          </p:stCondLst>
                                        </p:cTn>
                                        <p:tgtEl>
                                          <p:spTgt spid="15363"/>
                                        </p:tgtEl>
                                        <p:attrNameLst>
                                          <p:attrName>style.visibility</p:attrName>
                                        </p:attrNameLst>
                                      </p:cBhvr>
                                      <p:to>
                                        <p:strVal val="visible"/>
                                      </p:to>
                                    </p:set>
                                    <p:anim calcmode="lin" valueType="num">
                                      <p:cBhvr>
                                        <p:cTn id="7" dur="500" fill="hold"/>
                                        <p:tgtEl>
                                          <p:spTgt spid="1536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5363"/>
                                        </p:tgtEl>
                                        <p:attrNameLst>
                                          <p:attrName>ppt_y</p:attrName>
                                        </p:attrNameLst>
                                      </p:cBhvr>
                                      <p:tavLst>
                                        <p:tav tm="0">
                                          <p:val>
                                            <p:strVal val="#ppt_y"/>
                                          </p:val>
                                        </p:tav>
                                        <p:tav tm="100000">
                                          <p:val>
                                            <p:strVal val="#ppt_y"/>
                                          </p:val>
                                        </p:tav>
                                      </p:tavLst>
                                    </p:anim>
                                    <p:anim calcmode="lin" valueType="num">
                                      <p:cBhvr>
                                        <p:cTn id="9" dur="500" fill="hold"/>
                                        <p:tgtEl>
                                          <p:spTgt spid="1536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536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5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3"/>
          <p:cNvSpPr txBox="1"/>
          <p:nvPr/>
        </p:nvSpPr>
        <p:spPr>
          <a:xfrm>
            <a:off x="765292" y="580909"/>
            <a:ext cx="7862887" cy="1016000"/>
          </a:xfrm>
          <a:prstGeom prst="rect">
            <a:avLst/>
          </a:prstGeom>
          <a:noFill/>
          <a:ln w="9525">
            <a:noFill/>
          </a:ln>
        </p:spPr>
        <p:txBody>
          <a:bodyPr>
            <a:spAutoFit/>
          </a:bodyPr>
          <a:lstStyle/>
          <a:p>
            <a:pPr>
              <a:lnSpc>
                <a:spcPct val="150000"/>
              </a:lnSpc>
              <a:spcBef>
                <a:spcPct val="50000"/>
              </a:spcBef>
            </a:pPr>
            <a:r>
              <a:rPr lang="zh-CN" altLang="en-US" sz="2000" b="1" dirty="0">
                <a:latin typeface="楷体" panose="02010609060101010101" pitchFamily="49" charset="-122"/>
                <a:ea typeface="楷体" panose="02010609060101010101" pitchFamily="49" charset="-122"/>
              </a:rPr>
              <a:t>    牛郎随口哼几支小曲儿，没人听他的，可是牛摇摇耳朵闭闭眼，好像听得</a:t>
            </a:r>
            <a:r>
              <a:rPr lang="zh-CN" altLang="en-US" sz="2000" b="1" dirty="0">
                <a:solidFill>
                  <a:srgbClr val="0066FF"/>
                </a:solidFill>
                <a:latin typeface="楷体" panose="02010609060101010101" pitchFamily="49" charset="-122"/>
                <a:ea typeface="楷体" panose="02010609060101010101" pitchFamily="49" charset="-122"/>
              </a:rPr>
              <a:t>挺有味儿</a:t>
            </a:r>
            <a:r>
              <a:rPr lang="zh-CN" altLang="en-US" sz="2000" b="1" dirty="0">
                <a:latin typeface="楷体" panose="02010609060101010101" pitchFamily="49" charset="-122"/>
                <a:ea typeface="楷体" panose="02010609060101010101" pitchFamily="49" charset="-122"/>
              </a:rPr>
              <a:t>。</a:t>
            </a:r>
          </a:p>
        </p:txBody>
      </p:sp>
      <p:sp>
        <p:nvSpPr>
          <p:cNvPr id="33796" name="Text Box 3"/>
          <p:cNvSpPr txBox="1"/>
          <p:nvPr/>
        </p:nvSpPr>
        <p:spPr>
          <a:xfrm>
            <a:off x="754179" y="1557221"/>
            <a:ext cx="7874000" cy="1938338"/>
          </a:xfrm>
          <a:prstGeom prst="rect">
            <a:avLst/>
          </a:prstGeom>
          <a:noFill/>
          <a:ln w="9525">
            <a:noFill/>
          </a:ln>
        </p:spPr>
        <p:txBody>
          <a:bodyPr>
            <a:spAutoFit/>
          </a:bodyPr>
          <a:lstStyle/>
          <a:p>
            <a:pPr>
              <a:lnSpc>
                <a:spcPct val="150000"/>
              </a:lnSpc>
              <a:spcBef>
                <a:spcPct val="50000"/>
              </a:spcBef>
            </a:pPr>
            <a:r>
              <a:rPr lang="zh-CN" altLang="en-US" sz="2000" b="1" dirty="0">
                <a:latin typeface="楷体" panose="02010609060101010101" pitchFamily="49" charset="-122"/>
                <a:ea typeface="楷体" panose="02010609060101010101" pitchFamily="49" charset="-122"/>
              </a:rPr>
              <a:t>    牛郎心里想什么，嘴里就说出来，没人听他的，可是牛咧开嘴，笑嘻嘻的，好像明白他的意思。他常常把看见的、听见的事告诉牛，有时候跟它商量一些事。</a:t>
            </a:r>
            <a:r>
              <a:rPr lang="zh-CN" altLang="en-US" sz="2000" b="1" dirty="0">
                <a:solidFill>
                  <a:srgbClr val="0066FF"/>
                </a:solidFill>
                <a:latin typeface="楷体" panose="02010609060101010101" pitchFamily="49" charset="-122"/>
                <a:ea typeface="楷体" panose="02010609060101010101" pitchFamily="49" charset="-122"/>
              </a:rPr>
              <a:t>牛好像全了解，虽然没说话，可是眉开眼笑的，他也就满意了。</a:t>
            </a:r>
          </a:p>
        </p:txBody>
      </p:sp>
      <p:sp>
        <p:nvSpPr>
          <p:cNvPr id="16" name="矩形 15"/>
          <p:cNvSpPr/>
          <p:nvPr/>
        </p:nvSpPr>
        <p:spPr>
          <a:xfrm>
            <a:off x="3249295" y="3869055"/>
            <a:ext cx="5024120" cy="583565"/>
          </a:xfrm>
          <a:prstGeom prst="rect">
            <a:avLst/>
          </a:prstGeom>
          <a:noFill/>
        </p:spPr>
        <p:txBody>
          <a:bodyPr wrap="square">
            <a:spAutoFit/>
          </a:bodyPr>
          <a:lstStyle/>
          <a:p>
            <a:pPr marL="0" marR="0" lvl="0" indent="633730" algn="l" defTabSz="4572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w="1905"/>
                <a:solidFill>
                  <a:srgbClr val="C00000"/>
                </a:solidFill>
                <a:effectLst/>
                <a:uLnTx/>
                <a:uFillTx/>
                <a:latin typeface="+mj-ea"/>
                <a:ea typeface="+mj-ea"/>
                <a:cs typeface="+mn-cs"/>
              </a:rPr>
              <a:t>牛郎与老牛相依为命。</a:t>
            </a:r>
          </a:p>
        </p:txBody>
      </p:sp>
      <p:grpSp>
        <p:nvGrpSpPr>
          <p:cNvPr id="8" name="组合 7"/>
          <p:cNvGrpSpPr/>
          <p:nvPr/>
        </p:nvGrpSpPr>
        <p:grpSpPr>
          <a:xfrm>
            <a:off x="234950" y="3484563"/>
            <a:ext cx="3659188" cy="1062037"/>
            <a:chOff x="678598" y="3847678"/>
            <a:chExt cx="3659494" cy="1063736"/>
          </a:xfrm>
        </p:grpSpPr>
        <p:sp>
          <p:nvSpPr>
            <p:cNvPr id="16391" name="文本框 9"/>
            <p:cNvSpPr txBox="1"/>
            <p:nvPr/>
          </p:nvSpPr>
          <p:spPr>
            <a:xfrm>
              <a:off x="1628381" y="4129737"/>
              <a:ext cx="2709711" cy="598476"/>
            </a:xfrm>
            <a:prstGeom prst="rect">
              <a:avLst/>
            </a:prstGeom>
            <a:noFill/>
            <a:ln w="9525">
              <a:noFill/>
            </a:ln>
          </p:spPr>
          <p:txBody>
            <a:bodyPr>
              <a:spAutoFit/>
            </a:bodyPr>
            <a:lstStyle/>
            <a:p>
              <a:pPr>
                <a:lnSpc>
                  <a:spcPct val="130000"/>
                </a:lnSpc>
              </a:pPr>
              <a:r>
                <a:rPr lang="zh-CN" altLang="en-US" sz="2800" b="1" dirty="0">
                  <a:latin typeface="微软雅黑" panose="020B0503020204020204" pitchFamily="34" charset="-122"/>
                  <a:ea typeface="微软雅黑" panose="020B0503020204020204" pitchFamily="34" charset="-122"/>
                </a:rPr>
                <a:t>你感受到什么？</a:t>
              </a:r>
            </a:p>
          </p:txBody>
        </p:sp>
        <p:pic>
          <p:nvPicPr>
            <p:cNvPr id="16392" name="Picture 9" descr="C:\Users\Administrator\Desktop\道德与法制\e252f8caa5c45daa236bbc27802d0871.png"/>
            <p:cNvPicPr>
              <a:picLocks noChangeAspect="1"/>
            </p:cNvPicPr>
            <p:nvPr/>
          </p:nvPicPr>
          <p:blipFill>
            <a:blip r:embed="rId2"/>
            <a:stretch>
              <a:fillRect/>
            </a:stretch>
          </p:blipFill>
          <p:spPr>
            <a:xfrm>
              <a:off x="678598" y="3847678"/>
              <a:ext cx="1084245" cy="1063736"/>
            </a:xfrm>
            <a:prstGeom prst="rect">
              <a:avLst/>
            </a:prstGeom>
            <a:noFill/>
            <a:ln w="9525">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slide(fromBottom)">
                                      <p:cBhvr>
                                        <p:cTn id="7" dur="500"/>
                                        <p:tgtEl>
                                          <p:spTgt spid="3379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3796"/>
                                        </p:tgtEl>
                                        <p:attrNameLst>
                                          <p:attrName>style.visibility</p:attrName>
                                        </p:attrNameLst>
                                      </p:cBhvr>
                                      <p:to>
                                        <p:strVal val="visible"/>
                                      </p:to>
                                    </p:set>
                                    <p:animEffect transition="in" filter="slide(fromBottom)">
                                      <p:cBhvr>
                                        <p:cTn id="12" dur="500"/>
                                        <p:tgtEl>
                                          <p:spTgt spid="3379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p:tgtEl>
                                          <p:spTgt spid="8"/>
                                        </p:tgtEl>
                                        <p:attrNameLst>
                                          <p:attrName>ppt_y</p:attrName>
                                        </p:attrNameLst>
                                      </p:cBhvr>
                                      <p:tavLst>
                                        <p:tav tm="0">
                                          <p:val>
                                            <p:strVal val="#ppt_y+#ppt_h*1.125000"/>
                                          </p:val>
                                        </p:tav>
                                        <p:tav tm="100000">
                                          <p:val>
                                            <p:strVal val="#ppt_y"/>
                                          </p:val>
                                        </p:tav>
                                      </p:tavLst>
                                    </p:anim>
                                    <p:animEffect transition="in" filter="wipe(up)">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6762" y="1461284"/>
            <a:ext cx="6624736" cy="523220"/>
          </a:xfrm>
          <a:prstGeom prst="rect">
            <a:avLst/>
          </a:prstGeom>
          <a:noFill/>
        </p:spPr>
        <p:txBody>
          <a:bodyPr wrap="square" rtlCol="0">
            <a:spAutoFit/>
          </a:bodyPr>
          <a:lstStyle/>
          <a:p>
            <a:r>
              <a:rPr lang="zh-CN" altLang="en-US" sz="2800" b="1" dirty="0">
                <a:latin typeface="黑体" pitchFamily="49" charset="-122"/>
                <a:ea typeface="黑体" pitchFamily="49" charset="-122"/>
              </a:rPr>
              <a:t>牛郎常常把看见的、听见的事告诉老牛。</a:t>
            </a:r>
          </a:p>
        </p:txBody>
      </p:sp>
      <p:sp>
        <p:nvSpPr>
          <p:cNvPr id="4" name="TextBox 3"/>
          <p:cNvSpPr txBox="1"/>
          <p:nvPr/>
        </p:nvSpPr>
        <p:spPr>
          <a:xfrm>
            <a:off x="941070" y="2212340"/>
            <a:ext cx="7353300" cy="953135"/>
          </a:xfrm>
          <a:prstGeom prst="rect">
            <a:avLst/>
          </a:prstGeom>
          <a:noFill/>
        </p:spPr>
        <p:txBody>
          <a:bodyPr wrap="square" rtlCol="0">
            <a:spAutoFit/>
          </a:bodyPr>
          <a:lstStyle/>
          <a:p>
            <a:r>
              <a:rPr lang="en-US" altLang="zh-CN" sz="2800" b="1" dirty="0">
                <a:ea typeface="黑体" panose="02010609060101010101" pitchFamily="49" charset="-122"/>
              </a:rPr>
              <a:t>         </a:t>
            </a:r>
            <a:r>
              <a:rPr lang="zh-CN" altLang="en-US" sz="2800" b="1" dirty="0">
                <a:ea typeface="黑体" panose="02010609060101010101" pitchFamily="49" charset="-122"/>
              </a:rPr>
              <a:t>这一部分写得很简略，请你发挥想象，把牛郎看到的、听到的事详细地说一说。</a:t>
            </a:r>
          </a:p>
        </p:txBody>
      </p:sp>
      <p:pic>
        <p:nvPicPr>
          <p:cNvPr id="5" name="图片 4"/>
          <p:cNvPicPr>
            <a:picLocks noChangeAspect="1"/>
          </p:cNvPicPr>
          <p:nvPr/>
        </p:nvPicPr>
        <p:blipFill>
          <a:blip r:embed="rId2"/>
          <a:stretch>
            <a:fillRect/>
          </a:stretch>
        </p:blipFill>
        <p:spPr>
          <a:xfrm>
            <a:off x="1600835" y="351790"/>
            <a:ext cx="753745" cy="975360"/>
          </a:xfrm>
          <a:prstGeom prst="rect">
            <a:avLst/>
          </a:prstGeom>
        </p:spPr>
      </p:pic>
      <p:sp>
        <p:nvSpPr>
          <p:cNvPr id="6" name="文本框 5"/>
          <p:cNvSpPr txBox="1"/>
          <p:nvPr/>
        </p:nvSpPr>
        <p:spPr>
          <a:xfrm>
            <a:off x="755650" y="837565"/>
            <a:ext cx="1092200" cy="398780"/>
          </a:xfrm>
          <a:prstGeom prst="rect">
            <a:avLst/>
          </a:prstGeom>
          <a:noFill/>
        </p:spPr>
        <p:txBody>
          <a:bodyPr wrap="square" rtlCol="0">
            <a:spAutoFit/>
          </a:bodyPr>
          <a:lstStyle/>
          <a:p>
            <a:r>
              <a:rPr lang="zh-CN" altLang="en-US" sz="2000" b="1">
                <a:solidFill>
                  <a:schemeClr val="tx1"/>
                </a:solidFill>
                <a:latin typeface="黑体" panose="02010609060101010101" pitchFamily="49" charset="-122"/>
                <a:ea typeface="黑体" panose="02010609060101010101" pitchFamily="49" charset="-122"/>
              </a:rPr>
              <a:t>想一想</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p:cNvPicPr>
            <a:picLocks noChangeAspect="1" noChangeArrowheads="1"/>
          </p:cNvPicPr>
          <p:nvPr/>
        </p:nvPicPr>
        <p:blipFill>
          <a:blip r:embed="rId2" cstate="print"/>
          <a:srcRect/>
          <a:stretch>
            <a:fillRect/>
          </a:stretch>
        </p:blipFill>
        <p:spPr bwMode="auto">
          <a:xfrm>
            <a:off x="1619672" y="555526"/>
            <a:ext cx="5943600" cy="3305175"/>
          </a:xfrm>
          <a:prstGeom prst="rect">
            <a:avLst/>
          </a:prstGeom>
          <a:noFill/>
          <a:ln w="9525">
            <a:noFill/>
            <a:miter lim="800000"/>
            <a:headEnd/>
            <a:tailEnd/>
          </a:ln>
        </p:spPr>
      </p:pic>
      <p:sp>
        <p:nvSpPr>
          <p:cNvPr id="3" name="TextBox 2"/>
          <p:cNvSpPr txBox="1"/>
          <p:nvPr/>
        </p:nvSpPr>
        <p:spPr>
          <a:xfrm>
            <a:off x="1763688" y="4011910"/>
            <a:ext cx="5544616" cy="461665"/>
          </a:xfrm>
          <a:prstGeom prst="rect">
            <a:avLst/>
          </a:prstGeom>
          <a:noFill/>
        </p:spPr>
        <p:txBody>
          <a:bodyPr wrap="square" rtlCol="0">
            <a:spAutoFit/>
          </a:bodyPr>
          <a:lstStyle/>
          <a:p>
            <a:r>
              <a:rPr lang="zh-CN" altLang="en-US" sz="2400" b="1" dirty="0">
                <a:ea typeface="黑体" panose="02010609060101010101" pitchFamily="49" charset="-122"/>
              </a:rPr>
              <a:t>老牛啊，我看到山下有户人家娶媳妇啦。</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9746"/>
                                        </p:tgtEl>
                                        <p:attrNameLst>
                                          <p:attrName>style.visibility</p:attrName>
                                        </p:attrNameLst>
                                      </p:cBhvr>
                                      <p:to>
                                        <p:strVal val="visible"/>
                                      </p:to>
                                    </p:set>
                                    <p:animEffect transition="in" filter="barn(inVertical)">
                                      <p:cBhvr>
                                        <p:cTn id="7" dur="500"/>
                                        <p:tgtEl>
                                          <p:spTgt spid="15974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p:cNvPicPr>
            <a:picLocks noChangeAspect="1" noChangeArrowheads="1"/>
          </p:cNvPicPr>
          <p:nvPr/>
        </p:nvPicPr>
        <p:blipFill>
          <a:blip r:embed="rId2" cstate="print"/>
          <a:srcRect/>
          <a:stretch>
            <a:fillRect/>
          </a:stretch>
        </p:blipFill>
        <p:spPr bwMode="auto">
          <a:xfrm>
            <a:off x="1619672" y="555526"/>
            <a:ext cx="5943600" cy="3305175"/>
          </a:xfrm>
          <a:prstGeom prst="rect">
            <a:avLst/>
          </a:prstGeom>
          <a:noFill/>
          <a:ln w="9525">
            <a:noFill/>
            <a:miter lim="800000"/>
            <a:headEnd/>
            <a:tailEnd/>
          </a:ln>
        </p:spPr>
      </p:pic>
      <p:sp>
        <p:nvSpPr>
          <p:cNvPr id="3" name="TextBox 2"/>
          <p:cNvSpPr txBox="1"/>
          <p:nvPr/>
        </p:nvSpPr>
        <p:spPr>
          <a:xfrm>
            <a:off x="1816853" y="3969378"/>
            <a:ext cx="5544616" cy="461665"/>
          </a:xfrm>
          <a:prstGeom prst="rect">
            <a:avLst/>
          </a:prstGeom>
          <a:noFill/>
        </p:spPr>
        <p:txBody>
          <a:bodyPr wrap="square" rtlCol="0">
            <a:spAutoFit/>
          </a:bodyPr>
          <a:lstStyle/>
          <a:p>
            <a:r>
              <a:rPr lang="zh-CN" altLang="en-US" sz="2400" b="1" dirty="0">
                <a:ea typeface="黑体" panose="02010609060101010101" pitchFamily="49" charset="-122"/>
              </a:rPr>
              <a:t>老牛啊，我看山那边有家人生孩子啦。</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9746"/>
                                        </p:tgtEl>
                                        <p:attrNameLst>
                                          <p:attrName>style.visibility</p:attrName>
                                        </p:attrNameLst>
                                      </p:cBhvr>
                                      <p:to>
                                        <p:strVal val="visible"/>
                                      </p:to>
                                    </p:set>
                                    <p:animEffect transition="in" filter="barn(inVertical)">
                                      <p:cBhvr>
                                        <p:cTn id="7" dur="500"/>
                                        <p:tgtEl>
                                          <p:spTgt spid="15974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p:cNvPicPr>
            <a:picLocks noChangeAspect="1" noChangeArrowheads="1"/>
          </p:cNvPicPr>
          <p:nvPr/>
        </p:nvPicPr>
        <p:blipFill>
          <a:blip r:embed="rId2" cstate="print"/>
          <a:srcRect/>
          <a:stretch>
            <a:fillRect/>
          </a:stretch>
        </p:blipFill>
        <p:spPr bwMode="auto">
          <a:xfrm>
            <a:off x="1619672" y="555526"/>
            <a:ext cx="5943600" cy="3305175"/>
          </a:xfrm>
          <a:prstGeom prst="rect">
            <a:avLst/>
          </a:prstGeom>
          <a:noFill/>
          <a:ln w="9525">
            <a:noFill/>
            <a:miter lim="800000"/>
            <a:headEnd/>
            <a:tailEnd/>
          </a:ln>
        </p:spPr>
      </p:pic>
      <p:sp>
        <p:nvSpPr>
          <p:cNvPr id="3" name="TextBox 2"/>
          <p:cNvSpPr txBox="1"/>
          <p:nvPr/>
        </p:nvSpPr>
        <p:spPr>
          <a:xfrm>
            <a:off x="1763688" y="4011910"/>
            <a:ext cx="5544616" cy="461665"/>
          </a:xfrm>
          <a:prstGeom prst="rect">
            <a:avLst/>
          </a:prstGeom>
          <a:noFill/>
        </p:spPr>
        <p:txBody>
          <a:bodyPr wrap="square" rtlCol="0">
            <a:spAutoFit/>
          </a:bodyPr>
          <a:lstStyle/>
          <a:p>
            <a:r>
              <a:rPr lang="zh-CN" altLang="en-US" sz="2400" b="1" dirty="0">
                <a:ea typeface="黑体" panose="02010609060101010101" pitchFamily="49" charset="-122"/>
              </a:rPr>
              <a:t>老牛啊，我这辈子是娶不上媳妇啦！</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9746"/>
                                        </p:tgtEl>
                                        <p:attrNameLst>
                                          <p:attrName>style.visibility</p:attrName>
                                        </p:attrNameLst>
                                      </p:cBhvr>
                                      <p:to>
                                        <p:strVal val="visible"/>
                                      </p:to>
                                    </p:set>
                                    <p:animEffect transition="in" filter="barn(inVertical)">
                                      <p:cBhvr>
                                        <p:cTn id="7" dur="500"/>
                                        <p:tgtEl>
                                          <p:spTgt spid="15974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9872" y="710455"/>
            <a:ext cx="8802688" cy="3839210"/>
          </a:xfrm>
          <a:prstGeom prst="rect">
            <a:avLst/>
          </a:prstGeom>
        </p:spPr>
        <p:style>
          <a:lnRef idx="2">
            <a:schemeClr val="accent5"/>
          </a:lnRef>
          <a:fillRef idx="1">
            <a:schemeClr val="lt1"/>
          </a:fillRef>
          <a:effectRef idx="0">
            <a:schemeClr val="accent5"/>
          </a:effectRef>
          <a:fontRef idx="minor">
            <a:schemeClr val="dk1"/>
          </a:fontRef>
        </p:style>
        <p:txBody>
          <a:bodyPr>
            <a:spAutoFit/>
          </a:bodyPr>
          <a:lstStyle/>
          <a:p>
            <a:pPr marL="0" marR="0" lvl="0" indent="0" algn="ctr" defTabSz="457200" rtl="0" eaLnBrk="1" fontAlgn="base" latinLnBrk="0" hangingPunct="1">
              <a:lnSpc>
                <a:spcPct val="150000"/>
              </a:lnSpc>
              <a:spcBef>
                <a:spcPct val="0"/>
              </a:spcBef>
              <a:spcAft>
                <a:spcPct val="0"/>
              </a:spcAft>
              <a:buClrTx/>
              <a:buSzTx/>
              <a:buFontTx/>
              <a:buNone/>
              <a:defRPr/>
            </a:pPr>
            <a:r>
              <a:rPr lang="zh-CN" sz="2800" b="1" dirty="0">
                <a:solidFill>
                  <a:srgbClr val="000000"/>
                </a:solidFill>
                <a:latin typeface="黑体" pitchFamily="49" charset="-122"/>
                <a:ea typeface="黑体" pitchFamily="49" charset="-122"/>
                <a:cs typeface="Times New Roman" pitchFamily="18" charset="0"/>
                <a:sym typeface="+mn-ea"/>
              </a:rPr>
              <a:t>展开想象，把故事说具体</a:t>
            </a:r>
            <a:endParaRPr kumimoji="0" lang="en-US" altLang="zh-CN" sz="2400" b="0" i="0" u="none" strike="noStrike" kern="1200" cap="none" spc="0" normalizeH="0" baseline="0" noProof="0" dirty="0">
              <a:ln>
                <a:noFill/>
              </a:ln>
              <a:solidFill>
                <a:schemeClr val="dk1"/>
              </a:solidFill>
              <a:effectLst/>
              <a:uLnTx/>
              <a:uFillTx/>
              <a:latin typeface="黑体" pitchFamily="49" charset="-122"/>
              <a:ea typeface="黑体" pitchFamily="49" charset="-122"/>
              <a:cs typeface="Times New Roman" pitchFamily="18" charset="0"/>
            </a:endParaRPr>
          </a:p>
          <a:p>
            <a:pPr marL="0" marR="0" lvl="0" indent="530225" algn="l" defTabSz="1066800" rtl="0" eaLnBrk="1" fontAlgn="base" latinLnBrk="0" hangingPunct="1">
              <a:lnSpc>
                <a:spcPct val="120000"/>
              </a:lnSpc>
              <a:spcBef>
                <a:spcPct val="0"/>
              </a:spcBef>
              <a:spcAft>
                <a:spcPts val="0"/>
              </a:spcAft>
              <a:buClrTx/>
              <a:buSzTx/>
              <a:buFontTx/>
              <a:buNone/>
              <a:defRPr/>
            </a:pPr>
            <a:r>
              <a:rPr kumimoji="0" lang="en-US" altLang="zh-CN" sz="2400" b="0" i="0" u="none" strike="noStrike" kern="1200" cap="none" spc="0" normalizeH="0" baseline="0" noProof="0" dirty="0">
                <a:ln>
                  <a:noFill/>
                </a:ln>
                <a:solidFill>
                  <a:schemeClr val="dk1"/>
                </a:solidFill>
                <a:effectLst/>
                <a:uLnTx/>
                <a:uFillTx/>
                <a:latin typeface="Times New Roman" pitchFamily="18" charset="0"/>
                <a:ea typeface="+mj-ea"/>
                <a:cs typeface="Times New Roman" pitchFamily="18" charset="0"/>
              </a:rPr>
              <a:t> </a:t>
            </a:r>
            <a:r>
              <a:rPr lang="zh-CN" altLang="en-US" sz="2400" b="1" noProof="0" dirty="0" smtClean="0">
                <a:ln>
                  <a:noFill/>
                </a:ln>
                <a:solidFill>
                  <a:schemeClr val="tx1"/>
                </a:solidFill>
                <a:effectLst/>
                <a:uLnTx/>
                <a:uFillTx/>
                <a:latin typeface="Times New Roman" pitchFamily="18" charset="0"/>
                <a:ea typeface="+mj-ea"/>
                <a:cs typeface="Times New Roman" pitchFamily="18" charset="0"/>
                <a:sym typeface="+mn-ea"/>
              </a:rPr>
              <a:t>故事讲得要吸引人，必须对文章中一些叙述性的语言展开想象，把情节说具体。</a:t>
            </a:r>
            <a:endParaRPr kumimoji="0" lang="zh-CN" altLang="en-US" sz="24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endParaRPr>
          </a:p>
          <a:p>
            <a:pPr marL="0" marR="0" lvl="0" indent="530225" algn="l" defTabSz="1066800" rtl="0" eaLnBrk="1" fontAlgn="base" latinLnBrk="0" hangingPunct="1">
              <a:lnSpc>
                <a:spcPct val="120000"/>
              </a:lnSpc>
              <a:spcBef>
                <a:spcPct val="0"/>
              </a:spcBef>
              <a:spcAft>
                <a:spcPts val="0"/>
              </a:spcAft>
              <a:buClrTx/>
              <a:buSzTx/>
              <a:buFontTx/>
              <a:buNone/>
              <a:defRPr/>
            </a:pPr>
            <a:r>
              <a:rPr lang="zh-CN" altLang="en-US" sz="2400" b="1" noProof="0" dirty="0" smtClean="0">
                <a:ln>
                  <a:noFill/>
                </a:ln>
                <a:solidFill>
                  <a:srgbClr val="FF0000"/>
                </a:solidFill>
                <a:effectLst/>
                <a:uLnTx/>
                <a:uFillTx/>
                <a:latin typeface="Times New Roman" pitchFamily="18" charset="0"/>
                <a:ea typeface="+mj-ea"/>
                <a:cs typeface="Times New Roman" pitchFamily="18" charset="0"/>
                <a:sym typeface="+mn-ea"/>
              </a:rPr>
              <a:t>想象细节的方法主要有：</a:t>
            </a:r>
            <a:r>
              <a:rPr lang="en-US" altLang="zh-CN" sz="2400" b="1" noProof="0" dirty="0" smtClean="0">
                <a:ln>
                  <a:noFill/>
                </a:ln>
                <a:solidFill>
                  <a:schemeClr val="tx1"/>
                </a:solidFill>
                <a:effectLst/>
                <a:uLnTx/>
                <a:uFillTx/>
                <a:latin typeface="Times New Roman" pitchFamily="18" charset="0"/>
                <a:ea typeface="+mj-ea"/>
                <a:cs typeface="Times New Roman" pitchFamily="18" charset="0"/>
                <a:sym typeface="+mn-ea"/>
              </a:rPr>
              <a:t>1.</a:t>
            </a:r>
            <a:r>
              <a:rPr lang="zh-CN" altLang="en-US" sz="2400" b="1" noProof="0" dirty="0" smtClean="0">
                <a:ln>
                  <a:noFill/>
                </a:ln>
                <a:solidFill>
                  <a:schemeClr val="tx1"/>
                </a:solidFill>
                <a:effectLst/>
                <a:uLnTx/>
                <a:uFillTx/>
                <a:latin typeface="Times New Roman" pitchFamily="18" charset="0"/>
                <a:ea typeface="+mj-ea"/>
                <a:cs typeface="Times New Roman" pitchFamily="18" charset="0"/>
                <a:sym typeface="+mn-ea"/>
              </a:rPr>
              <a:t>联系上下文情景；</a:t>
            </a:r>
            <a:r>
              <a:rPr lang="en-US" altLang="zh-CN" sz="2400" b="1" noProof="0" dirty="0" smtClean="0">
                <a:ln>
                  <a:noFill/>
                </a:ln>
                <a:solidFill>
                  <a:schemeClr val="tx1"/>
                </a:solidFill>
                <a:effectLst/>
                <a:uLnTx/>
                <a:uFillTx/>
                <a:latin typeface="Times New Roman" pitchFamily="18" charset="0"/>
                <a:ea typeface="+mj-ea"/>
                <a:cs typeface="Times New Roman" pitchFamily="18" charset="0"/>
                <a:sym typeface="+mn-ea"/>
              </a:rPr>
              <a:t>2.</a:t>
            </a:r>
            <a:r>
              <a:rPr lang="zh-CN" altLang="en-US" sz="2400" b="1" noProof="0" dirty="0" smtClean="0">
                <a:ln>
                  <a:noFill/>
                </a:ln>
                <a:solidFill>
                  <a:schemeClr val="tx1"/>
                </a:solidFill>
                <a:effectLst/>
                <a:uLnTx/>
                <a:uFillTx/>
                <a:latin typeface="Times New Roman" pitchFamily="18" charset="0"/>
                <a:ea typeface="+mj-ea"/>
                <a:cs typeface="Times New Roman" pitchFamily="18" charset="0"/>
                <a:sym typeface="+mn-ea"/>
              </a:rPr>
              <a:t>联系生活想象；</a:t>
            </a:r>
            <a:r>
              <a:rPr lang="en-US" altLang="zh-CN" sz="2400" b="1" noProof="0" dirty="0" smtClean="0">
                <a:ln>
                  <a:noFill/>
                </a:ln>
                <a:solidFill>
                  <a:schemeClr val="tx1"/>
                </a:solidFill>
                <a:effectLst/>
                <a:uLnTx/>
                <a:uFillTx/>
                <a:latin typeface="Times New Roman" pitchFamily="18" charset="0"/>
                <a:ea typeface="+mj-ea"/>
                <a:cs typeface="Times New Roman" pitchFamily="18" charset="0"/>
                <a:sym typeface="+mn-ea"/>
              </a:rPr>
              <a:t>3.</a:t>
            </a:r>
            <a:r>
              <a:rPr lang="zh-CN" altLang="en-US" sz="2400" b="1" noProof="0" dirty="0" smtClean="0">
                <a:ln>
                  <a:noFill/>
                </a:ln>
                <a:solidFill>
                  <a:schemeClr val="tx1"/>
                </a:solidFill>
                <a:effectLst/>
                <a:uLnTx/>
                <a:uFillTx/>
                <a:latin typeface="Times New Roman" pitchFamily="18" charset="0"/>
                <a:ea typeface="+mj-ea"/>
                <a:cs typeface="Times New Roman" pitchFamily="18" charset="0"/>
                <a:sym typeface="+mn-ea"/>
              </a:rPr>
              <a:t>结合阅读经验；</a:t>
            </a:r>
            <a:r>
              <a:rPr lang="en-US" altLang="zh-CN" sz="2400" b="1" noProof="0" dirty="0" smtClean="0">
                <a:ln>
                  <a:noFill/>
                </a:ln>
                <a:solidFill>
                  <a:schemeClr val="tx1"/>
                </a:solidFill>
                <a:effectLst/>
                <a:uLnTx/>
                <a:uFillTx/>
                <a:latin typeface="Times New Roman" pitchFamily="18" charset="0"/>
                <a:ea typeface="+mj-ea"/>
                <a:cs typeface="Times New Roman" pitchFamily="18" charset="0"/>
                <a:sym typeface="+mn-ea"/>
              </a:rPr>
              <a:t>4.</a:t>
            </a:r>
            <a:r>
              <a:rPr lang="zh-CN" altLang="en-US" sz="2400" b="1" noProof="0" dirty="0" smtClean="0">
                <a:ln>
                  <a:noFill/>
                </a:ln>
                <a:solidFill>
                  <a:schemeClr val="tx1"/>
                </a:solidFill>
                <a:effectLst/>
                <a:uLnTx/>
                <a:uFillTx/>
                <a:latin typeface="Times New Roman" pitchFamily="18" charset="0"/>
                <a:ea typeface="+mj-ea"/>
                <a:cs typeface="Times New Roman" pitchFamily="18" charset="0"/>
                <a:sym typeface="+mn-ea"/>
              </a:rPr>
              <a:t>用表演形式，在语言、动作中将细节丰富地展现。</a:t>
            </a:r>
            <a:endParaRPr kumimoji="0" lang="zh-CN" altLang="en-US" sz="24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endParaRPr>
          </a:p>
          <a:p>
            <a:pPr marL="0" marR="0" lvl="0" indent="530225" algn="l" defTabSz="1066800" rtl="0" eaLnBrk="1" fontAlgn="base" latinLnBrk="0" hangingPunct="1">
              <a:lnSpc>
                <a:spcPct val="120000"/>
              </a:lnSpc>
              <a:spcBef>
                <a:spcPct val="0"/>
              </a:spcBef>
              <a:spcAft>
                <a:spcPts val="0"/>
              </a:spcAft>
              <a:buClrTx/>
              <a:buSzTx/>
              <a:buFontTx/>
              <a:buNone/>
              <a:defRPr/>
            </a:pPr>
            <a:r>
              <a:rPr lang="zh-CN" altLang="en-US" sz="2400" b="1" noProof="0" dirty="0" smtClean="0">
                <a:ln>
                  <a:noFill/>
                </a:ln>
                <a:solidFill>
                  <a:srgbClr val="FF0000"/>
                </a:solidFill>
                <a:effectLst/>
                <a:uLnTx/>
                <a:uFillTx/>
                <a:latin typeface="Times New Roman" pitchFamily="18" charset="0"/>
                <a:ea typeface="+mj-ea"/>
                <a:cs typeface="Times New Roman" pitchFamily="18" charset="0"/>
                <a:sym typeface="+mn-ea"/>
              </a:rPr>
              <a:t>运用：</a:t>
            </a:r>
            <a:r>
              <a:rPr lang="zh-CN" altLang="en-US" sz="2400" b="1" noProof="0" dirty="0" smtClean="0">
                <a:ln>
                  <a:noFill/>
                </a:ln>
                <a:solidFill>
                  <a:schemeClr val="tx1"/>
                </a:solidFill>
                <a:effectLst/>
                <a:uLnTx/>
                <a:uFillTx/>
                <a:latin typeface="Times New Roman" pitchFamily="18" charset="0"/>
                <a:ea typeface="+mj-ea"/>
                <a:cs typeface="Times New Roman" pitchFamily="18" charset="0"/>
                <a:sym typeface="+mn-ea"/>
              </a:rPr>
              <a:t>如课文第四自然段“他常常把看见的、听见的事告诉牛”，就可以用这种方法试试。</a:t>
            </a:r>
            <a:endParaRPr kumimoji="0" lang="zh-CN" altLang="en-US" sz="2400" b="0" i="0" u="none" strike="noStrike" kern="1200" cap="none" spc="0" normalizeH="0" baseline="0" noProof="0" dirty="0">
              <a:ln>
                <a:noFill/>
              </a:ln>
              <a:solidFill>
                <a:schemeClr val="dk1"/>
              </a:solidFill>
              <a:effectLst/>
              <a:uLnTx/>
              <a:uFillTx/>
              <a:latin typeface="Times New Roman" pitchFamily="18" charset="0"/>
              <a:ea typeface="+mj-ea"/>
              <a:cs typeface="Times New Roman" pitchFamily="18" charset="0"/>
            </a:endParaRPr>
          </a:p>
        </p:txBody>
      </p:sp>
      <p:grpSp>
        <p:nvGrpSpPr>
          <p:cNvPr id="4" name="组合 4"/>
          <p:cNvGrpSpPr/>
          <p:nvPr/>
        </p:nvGrpSpPr>
        <p:grpSpPr>
          <a:xfrm>
            <a:off x="7389813" y="44317"/>
            <a:ext cx="1752600" cy="571500"/>
            <a:chOff x="6685397" y="735569"/>
            <a:chExt cx="2095639" cy="643411"/>
          </a:xfrm>
        </p:grpSpPr>
        <p:pic>
          <p:nvPicPr>
            <p:cNvPr id="19461" name="Picture 12" descr="C:\Users\Administrator\Desktop\81c83b3069976615a5dcb33b58b7eb2a.png"/>
            <p:cNvPicPr>
              <a:picLocks noChangeAspect="1"/>
            </p:cNvPicPr>
            <p:nvPr/>
          </p:nvPicPr>
          <p:blipFill>
            <a:blip r:embed="rId2"/>
            <a:stretch>
              <a:fillRect/>
            </a:stretch>
          </p:blipFill>
          <p:spPr>
            <a:xfrm>
              <a:off x="6685397" y="735569"/>
              <a:ext cx="2095639" cy="643411"/>
            </a:xfrm>
            <a:prstGeom prst="rect">
              <a:avLst/>
            </a:prstGeom>
            <a:noFill/>
            <a:ln w="9525">
              <a:noFill/>
            </a:ln>
          </p:spPr>
        </p:pic>
        <p:sp>
          <p:nvSpPr>
            <p:cNvPr id="19462" name="矩形 7"/>
            <p:cNvSpPr/>
            <p:nvPr/>
          </p:nvSpPr>
          <p:spPr>
            <a:xfrm>
              <a:off x="6892136" y="768609"/>
              <a:ext cx="1700105" cy="460867"/>
            </a:xfrm>
            <a:prstGeom prst="rect">
              <a:avLst/>
            </a:prstGeom>
            <a:noFill/>
            <a:ln w="9525">
              <a:noFill/>
            </a:ln>
          </p:spPr>
          <p:txBody>
            <a:bodyPr wrap="none">
              <a:spAutoFit/>
            </a:bodyPr>
            <a:lstStyle/>
            <a:p>
              <a:r>
                <a:rPr lang="zh-CN" altLang="en-US" sz="2400" b="1" dirty="0">
                  <a:solidFill>
                    <a:srgbClr val="000000"/>
                  </a:solidFill>
                  <a:latin typeface="楷体" panose="02010609060101010101" pitchFamily="49" charset="-122"/>
                  <a:ea typeface="楷体" panose="02010609060101010101" pitchFamily="49" charset="-122"/>
                </a:rPr>
                <a:t>语文要素</a:t>
              </a:r>
            </a:p>
          </p:txBody>
        </p:sp>
      </p:grpSp>
      <p:sp>
        <p:nvSpPr>
          <p:cNvPr id="7" name="矩形 6"/>
          <p:cNvSpPr/>
          <p:nvPr/>
        </p:nvSpPr>
        <p:spPr>
          <a:xfrm>
            <a:off x="3215118" y="44317"/>
            <a:ext cx="2448106" cy="769441"/>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400" b="1" i="0" u="none" strike="noStrike" kern="1200" cap="none" spc="0" normalizeH="0" baseline="0" noProof="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华文行楷" panose="02010800040101010101" pitchFamily="2" charset="-122"/>
                <a:ea typeface="华文行楷" panose="02010800040101010101" pitchFamily="2" charset="-122"/>
                <a:cs typeface="+mn-cs"/>
              </a:rPr>
              <a:t>学法小结</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6"/>
          <p:cNvSpPr txBox="1"/>
          <p:nvPr/>
        </p:nvSpPr>
        <p:spPr>
          <a:xfrm>
            <a:off x="779771" y="1225704"/>
            <a:ext cx="7651115" cy="2031325"/>
          </a:xfrm>
          <a:prstGeom prst="rect">
            <a:avLst/>
          </a:prstGeom>
          <a:noFill/>
        </p:spPr>
        <p:txBody>
          <a:bodyPr wrap="square" rtlCol="0" anchor="t">
            <a:spAutoFit/>
          </a:bodyPr>
          <a:lstStyle/>
          <a:p>
            <a:pPr>
              <a:lnSpc>
                <a:spcPct val="150000"/>
              </a:lnSpc>
            </a:pPr>
            <a:r>
              <a:rPr lang="zh-CN" altLang="en-US" sz="2800" b="1" dirty="0">
                <a:solidFill>
                  <a:srgbClr val="0000FF"/>
                </a:solidFill>
                <a:latin typeface="Times New Roman" pitchFamily="18" charset="0"/>
                <a:cs typeface="Times New Roman" pitchFamily="18" charset="0"/>
              </a:rPr>
              <a:t>快速阅</a:t>
            </a:r>
            <a:r>
              <a:rPr lang="zh-CN" altLang="en-US" sz="2800" b="1" dirty="0" smtClean="0">
                <a:solidFill>
                  <a:srgbClr val="0000FF"/>
                </a:solidFill>
                <a:latin typeface="Times New Roman" pitchFamily="18" charset="0"/>
                <a:cs typeface="Times New Roman" pitchFamily="18" charset="0"/>
              </a:rPr>
              <a:t>读</a:t>
            </a:r>
            <a:r>
              <a:rPr lang="en-US" altLang="zh-CN" sz="2800" b="1" dirty="0" smtClean="0">
                <a:solidFill>
                  <a:srgbClr val="FF0000"/>
                </a:solidFill>
                <a:latin typeface="Times New Roman" pitchFamily="18" charset="0"/>
                <a:cs typeface="Times New Roman" pitchFamily="18" charset="0"/>
              </a:rPr>
              <a:t>9-21</a:t>
            </a:r>
            <a:r>
              <a:rPr lang="zh-CN" altLang="en-US" sz="2800" b="1" dirty="0" smtClean="0">
                <a:solidFill>
                  <a:srgbClr val="FF0000"/>
                </a:solidFill>
                <a:latin typeface="Times New Roman" pitchFamily="18" charset="0"/>
                <a:cs typeface="Times New Roman" pitchFamily="18" charset="0"/>
              </a:rPr>
              <a:t>自然段</a:t>
            </a:r>
            <a:r>
              <a:rPr lang="zh-CN" altLang="en-US" sz="2800" b="1" dirty="0" smtClean="0">
                <a:solidFill>
                  <a:srgbClr val="0000FF"/>
                </a:solidFill>
                <a:latin typeface="Times New Roman" pitchFamily="18" charset="0"/>
                <a:cs typeface="Times New Roman" pitchFamily="18" charset="0"/>
              </a:rPr>
              <a:t>，</a:t>
            </a:r>
            <a:r>
              <a:rPr lang="zh-CN" altLang="en-US" sz="2800" b="1" dirty="0">
                <a:solidFill>
                  <a:srgbClr val="0000FF"/>
                </a:solidFill>
                <a:latin typeface="Times New Roman" pitchFamily="18" charset="0"/>
                <a:cs typeface="Times New Roman" pitchFamily="18" charset="0"/>
              </a:rPr>
              <a:t>思考以下问题</a:t>
            </a:r>
            <a:r>
              <a:rPr lang="zh-CN" altLang="en-US" sz="2800" b="1" dirty="0">
                <a:latin typeface="Times New Roman" pitchFamily="18" charset="0"/>
                <a:cs typeface="Times New Roman" pitchFamily="18" charset="0"/>
              </a:rPr>
              <a:t>：</a:t>
            </a:r>
            <a:endParaRPr lang="en-US" altLang="zh-CN" sz="2800" b="1" dirty="0">
              <a:latin typeface="Times New Roman" pitchFamily="18" charset="0"/>
              <a:cs typeface="Times New Roman" pitchFamily="18" charset="0"/>
            </a:endParaRPr>
          </a:p>
          <a:p>
            <a:pPr>
              <a:lnSpc>
                <a:spcPct val="150000"/>
              </a:lnSpc>
            </a:pPr>
            <a:r>
              <a:rPr lang="en-US" altLang="zh-CN" sz="2800" b="1" dirty="0">
                <a:latin typeface="Times New Roman" pitchFamily="18" charset="0"/>
                <a:cs typeface="Times New Roman" pitchFamily="18" charset="0"/>
              </a:rPr>
              <a:t>1.</a:t>
            </a:r>
            <a:r>
              <a:rPr lang="zh-CN" altLang="en-US" sz="2800" b="1" dirty="0">
                <a:latin typeface="Times New Roman" pitchFamily="18" charset="0"/>
                <a:cs typeface="Times New Roman" pitchFamily="18" charset="0"/>
              </a:rPr>
              <a:t>说一说牛郎是如何与织女结成夫妻的。</a:t>
            </a:r>
            <a:endParaRPr lang="en-US" altLang="zh-CN" sz="2800" b="1" dirty="0">
              <a:latin typeface="Times New Roman" pitchFamily="18" charset="0"/>
              <a:cs typeface="Times New Roman" pitchFamily="18" charset="0"/>
            </a:endParaRPr>
          </a:p>
          <a:p>
            <a:pPr>
              <a:lnSpc>
                <a:spcPct val="150000"/>
              </a:lnSpc>
            </a:pPr>
            <a:r>
              <a:rPr lang="en-US" altLang="zh-CN" sz="2800" b="1" dirty="0">
                <a:latin typeface="Times New Roman" pitchFamily="18" charset="0"/>
                <a:cs typeface="Times New Roman" pitchFamily="18" charset="0"/>
              </a:rPr>
              <a:t>2.</a:t>
            </a:r>
            <a:r>
              <a:rPr lang="zh-CN" altLang="en-US" sz="2800" b="1" dirty="0">
                <a:latin typeface="Times New Roman" pitchFamily="18" charset="0"/>
                <a:cs typeface="Times New Roman" pitchFamily="18" charset="0"/>
              </a:rPr>
              <a:t>织女为什么愿意和牛郎成为夫妻？</a:t>
            </a:r>
          </a:p>
        </p:txBody>
      </p:sp>
      <p:grpSp>
        <p:nvGrpSpPr>
          <p:cNvPr id="2" name="组合 2"/>
          <p:cNvGrpSpPr/>
          <p:nvPr/>
        </p:nvGrpSpPr>
        <p:grpSpPr>
          <a:xfrm>
            <a:off x="2533259" y="475329"/>
            <a:ext cx="2020887" cy="633412"/>
            <a:chOff x="441643" y="787828"/>
            <a:chExt cx="2223823" cy="632458"/>
          </a:xfrm>
        </p:grpSpPr>
        <p:sp>
          <p:nvSpPr>
            <p:cNvPr id="3" name="矩形 8"/>
            <p:cNvSpPr>
              <a:spLocks noChangeArrowheads="1"/>
            </p:cNvSpPr>
            <p:nvPr/>
          </p:nvSpPr>
          <p:spPr bwMode="auto">
            <a:xfrm>
              <a:off x="441643" y="787828"/>
              <a:ext cx="2223823" cy="632458"/>
            </a:xfrm>
            <a:prstGeom prst="flowChartPunchedTape">
              <a:avLst/>
            </a:prstGeom>
            <a:solidFill>
              <a:schemeClr val="accent6">
                <a:lumMod val="75000"/>
              </a:schemeClr>
            </a:solidFill>
            <a:ln>
              <a:noFill/>
            </a:ln>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a:spLocks noChangeArrowheads="1"/>
            </p:cNvSpPr>
            <p:nvPr/>
          </p:nvSpPr>
          <p:spPr bwMode="auto">
            <a:xfrm>
              <a:off x="557625" y="865165"/>
              <a:ext cx="2031325" cy="461665"/>
            </a:xfrm>
            <a:prstGeom prst="rect">
              <a:avLst/>
            </a:prstGeom>
            <a:noFill/>
            <a:ln>
              <a:noFill/>
            </a:ln>
          </p:spPr>
          <p:txBody>
            <a:bodyPr wrap="none" numCol="1">
              <a:prstTxWarp prst="textWave2">
                <a:avLst/>
              </a:prstTxWarp>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结识织女 </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5" grpId="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73015" y="2671847"/>
            <a:ext cx="770890" cy="353060"/>
          </a:xfrm>
          <a:prstGeom prst="rect">
            <a:avLst/>
          </a:prstGeom>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17410" name="Text Box 3"/>
          <p:cNvSpPr txBox="1"/>
          <p:nvPr/>
        </p:nvSpPr>
        <p:spPr>
          <a:xfrm>
            <a:off x="660400" y="683980"/>
            <a:ext cx="6005513" cy="2789237"/>
          </a:xfrm>
          <a:prstGeom prst="rect">
            <a:avLst/>
          </a:prstGeom>
          <a:noFill/>
          <a:ln w="9525">
            <a:noFill/>
          </a:ln>
        </p:spPr>
        <p:txBody>
          <a:bodyPr>
            <a:spAutoFit/>
          </a:bodyPr>
          <a:lstStyle/>
          <a:p>
            <a:pPr>
              <a:lnSpc>
                <a:spcPct val="150000"/>
              </a:lnSpc>
              <a:spcBef>
                <a:spcPct val="50000"/>
              </a:spcBef>
            </a:pPr>
            <a:r>
              <a:rPr lang="zh-CN" altLang="en-US" sz="2000" b="1" dirty="0">
                <a:latin typeface="楷体" panose="02010609060101010101" pitchFamily="49" charset="-122"/>
                <a:ea typeface="楷体" panose="02010609060101010101" pitchFamily="49" charset="-122"/>
              </a:rPr>
              <a:t>    老牛说：“明天黄昏时候，你翻过右边那座山，山那边是一片树林，树林前边是一个湖，那时候会有些仙女在湖里洗澡。她们的衣裳放在草地上，你要捡起那件粉红色的纱衣，跑到树林里等着，跟你要衣裳的那个仙女就是你的妻子，这个好机会你可别错过了。</a:t>
            </a:r>
          </a:p>
        </p:txBody>
      </p:sp>
      <p:pic>
        <p:nvPicPr>
          <p:cNvPr id="7" name="Picture 7" descr="C:\Users\Administrator\AppData\Roaming\Tencent\Users\541737432\QQ\WinTemp\RichOle\1HA$Y[G`EIG]WIB@@MQHI0Q.png"/>
          <p:cNvPicPr>
            <a:picLocks noChangeAspect="1" noChangeArrowheads="1"/>
          </p:cNvPicPr>
          <p:nvPr/>
        </p:nvPicPr>
        <p:blipFill>
          <a:blip r:embed="rId2"/>
          <a:srcRect/>
          <a:stretch>
            <a:fillRect/>
          </a:stretch>
        </p:blipFill>
        <p:spPr bwMode="auto">
          <a:xfrm>
            <a:off x="6631357" y="899789"/>
            <a:ext cx="2287763" cy="1746561"/>
          </a:xfrm>
          <a:prstGeom prst="rect">
            <a:avLst/>
          </a:prstGeom>
          <a:ln>
            <a:noFill/>
          </a:ln>
          <a:effectLst>
            <a:softEdge rad="112500"/>
          </a:effectLst>
        </p:spPr>
      </p:pic>
      <p:sp>
        <p:nvSpPr>
          <p:cNvPr id="10" name="Text Box 5"/>
          <p:cNvSpPr txBox="1">
            <a:spLocks noChangeArrowheads="1"/>
          </p:cNvSpPr>
          <p:nvPr/>
        </p:nvSpPr>
        <p:spPr bwMode="auto">
          <a:xfrm>
            <a:off x="2370455" y="3391937"/>
            <a:ext cx="6151245" cy="803910"/>
          </a:xfrm>
          <a:prstGeom prst="callout2">
            <a:avLst>
              <a:gd name="adj1" fmla="val 47348"/>
              <a:gd name="adj2" fmla="val 51"/>
              <a:gd name="adj3" fmla="val 41665"/>
              <a:gd name="adj4" fmla="val -4595"/>
              <a:gd name="adj5" fmla="val -63615"/>
              <a:gd name="adj6" fmla="val -765"/>
            </a:avLst>
          </a:prstGeom>
          <a:solidFill>
            <a:schemeClr val="accent6">
              <a:lumMod val="20000"/>
              <a:lumOff val="80000"/>
            </a:schemeClr>
          </a:solidFill>
          <a:ln w="19050">
            <a:solidFill>
              <a:schemeClr val="accent6">
                <a:lumMod val="60000"/>
                <a:lumOff val="40000"/>
              </a:schemeClr>
            </a:solidFill>
            <a:prstDash val="sysDot"/>
            <a:miter lim="800000"/>
          </a:ln>
        </p:spPr>
        <p:txBody>
          <a:bodyPr anchor="ctr"/>
          <a:lstStyle/>
          <a:p>
            <a:pPr marR="0" defTabSz="457200">
              <a:buClrTx/>
              <a:buSzTx/>
              <a:buFontTx/>
              <a:defRPr/>
            </a:pPr>
            <a:r>
              <a:rPr kumimoji="0" lang="zh-CN" altLang="en-US" sz="2400" b="1" kern="1200" cap="none" spc="0" normalizeH="0" baseline="0" noProof="0" dirty="0">
                <a:solidFill>
                  <a:srgbClr val="0000FF"/>
                </a:solidFill>
                <a:latin typeface="仿宋" panose="02010609060101010101" pitchFamily="49" charset="-122"/>
                <a:ea typeface="仿宋" panose="02010609060101010101" pitchFamily="49" charset="-122"/>
                <a:cs typeface="+mn-cs"/>
              </a:rPr>
              <a:t>老牛开口说话，指点牛郎去找织女。</a:t>
            </a:r>
            <a:r>
              <a:rPr kumimoji="0" lang="en-US" altLang="zh-CN" sz="2400" b="1" kern="1200" cap="none" spc="0" normalizeH="0" baseline="0" noProof="0" dirty="0">
                <a:solidFill>
                  <a:srgbClr val="0000FF"/>
                </a:solidFill>
                <a:latin typeface="仿宋" panose="02010609060101010101" pitchFamily="49" charset="-122"/>
                <a:ea typeface="仿宋" panose="02010609060101010101" pitchFamily="49" charset="-122"/>
                <a:cs typeface="+mn-cs"/>
              </a:rPr>
              <a:t>“</a:t>
            </a:r>
            <a:r>
              <a:rPr kumimoji="0" lang="zh-CN" altLang="en-US" sz="2400" b="1" kern="1200" cap="none" spc="0" normalizeH="0" baseline="0" noProof="0" dirty="0">
                <a:solidFill>
                  <a:srgbClr val="0000FF"/>
                </a:solidFill>
                <a:latin typeface="仿宋" panose="02010609060101010101" pitchFamily="49" charset="-122"/>
                <a:ea typeface="仿宋" panose="02010609060101010101" pitchFamily="49" charset="-122"/>
                <a:cs typeface="+mn-cs"/>
              </a:rPr>
              <a:t>好机会</a:t>
            </a:r>
            <a:r>
              <a:rPr kumimoji="0" lang="en-US" altLang="zh-CN" sz="2400" b="1" kern="1200" cap="none" spc="0" normalizeH="0" baseline="0" noProof="0" dirty="0">
                <a:solidFill>
                  <a:srgbClr val="0000FF"/>
                </a:solidFill>
                <a:latin typeface="仿宋" panose="02010609060101010101" pitchFamily="49" charset="-122"/>
                <a:ea typeface="仿宋" panose="02010609060101010101" pitchFamily="49" charset="-122"/>
                <a:cs typeface="+mn-cs"/>
              </a:rPr>
              <a:t>”</a:t>
            </a:r>
            <a:r>
              <a:rPr kumimoji="0" lang="zh-CN" altLang="en-US" sz="2400" b="1" kern="1200" cap="none" spc="0" normalizeH="0" baseline="0" noProof="0" dirty="0">
                <a:solidFill>
                  <a:srgbClr val="0000FF"/>
                </a:solidFill>
                <a:latin typeface="仿宋" panose="02010609060101010101" pitchFamily="49" charset="-122"/>
                <a:ea typeface="仿宋" panose="02010609060101010101" pitchFamily="49" charset="-122"/>
                <a:cs typeface="+mn-cs"/>
              </a:rPr>
              <a:t>一词写出了老牛对牛郎长者般的关爱。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3"/>
          <p:cNvSpPr txBox="1"/>
          <p:nvPr/>
        </p:nvSpPr>
        <p:spPr>
          <a:xfrm>
            <a:off x="538428" y="807176"/>
            <a:ext cx="6240463" cy="2011363"/>
          </a:xfrm>
          <a:prstGeom prst="rect">
            <a:avLst/>
          </a:prstGeom>
          <a:noFill/>
          <a:ln w="9525">
            <a:noFill/>
          </a:ln>
        </p:spPr>
        <p:txBody>
          <a:bodyPr>
            <a:spAutoFit/>
          </a:bodyPr>
          <a:lstStyle/>
          <a:p>
            <a:pPr>
              <a:lnSpc>
                <a:spcPct val="130000"/>
              </a:lnSpc>
              <a:spcBef>
                <a:spcPct val="50000"/>
              </a:spcBef>
            </a:pPr>
            <a:r>
              <a:rPr lang="zh-CN" altLang="en-US" sz="2400" b="1" dirty="0">
                <a:latin typeface="楷体" panose="02010609060101010101" pitchFamily="49" charset="-122"/>
                <a:ea typeface="楷体" panose="02010609060101010101" pitchFamily="49" charset="-122"/>
              </a:rPr>
              <a:t>    姑娘穿上衣裳，一边梳她长长的黑头发，一边跟牛郎谈话。牛郎把自己的情形一五一十地说了。姑娘</a:t>
            </a:r>
            <a:r>
              <a:rPr lang="zh-CN" altLang="en-US" sz="2400" b="1" dirty="0">
                <a:solidFill>
                  <a:srgbClr val="0066FF"/>
                </a:solidFill>
                <a:latin typeface="楷体" panose="02010609060101010101" pitchFamily="49" charset="-122"/>
                <a:ea typeface="楷体" panose="02010609060101010101" pitchFamily="49" charset="-122"/>
              </a:rPr>
              <a:t>听得出了神</a:t>
            </a:r>
            <a:r>
              <a:rPr lang="zh-CN" altLang="en-US" sz="2400" b="1" dirty="0">
                <a:latin typeface="楷体" panose="02010609060101010101" pitchFamily="49" charset="-122"/>
                <a:ea typeface="楷体" panose="02010609060101010101" pitchFamily="49" charset="-122"/>
              </a:rPr>
              <a:t>，又同情他，又爱惜他，就把自己的情形也告诉了他。</a:t>
            </a:r>
          </a:p>
        </p:txBody>
      </p:sp>
      <p:pic>
        <p:nvPicPr>
          <p:cNvPr id="19459" name="Picture 12"/>
          <p:cNvPicPr>
            <a:picLocks noChangeAspect="1"/>
          </p:cNvPicPr>
          <p:nvPr/>
        </p:nvPicPr>
        <p:blipFill>
          <a:blip r:embed="rId2"/>
          <a:stretch>
            <a:fillRect/>
          </a:stretch>
        </p:blipFill>
        <p:spPr>
          <a:xfrm>
            <a:off x="6546999" y="903515"/>
            <a:ext cx="2133600" cy="1679575"/>
          </a:xfrm>
          <a:prstGeom prst="rect">
            <a:avLst/>
          </a:prstGeom>
          <a:noFill/>
          <a:ln w="9525">
            <a:noFill/>
          </a:ln>
        </p:spPr>
      </p:pic>
      <p:sp>
        <p:nvSpPr>
          <p:cNvPr id="10" name="Text Box 5"/>
          <p:cNvSpPr txBox="1">
            <a:spLocks noChangeArrowheads="1"/>
          </p:cNvSpPr>
          <p:nvPr/>
        </p:nvSpPr>
        <p:spPr bwMode="auto">
          <a:xfrm>
            <a:off x="1247775" y="2999818"/>
            <a:ext cx="6899910" cy="1204595"/>
          </a:xfrm>
          <a:prstGeom prst="callout2">
            <a:avLst>
              <a:gd name="adj1" fmla="val 47348"/>
              <a:gd name="adj2" fmla="val 51"/>
              <a:gd name="adj3" fmla="val 41665"/>
              <a:gd name="adj4" fmla="val -4595"/>
              <a:gd name="adj5" fmla="val -21247"/>
              <a:gd name="adj6" fmla="val -1844"/>
            </a:avLst>
          </a:prstGeom>
          <a:solidFill>
            <a:schemeClr val="accent6">
              <a:lumMod val="20000"/>
              <a:lumOff val="80000"/>
            </a:schemeClr>
          </a:solidFill>
          <a:ln w="19050">
            <a:solidFill>
              <a:schemeClr val="accent6">
                <a:lumMod val="60000"/>
                <a:lumOff val="40000"/>
              </a:schemeClr>
            </a:solidFill>
            <a:prstDash val="sysDot"/>
            <a:miter lim="800000"/>
          </a:ln>
        </p:spPr>
        <p:txBody>
          <a:bodyPr anchor="ctr"/>
          <a:lstStyle/>
          <a:p>
            <a:pPr marR="0" defTabSz="457200">
              <a:buClrTx/>
              <a:buSzTx/>
              <a:buFontTx/>
              <a:defRPr/>
            </a:pPr>
            <a:r>
              <a:rPr kumimoji="0" lang="zh-CN" altLang="en-US" sz="2400" b="1" kern="1200" cap="none" spc="0" normalizeH="0" baseline="0" noProof="0" dirty="0">
                <a:solidFill>
                  <a:srgbClr val="FF0000"/>
                </a:solidFill>
                <a:latin typeface="仿宋" panose="02010609060101010101" pitchFamily="49" charset="-122"/>
                <a:ea typeface="仿宋" panose="02010609060101010101" pitchFamily="49" charset="-122"/>
                <a:cs typeface="+mn-cs"/>
              </a:rPr>
              <a:t>牛郎和织女互相告知情况，并且聊得很投机。织女同情牛郎的悲惨身世，这是织女决定嫁给牛郎的原因之一。</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过程 2"/>
          <p:cNvSpPr/>
          <p:nvPr/>
        </p:nvSpPr>
        <p:spPr>
          <a:xfrm>
            <a:off x="7078980" y="1722833"/>
            <a:ext cx="1109980" cy="303530"/>
          </a:xfrm>
          <a:prstGeom prst="flowChartProcess">
            <a:avLst/>
          </a:prstGeom>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2" name="文本框 1"/>
          <p:cNvSpPr txBox="1"/>
          <p:nvPr/>
        </p:nvSpPr>
        <p:spPr>
          <a:xfrm>
            <a:off x="567690" y="1057988"/>
            <a:ext cx="8130540" cy="2245360"/>
          </a:xfrm>
          <a:prstGeom prst="rect">
            <a:avLst/>
          </a:prstGeom>
          <a:noFill/>
        </p:spPr>
        <p:txBody>
          <a:bodyPr wrap="square" rtlCol="0" anchor="t">
            <a:spAutoFit/>
          </a:bodyPr>
          <a:lstStyle/>
          <a:p>
            <a:pPr>
              <a:lnSpc>
                <a:spcPct val="100000"/>
              </a:lnSpc>
            </a:pPr>
            <a:r>
              <a:rPr lang="en-US" altLang="zh-CN" dirty="0"/>
              <a:t>        </a:t>
            </a:r>
            <a:r>
              <a:rPr lang="zh-CN" altLang="en-US" sz="2000" b="1" dirty="0">
                <a:latin typeface="楷体" panose="02010609060101010101" pitchFamily="49" charset="-122"/>
                <a:ea typeface="楷体" panose="02010609060101010101" pitchFamily="49" charset="-122"/>
              </a:rPr>
              <a:t>原来姑娘是天上王母娘娘的外孙女，织得一手好彩锦，名字叫织女。每天早晨和傍晚，王母娘娘拿她织的彩锦装饰天空,那就是灿烂的云霞，什么东西也没它美丽。王母娘娘需要的彩锦多，就叫织女 成天成夜地织，一会儿也不许休息。织女身子老在机房里，手老在梭子上，劳累不用说，自由也没有了，等于关在监狱里，实在难受。她常常想，人人说天上好，天上好，天上有什么好呢？没有自由，又看不见什么。她总想离开天上，到人间去，哪怕是一天半天呢，也可以见识见识人间的景物。</a:t>
            </a:r>
          </a:p>
        </p:txBody>
      </p:sp>
      <p:grpSp>
        <p:nvGrpSpPr>
          <p:cNvPr id="4" name="组合 3"/>
          <p:cNvGrpSpPr/>
          <p:nvPr/>
        </p:nvGrpSpPr>
        <p:grpSpPr>
          <a:xfrm>
            <a:off x="3540759" y="106330"/>
            <a:ext cx="5208905" cy="914400"/>
            <a:chOff x="3540759" y="106330"/>
            <a:chExt cx="5208905" cy="914400"/>
          </a:xfrm>
        </p:grpSpPr>
        <p:sp>
          <p:nvSpPr>
            <p:cNvPr id="5" name="云形标注 4"/>
            <p:cNvSpPr/>
            <p:nvPr/>
          </p:nvSpPr>
          <p:spPr>
            <a:xfrm rot="10800000">
              <a:off x="3540759" y="106330"/>
              <a:ext cx="5208905" cy="914400"/>
            </a:xfrm>
            <a:prstGeom prst="cloudCallout">
              <a:avLst>
                <a:gd name="adj1" fmla="val 59720"/>
                <a:gd name="adj2" fmla="val -20640"/>
              </a:avLst>
            </a:prstGeom>
            <a:solidFill>
              <a:schemeClr val="bg1"/>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dirty="0">
                <a:ln>
                  <a:noFill/>
                </a:ln>
                <a:solidFill>
                  <a:schemeClr val="lt1"/>
                </a:solidFill>
                <a:effectLst/>
                <a:uLnTx/>
                <a:uFillTx/>
                <a:latin typeface="+mn-lt"/>
                <a:ea typeface="+mn-ea"/>
                <a:cs typeface="+mn-cs"/>
              </a:endParaRPr>
            </a:p>
          </p:txBody>
        </p:sp>
        <p:sp>
          <p:nvSpPr>
            <p:cNvPr id="6" name="文本框 5"/>
            <p:cNvSpPr txBox="1"/>
            <p:nvPr/>
          </p:nvSpPr>
          <p:spPr>
            <a:xfrm>
              <a:off x="4242772" y="110726"/>
              <a:ext cx="3882390" cy="858377"/>
            </a:xfrm>
            <a:prstGeom prst="rect">
              <a:avLst/>
            </a:prstGeom>
            <a:noFill/>
          </p:spPr>
          <p:txBody>
            <a:bodyPr wrap="square" rtlCol="0" anchor="t">
              <a:spAutoFit/>
            </a:bodyPr>
            <a:lstStyle/>
            <a:p>
              <a:pPr>
                <a:lnSpc>
                  <a:spcPct val="150000"/>
                </a:lnSpc>
              </a:pPr>
              <a:r>
                <a:rPr lang="zh-CN" altLang="en-US" b="1" dirty="0" smtClean="0">
                  <a:solidFill>
                    <a:srgbClr val="FF0000"/>
                  </a:solidFill>
                  <a:latin typeface="+mj-ea"/>
                  <a:ea typeface="+mj-ea"/>
                  <a:cs typeface="楷体" panose="02010609060101010101" pitchFamily="49" charset="-122"/>
                </a:rPr>
                <a:t>“成天成夜”写出了织女生活的悲惨，也写出了王母娘娘的冷酷无情和自私。</a:t>
              </a:r>
              <a:endParaRPr lang="zh-CN" altLang="en-US" b="1" dirty="0">
                <a:solidFill>
                  <a:srgbClr val="FF0000"/>
                </a:solidFill>
                <a:latin typeface="+mj-ea"/>
                <a:ea typeface="+mj-ea"/>
                <a:cs typeface="楷体" panose="02010609060101010101" pitchFamily="49" charset="-122"/>
              </a:endParaRPr>
            </a:p>
          </p:txBody>
        </p:sp>
      </p:grpSp>
      <p:cxnSp>
        <p:nvCxnSpPr>
          <p:cNvPr id="7" name="直接连接符 6"/>
          <p:cNvCxnSpPr/>
          <p:nvPr/>
        </p:nvCxnSpPr>
        <p:spPr>
          <a:xfrm>
            <a:off x="1476375" y="2630721"/>
            <a:ext cx="3584575"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 Box 5"/>
          <p:cNvSpPr txBox="1">
            <a:spLocks noChangeArrowheads="1"/>
          </p:cNvSpPr>
          <p:nvPr/>
        </p:nvSpPr>
        <p:spPr bwMode="auto">
          <a:xfrm>
            <a:off x="1358900" y="3308901"/>
            <a:ext cx="6899910" cy="1204595"/>
          </a:xfrm>
          <a:prstGeom prst="callout2">
            <a:avLst>
              <a:gd name="adj1" fmla="val 47348"/>
              <a:gd name="adj2" fmla="val 51"/>
              <a:gd name="adj3" fmla="val 41665"/>
              <a:gd name="adj4" fmla="val -4595"/>
              <a:gd name="adj5" fmla="val -63615"/>
              <a:gd name="adj6" fmla="val -765"/>
            </a:avLst>
          </a:prstGeom>
          <a:solidFill>
            <a:schemeClr val="accent6">
              <a:lumMod val="20000"/>
              <a:lumOff val="80000"/>
            </a:schemeClr>
          </a:solidFill>
          <a:ln w="19050">
            <a:solidFill>
              <a:schemeClr val="accent6">
                <a:lumMod val="60000"/>
                <a:lumOff val="40000"/>
              </a:schemeClr>
            </a:solidFill>
            <a:prstDash val="sysDot"/>
            <a:miter lim="800000"/>
          </a:ln>
        </p:spPr>
        <p:txBody>
          <a:bodyPr anchor="ctr"/>
          <a:lstStyle/>
          <a:p>
            <a:pPr marR="0" defTabSz="457200">
              <a:buClrTx/>
              <a:buSzTx/>
              <a:buFontTx/>
              <a:defRPr/>
            </a:pPr>
            <a:r>
              <a:rPr kumimoji="0" lang="zh-CN" altLang="en-US" sz="2400" b="1" kern="1200" cap="none" spc="0" normalizeH="0" baseline="0" noProof="0" dirty="0">
                <a:solidFill>
                  <a:srgbClr val="FF0000"/>
                </a:solidFill>
                <a:latin typeface="仿宋" panose="02010609060101010101" pitchFamily="49" charset="-122"/>
                <a:ea typeface="仿宋" panose="02010609060101010101" pitchFamily="49" charset="-122"/>
                <a:cs typeface="+mn-cs"/>
              </a:rPr>
              <a:t>详写织女在天上的生活，表达她对天上的厌倦和对人间的向往，这是织女决定嫁给牛郎的又一个原因。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linds(horizontal)">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checkerboard(across)">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1" animBg="1"/>
      <p:bldP spid="8"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2" name="Text Box 10"/>
          <p:cNvSpPr txBox="1"/>
          <p:nvPr/>
        </p:nvSpPr>
        <p:spPr>
          <a:xfrm>
            <a:off x="824658" y="317105"/>
            <a:ext cx="4983162" cy="2032000"/>
          </a:xfrm>
          <a:prstGeom prst="rect">
            <a:avLst/>
          </a:prstGeom>
          <a:noFill/>
          <a:ln w="9525">
            <a:noFill/>
          </a:ln>
        </p:spPr>
        <p:txBody>
          <a:bodyPr>
            <a:spAutoFit/>
          </a:bodyPr>
          <a:lstStyle/>
          <a:p>
            <a:pPr indent="457200">
              <a:lnSpc>
                <a:spcPct val="150000"/>
              </a:lnSpc>
              <a:spcBef>
                <a:spcPct val="50000"/>
              </a:spcBef>
            </a:pPr>
            <a:r>
              <a:rPr lang="zh-CN" altLang="en-US" sz="2800" b="1" dirty="0">
                <a:latin typeface="楷体" panose="02010609060101010101" pitchFamily="49" charset="-122"/>
                <a:ea typeface="楷体" panose="02010609060101010101" pitchFamily="49" charset="-122"/>
              </a:rPr>
              <a:t> 织女想了想，说：“你说得很对，咱们结婚，一块儿过日子吧。”</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20483" name="Text Box 11"/>
          <p:cNvSpPr txBox="1"/>
          <p:nvPr/>
        </p:nvSpPr>
        <p:spPr>
          <a:xfrm>
            <a:off x="4033838" y="5672138"/>
            <a:ext cx="4679950" cy="523875"/>
          </a:xfrm>
          <a:prstGeom prst="rect">
            <a:avLst/>
          </a:prstGeom>
          <a:noFill/>
          <a:ln w="9525">
            <a:noFill/>
          </a:ln>
        </p:spPr>
        <p:txBody>
          <a:bodyPr>
            <a:spAutoFit/>
          </a:bodyPr>
          <a:lstStyle/>
          <a:p>
            <a:pPr>
              <a:spcBef>
                <a:spcPct val="50000"/>
              </a:spcBef>
            </a:pPr>
            <a:r>
              <a:rPr lang="zh-CN" altLang="en-US" sz="2800" dirty="0">
                <a:latin typeface="楷体" panose="02010609060101010101" pitchFamily="49" charset="-122"/>
                <a:ea typeface="楷体" panose="02010609060101010101" pitchFamily="49" charset="-122"/>
              </a:rPr>
              <a:t>    </a:t>
            </a:r>
          </a:p>
        </p:txBody>
      </p:sp>
      <p:sp>
        <p:nvSpPr>
          <p:cNvPr id="20484" name="Rectangle 11"/>
          <p:cNvSpPr/>
          <p:nvPr/>
        </p:nvSpPr>
        <p:spPr>
          <a:xfrm>
            <a:off x="0" y="0"/>
            <a:ext cx="9144000" cy="457200"/>
          </a:xfrm>
          <a:prstGeom prst="rect">
            <a:avLst/>
          </a:prstGeom>
          <a:noFill/>
          <a:ln w="9525">
            <a:noFill/>
          </a:ln>
        </p:spPr>
        <p:txBody>
          <a:bodyPr wrap="none" anchor="ctr">
            <a:spAutoFit/>
          </a:bodyPr>
          <a:lstStyle/>
          <a:p>
            <a:endParaRPr lang="zh-CN" altLang="en-US" dirty="0">
              <a:latin typeface="Calibri" panose="020F0502020204030204" pitchFamily="34" charset="0"/>
            </a:endParaRPr>
          </a:p>
        </p:txBody>
      </p:sp>
      <p:pic>
        <p:nvPicPr>
          <p:cNvPr id="20485" name="Picture 12" descr="C:\Users\Administrator\AppData\Roaming\Tencent\Users\541737432\QQ\WinTemp\RichOle\P1K~YCQV3XBMVBUGS(0N_ON.png"/>
          <p:cNvPicPr>
            <a:picLocks noChangeAspect="1"/>
          </p:cNvPicPr>
          <p:nvPr/>
        </p:nvPicPr>
        <p:blipFill>
          <a:blip r:embed="rId2"/>
          <a:stretch>
            <a:fillRect/>
          </a:stretch>
        </p:blipFill>
        <p:spPr>
          <a:xfrm>
            <a:off x="5920533" y="430045"/>
            <a:ext cx="2474912" cy="1822450"/>
          </a:xfrm>
          <a:prstGeom prst="rect">
            <a:avLst/>
          </a:prstGeom>
          <a:noFill/>
          <a:ln w="9525">
            <a:noFill/>
          </a:ln>
        </p:spPr>
      </p:pic>
      <p:sp>
        <p:nvSpPr>
          <p:cNvPr id="10" name="矩形 9"/>
          <p:cNvSpPr/>
          <p:nvPr/>
        </p:nvSpPr>
        <p:spPr>
          <a:xfrm>
            <a:off x="654237" y="2983397"/>
            <a:ext cx="7978140" cy="1464632"/>
          </a:xfrm>
          <a:prstGeom prst="rect">
            <a:avLst/>
          </a:prstGeom>
          <a:noFill/>
          <a:ln w="9525">
            <a:noFill/>
          </a:ln>
        </p:spPr>
        <p:txBody>
          <a:bodyPr wrap="square">
            <a:spAutoFit/>
          </a:bodyPr>
          <a:lstStyle/>
          <a:p>
            <a:pPr indent="536575">
              <a:lnSpc>
                <a:spcPct val="130000"/>
              </a:lnSpc>
            </a:pPr>
            <a:r>
              <a:rPr lang="zh-CN" altLang="en-US" sz="2400" b="1" dirty="0">
                <a:solidFill>
                  <a:srgbClr val="C00000"/>
                </a:solidFill>
                <a:latin typeface="+mj-ea"/>
                <a:ea typeface="+mj-ea"/>
              </a:rPr>
              <a:t>因为牛郎心眼好，织女被他能吃苦的精神感动了，还因为织女在天上过得不开心，不自由，她很向往人间的生活，所以决心嫁给牛郎。</a:t>
            </a:r>
          </a:p>
        </p:txBody>
      </p:sp>
      <p:grpSp>
        <p:nvGrpSpPr>
          <p:cNvPr id="11" name="组合 10"/>
          <p:cNvGrpSpPr/>
          <p:nvPr/>
        </p:nvGrpSpPr>
        <p:grpSpPr>
          <a:xfrm>
            <a:off x="654237" y="2027841"/>
            <a:ext cx="6493119" cy="1062037"/>
            <a:chOff x="678598" y="3847678"/>
            <a:chExt cx="6495401" cy="1063736"/>
          </a:xfrm>
        </p:grpSpPr>
        <p:sp>
          <p:nvSpPr>
            <p:cNvPr id="20489" name="文本框 9"/>
            <p:cNvSpPr txBox="1"/>
            <p:nvPr/>
          </p:nvSpPr>
          <p:spPr>
            <a:xfrm>
              <a:off x="1628383" y="4167483"/>
              <a:ext cx="5545616" cy="573380"/>
            </a:xfrm>
            <a:prstGeom prst="rect">
              <a:avLst/>
            </a:prstGeom>
            <a:noFill/>
            <a:ln w="9525">
              <a:noFill/>
            </a:ln>
          </p:spPr>
          <p:txBody>
            <a:bodyPr wrap="square">
              <a:spAutoFit/>
            </a:bodyPr>
            <a:lstStyle/>
            <a:p>
              <a:pPr>
                <a:lnSpc>
                  <a:spcPct val="130000"/>
                </a:lnSpc>
              </a:pPr>
              <a:r>
                <a:rPr lang="zh-CN" altLang="en-US" sz="2400" b="1" dirty="0">
                  <a:latin typeface="微软雅黑" panose="020B0503020204020204" pitchFamily="34" charset="-122"/>
                  <a:ea typeface="微软雅黑" panose="020B0503020204020204" pitchFamily="34" charset="-122"/>
                </a:rPr>
                <a:t>织女为什么有那么大的决心嫁给牛郎？ </a:t>
              </a:r>
            </a:p>
          </p:txBody>
        </p:sp>
        <p:pic>
          <p:nvPicPr>
            <p:cNvPr id="20490" name="Picture 9" descr="C:\Users\Administrator\Desktop\道德与法制\e252f8caa5c45daa236bbc27802d0871.png"/>
            <p:cNvPicPr>
              <a:picLocks noChangeAspect="1"/>
            </p:cNvPicPr>
            <p:nvPr/>
          </p:nvPicPr>
          <p:blipFill>
            <a:blip r:embed="rId3"/>
            <a:stretch>
              <a:fillRect/>
            </a:stretch>
          </p:blipFill>
          <p:spPr>
            <a:xfrm>
              <a:off x="678598" y="3847678"/>
              <a:ext cx="1084245" cy="1063736"/>
            </a:xfrm>
            <a:prstGeom prst="rect">
              <a:avLst/>
            </a:prstGeom>
            <a:noFill/>
            <a:ln w="9525">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682"/>
                                        </p:tgtEl>
                                        <p:attrNameLst>
                                          <p:attrName>style.visibility</p:attrName>
                                        </p:attrNameLst>
                                      </p:cBhvr>
                                      <p:to>
                                        <p:strVal val="visible"/>
                                      </p:to>
                                    </p:set>
                                    <p:animEffect transition="in" filter="fade">
                                      <p:cBhvr>
                                        <p:cTn id="7" dur="500"/>
                                        <p:tgtEl>
                                          <p:spTgt spid="2868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ppt_y</p:attrName>
                                        </p:attrNameLst>
                                      </p:cBhvr>
                                      <p:tavLst>
                                        <p:tav tm="0">
                                          <p:val>
                                            <p:strVal val="#ppt_y+#ppt_h*1.125000"/>
                                          </p:val>
                                        </p:tav>
                                        <p:tav tm="100000">
                                          <p:val>
                                            <p:strVal val="#ppt_y"/>
                                          </p:val>
                                        </p:tav>
                                      </p:tavLst>
                                    </p:anim>
                                    <p:animEffect transition="in" filter="wipe(up)">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p:nvPr/>
        </p:nvSpPr>
        <p:spPr>
          <a:xfrm>
            <a:off x="617855" y="687427"/>
            <a:ext cx="8084185" cy="1198880"/>
          </a:xfrm>
          <a:prstGeom prst="rect">
            <a:avLst/>
          </a:prstGeom>
          <a:noFill/>
          <a:ln w="9525">
            <a:noFill/>
          </a:ln>
        </p:spPr>
        <p:txBody>
          <a:bodyPr wrap="square" anchor="ctr">
            <a:spAutoFit/>
          </a:bodyPr>
          <a:lstStyle/>
          <a:p>
            <a:pPr indent="530225" eaLnBrk="0" hangingPunct="0">
              <a:lnSpc>
                <a:spcPct val="150000"/>
              </a:lnSpc>
            </a:pPr>
            <a:r>
              <a:rPr lang="en-US" altLang="zh-CN" sz="2400" b="1" dirty="0">
                <a:latin typeface="黑体" panose="02010609060101010101" pitchFamily="49" charset="-122"/>
                <a:ea typeface="黑体" panose="02010609060101010101" pitchFamily="49" charset="-122"/>
              </a:rPr>
              <a:t>  </a:t>
            </a:r>
            <a:r>
              <a:rPr lang="zh-CN" altLang="en-US" sz="2400" b="1" dirty="0">
                <a:latin typeface="黑体" panose="02010609060101010101" pitchFamily="49" charset="-122"/>
                <a:ea typeface="黑体" panose="02010609060101010101" pitchFamily="49" charset="-122"/>
              </a:rPr>
              <a:t>你知道织女下这样决心的后果吗？假如你是和织女一起下凡的仙女，你会怎么劝她呢？想想她会怎样回答。</a:t>
            </a:r>
          </a:p>
        </p:txBody>
      </p:sp>
      <p:sp>
        <p:nvSpPr>
          <p:cNvPr id="21507" name="矩形 2"/>
          <p:cNvSpPr/>
          <p:nvPr/>
        </p:nvSpPr>
        <p:spPr>
          <a:xfrm>
            <a:off x="617855" y="778562"/>
            <a:ext cx="990600" cy="461963"/>
          </a:xfrm>
          <a:prstGeom prst="rect">
            <a:avLst/>
          </a:prstGeom>
          <a:noFill/>
          <a:ln w="9525">
            <a:noFill/>
          </a:ln>
        </p:spPr>
        <p:txBody>
          <a:bodyPr>
            <a:spAutoFit/>
          </a:bodyPr>
          <a:lstStyle/>
          <a:p>
            <a:r>
              <a:rPr lang="zh-CN" altLang="en-US" sz="2400" b="1" dirty="0">
                <a:solidFill>
                  <a:srgbClr val="36A436"/>
                </a:solidFill>
                <a:latin typeface="微软雅黑" panose="020B0503020204020204" pitchFamily="34" charset="-122"/>
                <a:ea typeface="微软雅黑" panose="020B0503020204020204" pitchFamily="34" charset="-122"/>
              </a:rPr>
              <a:t>练习：</a:t>
            </a:r>
          </a:p>
        </p:txBody>
      </p:sp>
      <p:sp>
        <p:nvSpPr>
          <p:cNvPr id="47110" name="Rectangle 6"/>
          <p:cNvSpPr/>
          <p:nvPr/>
        </p:nvSpPr>
        <p:spPr>
          <a:xfrm>
            <a:off x="819565" y="1950014"/>
            <a:ext cx="7639050" cy="2221762"/>
          </a:xfrm>
          <a:prstGeom prst="rect">
            <a:avLst/>
          </a:prstGeom>
          <a:noFill/>
          <a:ln w="9525">
            <a:noFill/>
          </a:ln>
        </p:spPr>
        <p:txBody>
          <a:bodyPr>
            <a:spAutoFit/>
          </a:bodyPr>
          <a:lstStyle/>
          <a:p>
            <a:pPr indent="444500">
              <a:lnSpc>
                <a:spcPct val="150000"/>
              </a:lnSpc>
            </a:pPr>
            <a:r>
              <a:rPr lang="zh-CN" altLang="en-US" sz="2400" b="1" dirty="0">
                <a:solidFill>
                  <a:srgbClr val="0066FF"/>
                </a:solidFill>
                <a:latin typeface="+mj-ea"/>
                <a:ea typeface="+mj-ea"/>
              </a:rPr>
              <a:t>仙女：</a:t>
            </a:r>
            <a:r>
              <a:rPr lang="zh-CN" altLang="en-US" sz="2400" b="1" dirty="0">
                <a:latin typeface="+mj-ea"/>
                <a:ea typeface="+mj-ea"/>
              </a:rPr>
              <a:t>哎呀，织女啊，你知不知道王母娘娘可是心狠手辣呀，你要是到了人间，那是违反了天规，王母娘娘可是要对你进行严厉的惩罚呀。说不定还会为此丢了性命呢，还是不要留在人间了。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7110"/>
                                        </p:tgtEl>
                                        <p:attrNameLst>
                                          <p:attrName>style.visibility</p:attrName>
                                        </p:attrNameLst>
                                      </p:cBhvr>
                                      <p:to>
                                        <p:strVal val="visible"/>
                                      </p:to>
                                    </p:set>
                                    <p:animEffect transition="in" filter="wipe(left)">
                                      <p:cBhvr>
                                        <p:cTn id="7" dur="500"/>
                                        <p:tgtEl>
                                          <p:spTgt spid="47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0" name="Rectangle 6"/>
          <p:cNvSpPr/>
          <p:nvPr/>
        </p:nvSpPr>
        <p:spPr>
          <a:xfrm>
            <a:off x="469167" y="704215"/>
            <a:ext cx="8323956" cy="3453253"/>
          </a:xfrm>
          <a:prstGeom prst="rect">
            <a:avLst/>
          </a:prstGeom>
          <a:noFill/>
          <a:ln w="9525">
            <a:noFill/>
          </a:ln>
        </p:spPr>
        <p:txBody>
          <a:bodyPr wrap="square">
            <a:spAutoFit/>
          </a:bodyPr>
          <a:lstStyle/>
          <a:p>
            <a:pPr indent="444500">
              <a:lnSpc>
                <a:spcPct val="130000"/>
              </a:lnSpc>
            </a:pPr>
            <a:r>
              <a:rPr lang="zh-CN" altLang="en-US" sz="2400" b="1" dirty="0">
                <a:solidFill>
                  <a:srgbClr val="FF0000"/>
                </a:solidFill>
                <a:latin typeface="+mj-ea"/>
                <a:ea typeface="+mj-ea"/>
              </a:rPr>
              <a:t>织女：</a:t>
            </a:r>
            <a:r>
              <a:rPr lang="zh-CN" altLang="en-US" sz="2400" b="1" dirty="0">
                <a:latin typeface="+mj-ea"/>
                <a:ea typeface="+mj-ea"/>
              </a:rPr>
              <a:t>谢谢你啊，姐姐。但我觉得在天上每天织啊织啊，这日子单调、重复、乏味，让我觉得那样的烦恼。我厌倦了天上的生活，我想到人间追求自己的幸福。</a:t>
            </a:r>
          </a:p>
          <a:p>
            <a:pPr indent="444500">
              <a:lnSpc>
                <a:spcPct val="130000"/>
              </a:lnSpc>
            </a:pPr>
            <a:r>
              <a:rPr lang="zh-CN" altLang="en-US" sz="2400" b="1" dirty="0">
                <a:solidFill>
                  <a:srgbClr val="0066FF"/>
                </a:solidFill>
                <a:latin typeface="+mj-ea"/>
                <a:ea typeface="+mj-ea"/>
              </a:rPr>
              <a:t>仙女：</a:t>
            </a:r>
            <a:r>
              <a:rPr lang="zh-CN" altLang="en-US" sz="2400" b="1" dirty="0">
                <a:latin typeface="+mj-ea"/>
                <a:ea typeface="+mj-ea"/>
              </a:rPr>
              <a:t>可问题是，你也得替我们大家着想一下。你被发现下凡了，我们也会被你连累的呀！</a:t>
            </a:r>
          </a:p>
          <a:p>
            <a:pPr indent="444500">
              <a:lnSpc>
                <a:spcPct val="130000"/>
              </a:lnSpc>
            </a:pPr>
            <a:r>
              <a:rPr lang="zh-CN" altLang="en-US" sz="2400" b="1" dirty="0">
                <a:solidFill>
                  <a:srgbClr val="FF0000"/>
                </a:solidFill>
                <a:latin typeface="+mj-ea"/>
                <a:ea typeface="+mj-ea"/>
              </a:rPr>
              <a:t>织女：</a:t>
            </a:r>
            <a:r>
              <a:rPr lang="zh-CN" altLang="en-US" sz="2400" b="1" dirty="0">
                <a:latin typeface="+mj-ea"/>
                <a:ea typeface="+mj-ea"/>
              </a:rPr>
              <a:t>不要紧，你们回去啊，就说跟你们没有关系，我是偷着下凡的。真的也对不起你们了，反正我就决心留在人间。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7110"/>
                                        </p:tgtEl>
                                        <p:attrNameLst>
                                          <p:attrName>style.visibility</p:attrName>
                                        </p:attrNameLst>
                                      </p:cBhvr>
                                      <p:to>
                                        <p:strVal val="visible"/>
                                      </p:to>
                                    </p:set>
                                    <p:animEffect transition="in" filter="wipe(left)">
                                      <p:cBhvr>
                                        <p:cTn id="7" dur="500"/>
                                        <p:tgtEl>
                                          <p:spTgt spid="47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0" name="Rectangle 6"/>
          <p:cNvSpPr/>
          <p:nvPr/>
        </p:nvSpPr>
        <p:spPr>
          <a:xfrm>
            <a:off x="761190" y="605155"/>
            <a:ext cx="7639050" cy="3933825"/>
          </a:xfrm>
          <a:prstGeom prst="rect">
            <a:avLst/>
          </a:prstGeom>
          <a:noFill/>
          <a:ln w="9525">
            <a:noFill/>
          </a:ln>
        </p:spPr>
        <p:txBody>
          <a:bodyPr>
            <a:spAutoFit/>
          </a:bodyPr>
          <a:lstStyle/>
          <a:p>
            <a:pPr indent="444500">
              <a:lnSpc>
                <a:spcPct val="130000"/>
              </a:lnSpc>
            </a:pPr>
            <a:r>
              <a:rPr lang="zh-CN" altLang="en-US" sz="2400" b="1" dirty="0">
                <a:solidFill>
                  <a:srgbClr val="0066FF"/>
                </a:solidFill>
                <a:latin typeface="+mj-ea"/>
                <a:ea typeface="+mj-ea"/>
              </a:rPr>
              <a:t>仙女：</a:t>
            </a:r>
            <a:r>
              <a:rPr lang="zh-CN" altLang="en-US" sz="2400" b="1" dirty="0">
                <a:latin typeface="+mj-ea"/>
                <a:ea typeface="+mj-ea"/>
              </a:rPr>
              <a:t>织女啊，现在你觉得牛郎好，可你就那么相信自己的眼光？万一他以后变心了，那怎么办呢？</a:t>
            </a:r>
          </a:p>
          <a:p>
            <a:pPr indent="444500">
              <a:lnSpc>
                <a:spcPct val="130000"/>
              </a:lnSpc>
            </a:pPr>
            <a:r>
              <a:rPr lang="zh-CN" altLang="en-US" sz="2400" b="1" dirty="0">
                <a:solidFill>
                  <a:srgbClr val="FF0000"/>
                </a:solidFill>
                <a:latin typeface="+mj-ea"/>
                <a:ea typeface="+mj-ea"/>
              </a:rPr>
              <a:t>织女：</a:t>
            </a:r>
            <a:r>
              <a:rPr lang="zh-CN" altLang="en-US" sz="2400" b="1" dirty="0">
                <a:latin typeface="+mj-ea"/>
                <a:ea typeface="+mj-ea"/>
              </a:rPr>
              <a:t>我相信自己的眼力，他变心了那是他的错，不是我的错。</a:t>
            </a:r>
          </a:p>
          <a:p>
            <a:pPr indent="444500">
              <a:lnSpc>
                <a:spcPct val="130000"/>
              </a:lnSpc>
            </a:pPr>
            <a:r>
              <a:rPr lang="zh-CN" altLang="en-US" sz="2400" b="1" dirty="0">
                <a:solidFill>
                  <a:srgbClr val="0066FF"/>
                </a:solidFill>
                <a:latin typeface="+mj-ea"/>
                <a:ea typeface="+mj-ea"/>
              </a:rPr>
              <a:t>仙女：</a:t>
            </a:r>
            <a:r>
              <a:rPr lang="zh-CN" altLang="en-US" sz="2400" b="1" dirty="0">
                <a:latin typeface="+mj-ea"/>
                <a:ea typeface="+mj-ea"/>
              </a:rPr>
              <a:t>织女啊，你认为你能跟牛郎过上好日子吗？他那么穷，你在天上住惯了，能习惯过穷日子吗？</a:t>
            </a:r>
          </a:p>
          <a:p>
            <a:pPr indent="444500">
              <a:lnSpc>
                <a:spcPct val="130000"/>
              </a:lnSpc>
            </a:pPr>
            <a:r>
              <a:rPr lang="zh-CN" altLang="en-US" sz="2400" b="1" dirty="0">
                <a:solidFill>
                  <a:srgbClr val="FF0000"/>
                </a:solidFill>
                <a:latin typeface="+mj-ea"/>
                <a:ea typeface="+mj-ea"/>
              </a:rPr>
              <a:t>织女：</a:t>
            </a:r>
            <a:r>
              <a:rPr lang="zh-CN" altLang="en-US" sz="2400" b="1" dirty="0">
                <a:latin typeface="+mj-ea"/>
                <a:ea typeface="+mj-ea"/>
              </a:rPr>
              <a:t>穷是穷了点，可我问你，是吃得好重要，还是心情好重要？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7110"/>
                                        </p:tgtEl>
                                        <p:attrNameLst>
                                          <p:attrName>style.visibility</p:attrName>
                                        </p:attrNameLst>
                                      </p:cBhvr>
                                      <p:to>
                                        <p:strVal val="visible"/>
                                      </p:to>
                                    </p:set>
                                    <p:animEffect transition="in" filter="wipe(left)">
                                      <p:cBhvr>
                                        <p:cTn id="7" dur="500"/>
                                        <p:tgtEl>
                                          <p:spTgt spid="47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65773" y="881730"/>
            <a:ext cx="8326438" cy="3166824"/>
          </a:xfrm>
          <a:prstGeom prst="roundRect">
            <a:avLst/>
          </a:prstGeom>
          <a:effectLst>
            <a:outerShdw blurRad="76200" dist="12700" dir="2700000" sy="-23000" kx="-800400" algn="bl" rotWithShape="0">
              <a:prstClr val="black">
                <a:alpha val="20000"/>
              </a:prstClr>
            </a:outerShdw>
          </a:effectLst>
        </p:spPr>
        <p:style>
          <a:lnRef idx="2">
            <a:schemeClr val="accent3"/>
          </a:lnRef>
          <a:fillRef idx="1">
            <a:schemeClr val="lt1"/>
          </a:fillRef>
          <a:effectRef idx="0">
            <a:schemeClr val="accent3"/>
          </a:effectRef>
          <a:fontRef idx="minor">
            <a:schemeClr val="dk1"/>
          </a:fontRef>
        </p:style>
        <p:txBody>
          <a:bodyPr>
            <a:spAutoFit/>
          </a:bodyPr>
          <a:lstStyle/>
          <a:p>
            <a:pPr marL="0" marR="0" lvl="0" indent="0" algn="ctr" defTabSz="4572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FF0000"/>
                </a:solidFill>
                <a:effectLst/>
                <a:uLnTx/>
                <a:uFillTx/>
                <a:latin typeface="黑体" pitchFamily="49" charset="-122"/>
                <a:ea typeface="黑体" pitchFamily="49" charset="-122"/>
              </a:rPr>
              <a:t>神态描写</a:t>
            </a:r>
          </a:p>
          <a:p>
            <a:pPr lvl="0">
              <a:lnSpc>
                <a:spcPct val="150000"/>
              </a:lnSpc>
              <a:defRPr/>
            </a:pPr>
            <a:r>
              <a:rPr kumimoji="0" lang="zh-CN" altLang="en-US" sz="2400" b="1" i="0" u="none" strike="noStrike" kern="1200" cap="none" spc="0" normalizeH="0" baseline="0" noProof="0" dirty="0" smtClean="0">
                <a:ln>
                  <a:noFill/>
                </a:ln>
                <a:solidFill>
                  <a:srgbClr val="FF0000"/>
                </a:solidFill>
                <a:effectLst/>
                <a:uLnTx/>
                <a:uFillTx/>
                <a:latin typeface="+mj-ea"/>
                <a:ea typeface="+mj-ea"/>
              </a:rPr>
              <a:t>学</a:t>
            </a:r>
            <a:r>
              <a:rPr lang="zh-CN" altLang="en-US" sz="2400" b="1" dirty="0">
                <a:solidFill>
                  <a:srgbClr val="FF0000"/>
                </a:solidFill>
                <a:latin typeface="+mj-ea"/>
                <a:ea typeface="+mj-ea"/>
              </a:rPr>
              <a:t>方法：</a:t>
            </a:r>
            <a:r>
              <a:rPr lang="zh-CN" altLang="en-US" sz="2400" b="1" dirty="0">
                <a:latin typeface="+mj-ea"/>
                <a:ea typeface="+mj-ea"/>
              </a:rPr>
              <a:t>神态就是人物的神情态度，主要通过人物的面部表情及变化显露出来。对</a:t>
            </a:r>
            <a:r>
              <a:rPr lang="zh-CN" altLang="en-US" sz="2400" b="1" dirty="0" smtClean="0">
                <a:latin typeface="+mj-ea"/>
                <a:ea typeface="+mj-ea"/>
              </a:rPr>
              <a:t>人物神态</a:t>
            </a:r>
            <a:r>
              <a:rPr lang="zh-CN" altLang="en-US" sz="2400" b="1" dirty="0">
                <a:latin typeface="+mj-ea"/>
                <a:ea typeface="+mj-ea"/>
              </a:rPr>
              <a:t>的描写，可以表现人物的性格特点、心理活动等。如本文中“三分像笑七分像发</a:t>
            </a:r>
          </a:p>
          <a:p>
            <a:pPr lvl="0">
              <a:lnSpc>
                <a:spcPct val="150000"/>
              </a:lnSpc>
              <a:defRPr/>
            </a:pPr>
            <a:r>
              <a:rPr lang="zh-CN" altLang="en-US" sz="2400" b="1" dirty="0">
                <a:latin typeface="+mj-ea"/>
                <a:ea typeface="+mj-ea"/>
              </a:rPr>
              <a:t>狠”，表现出嫂子阴狠自私的性格</a:t>
            </a:r>
            <a:r>
              <a:rPr lang="zh-CN" altLang="en-US" sz="2400" b="1" dirty="0" smtClean="0">
                <a:latin typeface="+mj-ea"/>
                <a:ea typeface="+mj-ea"/>
              </a:rPr>
              <a:t>特征。</a:t>
            </a:r>
            <a:endParaRPr kumimoji="0" lang="zh-CN" altLang="en-US" sz="2400" b="1" i="0" u="none" strike="noStrike" kern="1200" cap="none" spc="0" normalizeH="0" baseline="0" noProof="0" dirty="0">
              <a:ln>
                <a:noFill/>
              </a:ln>
              <a:solidFill>
                <a:schemeClr val="dk1"/>
              </a:solidFill>
              <a:effectLst/>
              <a:uLnTx/>
              <a:uFillTx/>
              <a:latin typeface="+mj-ea"/>
              <a:ea typeface="+mj-ea"/>
            </a:endParaRPr>
          </a:p>
        </p:txBody>
      </p:sp>
      <p:sp>
        <p:nvSpPr>
          <p:cNvPr id="4" name="矩形 3"/>
          <p:cNvSpPr/>
          <p:nvPr/>
        </p:nvSpPr>
        <p:spPr>
          <a:xfrm>
            <a:off x="3127585" y="-4447"/>
            <a:ext cx="2448107" cy="76944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400" b="1" i="0" u="none" strike="noStrike" kern="1200" cap="all" spc="0" normalizeH="0" baseline="0" noProof="0" dirty="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uLnTx/>
                <a:uFillTx/>
                <a:latin typeface="Calibri" panose="020F0502020204030204" pitchFamily="34" charset="0"/>
                <a:ea typeface="宋体" panose="02010600030101010101" pitchFamily="2" charset="-122"/>
                <a:cs typeface="+mn-cs"/>
              </a:rPr>
              <a:t>写法借鉴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40199" y="743511"/>
            <a:ext cx="8326438" cy="3071053"/>
          </a:xfrm>
          <a:prstGeom prst="roundRect">
            <a:avLst/>
          </a:prstGeom>
          <a:effectLst>
            <a:outerShdw blurRad="76200" dist="12700" dir="2700000" sy="-23000" kx="-800400" algn="bl" rotWithShape="0">
              <a:prstClr val="black">
                <a:alpha val="20000"/>
              </a:prstClr>
            </a:outerShdw>
          </a:effectLst>
        </p:spPr>
        <p:style>
          <a:lnRef idx="2">
            <a:schemeClr val="accent3"/>
          </a:lnRef>
          <a:fillRef idx="1">
            <a:schemeClr val="lt1"/>
          </a:fillRef>
          <a:effectRef idx="0">
            <a:schemeClr val="accent3"/>
          </a:effectRef>
          <a:fontRef idx="minor">
            <a:schemeClr val="dk1"/>
          </a:fontRef>
        </p:style>
        <p:txBody>
          <a:bodyPr>
            <a:spAutoFit/>
          </a:bodyPr>
          <a:lstStyle/>
          <a:p>
            <a:pPr marL="1520825" lvl="0" indent="-1520825">
              <a:lnSpc>
                <a:spcPct val="150000"/>
              </a:lnSpc>
              <a:defRPr/>
            </a:pPr>
            <a:r>
              <a:rPr lang="zh-CN" altLang="en-US" sz="2400" b="1" dirty="0" smtClean="0">
                <a:solidFill>
                  <a:srgbClr val="00B050"/>
                </a:solidFill>
                <a:latin typeface="Times New Roman" pitchFamily="18" charset="0"/>
                <a:ea typeface="+mj-ea"/>
                <a:cs typeface="Times New Roman" pitchFamily="18" charset="0"/>
              </a:rPr>
              <a:t>记方法：</a:t>
            </a:r>
            <a:r>
              <a:rPr lang="en-US" altLang="zh-CN" sz="2400" b="1" dirty="0" smtClean="0">
                <a:latin typeface="Times New Roman" pitchFamily="18" charset="0"/>
                <a:ea typeface="+mj-ea"/>
                <a:cs typeface="Times New Roman" pitchFamily="18" charset="0"/>
              </a:rPr>
              <a:t>1</a:t>
            </a:r>
            <a:r>
              <a:rPr lang="en-US" altLang="zh-CN" sz="2400" b="1" dirty="0">
                <a:latin typeface="Times New Roman" pitchFamily="18" charset="0"/>
                <a:ea typeface="+mj-ea"/>
                <a:cs typeface="Times New Roman" pitchFamily="18" charset="0"/>
              </a:rPr>
              <a:t>. </a:t>
            </a:r>
            <a:r>
              <a:rPr lang="zh-CN" altLang="en-US" sz="2400" b="1" dirty="0">
                <a:latin typeface="Times New Roman" pitchFamily="18" charset="0"/>
                <a:ea typeface="+mj-ea"/>
                <a:cs typeface="Times New Roman" pitchFamily="18" charset="0"/>
              </a:rPr>
              <a:t>仔细观察人物神态的细微变化，不同的神态，往往表达着不同的意义。</a:t>
            </a:r>
          </a:p>
          <a:p>
            <a:pPr marL="1520825" lvl="0" indent="-266700">
              <a:lnSpc>
                <a:spcPct val="150000"/>
              </a:lnSpc>
              <a:defRPr/>
            </a:pPr>
            <a:r>
              <a:rPr lang="en-US" altLang="zh-CN" sz="2400" b="1" dirty="0">
                <a:latin typeface="Times New Roman" pitchFamily="18" charset="0"/>
                <a:ea typeface="+mj-ea"/>
                <a:cs typeface="Times New Roman" pitchFamily="18" charset="0"/>
              </a:rPr>
              <a:t>2. </a:t>
            </a:r>
            <a:r>
              <a:rPr lang="zh-CN" altLang="en-US" sz="2400" b="1" dirty="0">
                <a:latin typeface="Times New Roman" pitchFamily="18" charset="0"/>
                <a:ea typeface="+mj-ea"/>
                <a:cs typeface="Times New Roman" pitchFamily="18" charset="0"/>
              </a:rPr>
              <a:t>注意神态描写所反映的思想感情，不能离开刻画人物、表现主题的需要。</a:t>
            </a:r>
          </a:p>
          <a:p>
            <a:pPr lvl="0" indent="1254125">
              <a:lnSpc>
                <a:spcPct val="150000"/>
              </a:lnSpc>
              <a:defRPr/>
            </a:pPr>
            <a:r>
              <a:rPr lang="en-US" altLang="zh-CN" sz="2400" b="1" dirty="0">
                <a:latin typeface="Times New Roman" pitchFamily="18" charset="0"/>
                <a:ea typeface="+mj-ea"/>
                <a:cs typeface="Times New Roman" pitchFamily="18" charset="0"/>
              </a:rPr>
              <a:t>3. </a:t>
            </a:r>
            <a:r>
              <a:rPr lang="zh-CN" altLang="en-US" sz="2400" b="1" dirty="0">
                <a:latin typeface="Times New Roman" pitchFamily="18" charset="0"/>
                <a:ea typeface="+mj-ea"/>
                <a:cs typeface="Times New Roman" pitchFamily="18" charset="0"/>
              </a:rPr>
              <a:t>可以同动作描写或语言描写相结合。</a:t>
            </a:r>
            <a:endParaRPr kumimoji="0" lang="zh-CN" altLang="en-US" sz="2400" b="1" i="0" u="none" strike="noStrike" kern="1200" cap="none" spc="0" normalizeH="0" baseline="0" noProof="0" dirty="0">
              <a:ln>
                <a:noFill/>
              </a:ln>
              <a:solidFill>
                <a:schemeClr val="dk1"/>
              </a:solidFill>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1514643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713598" y="711019"/>
            <a:ext cx="7165128" cy="559769"/>
          </a:xfrm>
          <a:prstGeom prst="rect">
            <a:avLst/>
          </a:prstGeom>
        </p:spPr>
        <p:txBody>
          <a:bodyPr wrap="square">
            <a:spAutoFit/>
          </a:bodyPr>
          <a:lstStyle/>
          <a:p>
            <a:pPr marR="0" lvl="0" algn="l" defTabSz="4572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0000FF"/>
                </a:solidFill>
                <a:effectLst/>
                <a:uLnTx/>
                <a:uFillTx/>
                <a:latin typeface="黑体" pitchFamily="49" charset="-122"/>
                <a:ea typeface="黑体" pitchFamily="49" charset="-122"/>
                <a:cs typeface="Times New Roman" panose="02020603050405020304" pitchFamily="18" charset="0"/>
              </a:rPr>
              <a:t>请你选择自己熟悉的一个人，对其进行神态描写。</a:t>
            </a:r>
          </a:p>
        </p:txBody>
      </p:sp>
      <p:sp>
        <p:nvSpPr>
          <p:cNvPr id="4" name="云形标注 3"/>
          <p:cNvSpPr/>
          <p:nvPr/>
        </p:nvSpPr>
        <p:spPr>
          <a:xfrm>
            <a:off x="6590672" y="86846"/>
            <a:ext cx="2243138" cy="687388"/>
          </a:xfrm>
          <a:prstGeom prst="cloudCallout">
            <a:avLst>
              <a:gd name="adj1" fmla="val -74811"/>
              <a:gd name="adj2" fmla="val 38644"/>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lt1"/>
                </a:solidFill>
                <a:effectLst/>
                <a:uLnTx/>
                <a:uFillTx/>
                <a:latin typeface="+mn-lt"/>
                <a:ea typeface="+mn-ea"/>
                <a:cs typeface="+mn-cs"/>
              </a:rPr>
              <a:t>一定要抓住人物的神态！</a:t>
            </a:r>
          </a:p>
        </p:txBody>
      </p:sp>
      <p:sp>
        <p:nvSpPr>
          <p:cNvPr id="11" name="矩形 10"/>
          <p:cNvSpPr/>
          <p:nvPr/>
        </p:nvSpPr>
        <p:spPr>
          <a:xfrm>
            <a:off x="785068" y="1260799"/>
            <a:ext cx="7800975" cy="3329758"/>
          </a:xfrm>
          <a:prstGeom prst="rect">
            <a:avLst/>
          </a:prstGeom>
          <a:noFill/>
          <a:ln w="9525">
            <a:noFill/>
          </a:ln>
        </p:spPr>
        <p:txBody>
          <a:bodyPr>
            <a:spAutoFit/>
          </a:bodyPr>
          <a:lstStyle/>
          <a:p>
            <a:pPr>
              <a:lnSpc>
                <a:spcPct val="150000"/>
              </a:lnSpc>
            </a:pPr>
            <a:r>
              <a:rPr lang="zh-CN" altLang="en-US" sz="2400" b="1" dirty="0" smtClean="0">
                <a:solidFill>
                  <a:srgbClr val="000000"/>
                </a:solidFill>
                <a:latin typeface="+mj-ea"/>
                <a:ea typeface="+mj-ea"/>
              </a:rPr>
              <a:t>用方法：他</a:t>
            </a:r>
            <a:r>
              <a:rPr lang="zh-CN" altLang="en-US" sz="2400" b="1" dirty="0">
                <a:solidFill>
                  <a:srgbClr val="000000"/>
                </a:solidFill>
                <a:latin typeface="+mj-ea"/>
                <a:ea typeface="+mj-ea"/>
              </a:rPr>
              <a:t>上课打瞌睡时，同桌突然轻轻碰了他一下，他猛地一抬头，发现老师已经停止了讲话，正盯着他。他立马紧张起来，目光四处移动，似乎在搜寻什么，他是那么不安，甚至不敢接触任何人的目光。然后他又把头低下去，好像怕被别人看见似的。不一会儿，他的额头上就渗出了一层细细密密的汗珠。    </a:t>
            </a:r>
          </a:p>
        </p:txBody>
      </p:sp>
      <p:cxnSp>
        <p:nvCxnSpPr>
          <p:cNvPr id="2" name="直接连接符 1"/>
          <p:cNvCxnSpPr/>
          <p:nvPr/>
        </p:nvCxnSpPr>
        <p:spPr>
          <a:xfrm>
            <a:off x="6033634" y="1289983"/>
            <a:ext cx="129032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cBhvr>
                                    </p:anim>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charRg st="0" end="0"/>
                                            </p:txEl>
                                          </p:spTgt>
                                        </p:tgtEl>
                                        <p:attrNameLst>
                                          <p:attrName>style.visibility</p:attrName>
                                        </p:attrNameLst>
                                      </p:cBhvr>
                                      <p:to>
                                        <p:strVal val="visible"/>
                                      </p:to>
                                    </p:set>
                                    <p:animEffect transition="in" filter="wipe(left)">
                                      <p:cBhvr>
                                        <p:cTn id="17" dur="500"/>
                                        <p:tgtEl>
                                          <p:spTgt spid="11">
                                            <p:txEl>
                                              <p:char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左大括号 2"/>
          <p:cNvSpPr/>
          <p:nvPr/>
        </p:nvSpPr>
        <p:spPr>
          <a:xfrm>
            <a:off x="1096930" y="1363216"/>
            <a:ext cx="215900" cy="2601913"/>
          </a:xfrm>
          <a:prstGeom prst="leftBrace">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5" name="矩形 4"/>
          <p:cNvSpPr/>
          <p:nvPr/>
        </p:nvSpPr>
        <p:spPr>
          <a:xfrm>
            <a:off x="6292500" y="2112198"/>
            <a:ext cx="2493645" cy="953135"/>
          </a:xfrm>
          <a:prstGeom prst="rect">
            <a:avLst/>
          </a:prstGeom>
          <a:noFill/>
          <a:ln w="9525">
            <a:noFill/>
          </a:ln>
        </p:spPr>
        <p:txBody>
          <a:bodyPr wrap="square">
            <a:spAutoFit/>
          </a:bodyPr>
          <a:lstStyle/>
          <a:p>
            <a:r>
              <a:rPr lang="zh-CN" altLang="en-US" sz="2800" b="1" dirty="0">
                <a:solidFill>
                  <a:srgbClr val="0000FF"/>
                </a:solidFill>
                <a:latin typeface="黑体" pitchFamily="49" charset="-122"/>
                <a:ea typeface="黑体" pitchFamily="49" charset="-122"/>
              </a:rPr>
              <a:t>勤劳、善良</a:t>
            </a:r>
          </a:p>
          <a:p>
            <a:r>
              <a:rPr lang="zh-CN" altLang="en-US" sz="2800" b="1" dirty="0">
                <a:solidFill>
                  <a:srgbClr val="0000FF"/>
                </a:solidFill>
                <a:latin typeface="黑体" pitchFamily="49" charset="-122"/>
                <a:ea typeface="黑体" pitchFamily="49" charset="-122"/>
              </a:rPr>
              <a:t>追求自由幸福</a:t>
            </a:r>
          </a:p>
        </p:txBody>
      </p:sp>
      <p:sp>
        <p:nvSpPr>
          <p:cNvPr id="7" name="矩形 6"/>
          <p:cNvSpPr/>
          <p:nvPr/>
        </p:nvSpPr>
        <p:spPr>
          <a:xfrm>
            <a:off x="1312830" y="1309876"/>
            <a:ext cx="4467860" cy="645160"/>
          </a:xfrm>
          <a:prstGeom prst="rect">
            <a:avLst/>
          </a:prstGeom>
          <a:noFill/>
          <a:ln w="9525">
            <a:noFill/>
          </a:ln>
        </p:spPr>
        <p:txBody>
          <a:bodyPr wrap="none">
            <a:spAutoFit/>
          </a:bodyPr>
          <a:lstStyle/>
          <a:p>
            <a:pPr algn="l">
              <a:lnSpc>
                <a:spcPct val="150000"/>
              </a:lnSpc>
            </a:pPr>
            <a:r>
              <a:rPr lang="zh-CN" altLang="en-US" sz="2400" b="1" dirty="0">
                <a:solidFill>
                  <a:srgbClr val="0000FF"/>
                </a:solidFill>
                <a:latin typeface="黑体" panose="02010609060101010101" pitchFamily="49" charset="-122"/>
                <a:ea typeface="黑体" panose="02010609060101010101" pitchFamily="49" charset="-122"/>
                <a:sym typeface="Calibri" panose="020F0502020204030204" pitchFamily="34" charset="0"/>
              </a:rPr>
              <a:t>身世凄苦：父母双亡，哥嫂虐待</a:t>
            </a:r>
          </a:p>
        </p:txBody>
      </p:sp>
      <p:sp>
        <p:nvSpPr>
          <p:cNvPr id="8" name="矩形 7"/>
          <p:cNvSpPr/>
          <p:nvPr/>
        </p:nvSpPr>
        <p:spPr>
          <a:xfrm>
            <a:off x="1312830" y="3320603"/>
            <a:ext cx="4577080" cy="645160"/>
          </a:xfrm>
          <a:prstGeom prst="rect">
            <a:avLst/>
          </a:prstGeom>
          <a:noFill/>
          <a:ln w="9525">
            <a:noFill/>
          </a:ln>
        </p:spPr>
        <p:txBody>
          <a:bodyPr wrap="square">
            <a:spAutoFit/>
          </a:bodyPr>
          <a:lstStyle/>
          <a:p>
            <a:pPr>
              <a:lnSpc>
                <a:spcPct val="150000"/>
              </a:lnSpc>
            </a:pPr>
            <a:r>
              <a:rPr lang="zh-CN" altLang="en-US" sz="2400" b="1" dirty="0">
                <a:solidFill>
                  <a:srgbClr val="0000FF"/>
                </a:solidFill>
                <a:latin typeface="黑体" panose="02010609060101010101" pitchFamily="49" charset="-122"/>
                <a:ea typeface="黑体" panose="02010609060101010101" pitchFamily="49" charset="-122"/>
                <a:sym typeface="Calibri" panose="020F0502020204030204" pitchFamily="34" charset="0"/>
              </a:rPr>
              <a:t>结识织女：情投意合，结为夫妻</a:t>
            </a:r>
          </a:p>
        </p:txBody>
      </p:sp>
      <p:sp>
        <p:nvSpPr>
          <p:cNvPr id="9" name="左大括号 8"/>
          <p:cNvSpPr/>
          <p:nvPr/>
        </p:nvSpPr>
        <p:spPr>
          <a:xfrm rot="10800000">
            <a:off x="6076283" y="1226691"/>
            <a:ext cx="215900" cy="2724150"/>
          </a:xfrm>
          <a:prstGeom prst="leftBrace">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16" name="矩形 15"/>
          <p:cNvSpPr/>
          <p:nvPr/>
        </p:nvSpPr>
        <p:spPr>
          <a:xfrm>
            <a:off x="3211365" y="134359"/>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课文图示</a:t>
            </a:r>
          </a:p>
        </p:txBody>
      </p:sp>
      <p:sp>
        <p:nvSpPr>
          <p:cNvPr id="4" name="文本框 3"/>
          <p:cNvSpPr txBox="1"/>
          <p:nvPr/>
        </p:nvSpPr>
        <p:spPr>
          <a:xfrm>
            <a:off x="470744" y="1320891"/>
            <a:ext cx="615553" cy="2783272"/>
          </a:xfrm>
          <a:prstGeom prst="rect">
            <a:avLst/>
          </a:prstGeom>
          <a:noFill/>
        </p:spPr>
        <p:txBody>
          <a:bodyPr vert="eaVert" wrap="square" rtlCol="0">
            <a:spAutoFit/>
          </a:bodyPr>
          <a:lstStyle/>
          <a:p>
            <a:r>
              <a:rPr lang="zh-CN" altLang="en-US" sz="2800" b="1" dirty="0">
                <a:solidFill>
                  <a:srgbClr val="0000FF"/>
                </a:solidFill>
                <a:latin typeface="黑体" pitchFamily="49" charset="-122"/>
                <a:ea typeface="黑体" pitchFamily="49" charset="-122"/>
              </a:rPr>
              <a:t>牛郎织女（一）</a:t>
            </a:r>
          </a:p>
        </p:txBody>
      </p:sp>
      <p:sp>
        <p:nvSpPr>
          <p:cNvPr id="11" name="矩形 10"/>
          <p:cNvSpPr/>
          <p:nvPr/>
        </p:nvSpPr>
        <p:spPr>
          <a:xfrm>
            <a:off x="1312830" y="1994406"/>
            <a:ext cx="4467860" cy="645160"/>
          </a:xfrm>
          <a:prstGeom prst="rect">
            <a:avLst/>
          </a:prstGeom>
          <a:noFill/>
          <a:ln w="9525">
            <a:noFill/>
          </a:ln>
        </p:spPr>
        <p:txBody>
          <a:bodyPr wrap="none">
            <a:spAutoFit/>
          </a:bodyPr>
          <a:lstStyle/>
          <a:p>
            <a:pPr algn="l">
              <a:lnSpc>
                <a:spcPct val="150000"/>
              </a:lnSpc>
            </a:pPr>
            <a:r>
              <a:rPr lang="zh-CN" altLang="en-US" sz="2400" b="1" dirty="0">
                <a:solidFill>
                  <a:srgbClr val="0000FF"/>
                </a:solidFill>
                <a:latin typeface="黑体" panose="02010609060101010101" pitchFamily="49" charset="-122"/>
                <a:ea typeface="黑体" panose="02010609060101010101" pitchFamily="49" charset="-122"/>
                <a:sym typeface="Calibri" panose="020F0502020204030204" pitchFamily="34" charset="0"/>
              </a:rPr>
              <a:t>相依为命：照顾老牛，亲密无间 </a:t>
            </a:r>
          </a:p>
        </p:txBody>
      </p:sp>
      <p:sp>
        <p:nvSpPr>
          <p:cNvPr id="12" name="矩形 11"/>
          <p:cNvSpPr/>
          <p:nvPr/>
        </p:nvSpPr>
        <p:spPr>
          <a:xfrm>
            <a:off x="1312830" y="2675126"/>
            <a:ext cx="4467860" cy="645160"/>
          </a:xfrm>
          <a:prstGeom prst="rect">
            <a:avLst/>
          </a:prstGeom>
          <a:noFill/>
          <a:ln w="9525">
            <a:noFill/>
          </a:ln>
        </p:spPr>
        <p:txBody>
          <a:bodyPr wrap="none">
            <a:spAutoFit/>
          </a:bodyPr>
          <a:lstStyle/>
          <a:p>
            <a:pPr algn="l">
              <a:lnSpc>
                <a:spcPct val="150000"/>
              </a:lnSpc>
            </a:pPr>
            <a:r>
              <a:rPr lang="zh-CN" altLang="en-US" sz="2400" b="1" dirty="0">
                <a:solidFill>
                  <a:srgbClr val="0000FF"/>
                </a:solidFill>
                <a:latin typeface="黑体" panose="02010609060101010101" pitchFamily="49" charset="-122"/>
                <a:ea typeface="黑体" panose="02010609060101010101" pitchFamily="49" charset="-122"/>
                <a:sym typeface="Calibri" panose="020F0502020204030204" pitchFamily="34" charset="0"/>
              </a:rPr>
              <a:t>老牛说话：指点牛郎，湖边等候</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1000"/>
                                        <p:tgtEl>
                                          <p:spTgt spid="5"/>
                                        </p:tgtEl>
                                      </p:cBhvr>
                                    </p:animEffect>
                                    <p:anim calcmode="lin" valueType="num">
                                      <p:cBhvr>
                                        <p:cTn id="46" dur="1000" fill="hold"/>
                                        <p:tgtEl>
                                          <p:spTgt spid="5"/>
                                        </p:tgtEl>
                                        <p:attrNameLst>
                                          <p:attrName>ppt_x</p:attrName>
                                        </p:attrNameLst>
                                      </p:cBhvr>
                                      <p:tavLst>
                                        <p:tav tm="0">
                                          <p:val>
                                            <p:strVal val="#ppt_x"/>
                                          </p:val>
                                        </p:tav>
                                        <p:tav tm="100000">
                                          <p:val>
                                            <p:strVal val="#ppt_x"/>
                                          </p:val>
                                        </p:tav>
                                      </p:tavLst>
                                    </p:anim>
                                    <p:anim calcmode="lin" valueType="num">
                                      <p:cBhvr>
                                        <p:cTn id="4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p:bldP spid="7" grpId="0"/>
      <p:bldP spid="8" grpId="0"/>
      <p:bldP spid="9" grpId="0" bldLvl="0" animBg="1"/>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内容占位符 2"/>
          <p:cNvSpPr txBox="1"/>
          <p:nvPr/>
        </p:nvSpPr>
        <p:spPr>
          <a:xfrm>
            <a:off x="971550" y="1350684"/>
            <a:ext cx="7200900" cy="1831975"/>
          </a:xfrm>
          <a:prstGeom prst="rect">
            <a:avLst/>
          </a:prstGeom>
          <a:noFill/>
          <a:ln w="9525">
            <a:noFill/>
          </a:ln>
        </p:spPr>
        <p:txBody>
          <a:bodyPr/>
          <a:lstStyle/>
          <a:p>
            <a:pPr indent="622300">
              <a:lnSpc>
                <a:spcPct val="150000"/>
              </a:lnSpc>
              <a:spcBef>
                <a:spcPct val="20000"/>
              </a:spcBef>
              <a:buFont typeface="Arial" panose="020B0604020202020204" pitchFamily="34" charset="0"/>
            </a:pPr>
            <a:r>
              <a:rPr lang="zh-CN" altLang="en-US" sz="2800" b="1" dirty="0">
                <a:latin typeface="+mj-ea"/>
                <a:ea typeface="+mj-ea"/>
                <a:sym typeface="Calibri" panose="020F0502020204030204" pitchFamily="34" charset="0"/>
              </a:rPr>
              <a:t>本文叙述了牛郎与老牛相依为命及在老牛的帮助下与织女结成夫妻的故事，表现了牛郎和织女善良、勤劳的品格，表达了人们对美好幸福生活的向往和追求。</a:t>
            </a:r>
          </a:p>
        </p:txBody>
      </p:sp>
      <p:sp>
        <p:nvSpPr>
          <p:cNvPr id="7" name="矩形 6"/>
          <p:cNvSpPr/>
          <p:nvPr/>
        </p:nvSpPr>
        <p:spPr>
          <a:xfrm>
            <a:off x="3349893" y="371295"/>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主题感悟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50178"/>
                                        </p:tgtEl>
                                        <p:attrNameLst>
                                          <p:attrName>style.visibility</p:attrName>
                                        </p:attrNameLst>
                                      </p:cBhvr>
                                      <p:to>
                                        <p:strVal val="visible"/>
                                      </p:to>
                                    </p:set>
                                    <p:anim calcmode="lin" valueType="num">
                                      <p:cBhvr>
                                        <p:cTn id="7" dur="1000" fill="hold"/>
                                        <p:tgtEl>
                                          <p:spTgt spid="50178"/>
                                        </p:tgtEl>
                                        <p:attrNameLst>
                                          <p:attrName>ppt_w</p:attrName>
                                        </p:attrNameLst>
                                      </p:cBhvr>
                                      <p:tavLst>
                                        <p:tav tm="0">
                                          <p:val>
                                            <p:strVal val="#ppt_w+.3"/>
                                          </p:val>
                                        </p:tav>
                                        <p:tav tm="100000">
                                          <p:val>
                                            <p:strVal val="#ppt_w"/>
                                          </p:val>
                                        </p:tav>
                                      </p:tavLst>
                                    </p:anim>
                                    <p:anim calcmode="lin" valueType="num">
                                      <p:cBhvr>
                                        <p:cTn id="8" dur="1000" fill="hold"/>
                                        <p:tgtEl>
                                          <p:spTgt spid="50178"/>
                                        </p:tgtEl>
                                        <p:attrNameLst>
                                          <p:attrName>ppt_h</p:attrName>
                                        </p:attrNameLst>
                                      </p:cBhvr>
                                      <p:tavLst>
                                        <p:tav tm="0">
                                          <p:val>
                                            <p:strVal val="#ppt_h"/>
                                          </p:val>
                                        </p:tav>
                                        <p:tav tm="100000">
                                          <p:val>
                                            <p:strVal val="#ppt_h"/>
                                          </p:val>
                                        </p:tav>
                                      </p:tavLst>
                                    </p:anim>
                                    <p:animEffect transition="in" filter="fade">
                                      <p:cBhvr>
                                        <p:cTn id="9" dur="1000"/>
                                        <p:tgtEl>
                                          <p:spTgt spid="50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本框 137"/>
          <p:cNvSpPr txBox="1"/>
          <p:nvPr/>
        </p:nvSpPr>
        <p:spPr>
          <a:xfrm>
            <a:off x="714686" y="1421785"/>
            <a:ext cx="7897813" cy="2643187"/>
          </a:xfrm>
          <a:prstGeom prst="rect">
            <a:avLst/>
          </a:prstGeom>
          <a:solidFill>
            <a:srgbClr val="FFFFFF"/>
          </a:solidFill>
          <a:ln w="9525" cap="rnd" cmpd="sng">
            <a:solidFill>
              <a:srgbClr val="000000"/>
            </a:solidFill>
            <a:prstDash val="sysDot"/>
            <a:miter/>
            <a:headEnd type="none" w="med" len="med"/>
            <a:tailEnd type="none" w="med" len="med"/>
          </a:ln>
        </p:spPr>
        <p:txBody>
          <a:bodyPr/>
          <a:lstStyle/>
          <a:p>
            <a:pPr indent="712788">
              <a:lnSpc>
                <a:spcPct val="150000"/>
              </a:lnSpc>
            </a:pPr>
            <a:r>
              <a:rPr lang="zh-CN" altLang="en-US" sz="2800" b="1" dirty="0" smtClean="0">
                <a:solidFill>
                  <a:srgbClr val="FF0000"/>
                </a:solidFill>
                <a:latin typeface="黑体" pitchFamily="49" charset="-122"/>
                <a:ea typeface="黑体" pitchFamily="49" charset="-122"/>
              </a:rPr>
              <a:t>勤劳、善良 </a:t>
            </a:r>
            <a:r>
              <a:rPr lang="zh-CN" altLang="en-US" sz="2800" b="1" dirty="0" smtClean="0">
                <a:latin typeface="Times New Roman" pitchFamily="18" charset="0"/>
                <a:ea typeface="+mj-ea"/>
                <a:cs typeface="Times New Roman" pitchFamily="18" charset="0"/>
              </a:rPr>
              <a:t>读</a:t>
            </a:r>
            <a:r>
              <a:rPr lang="zh-CN" altLang="en-US" sz="2800" b="1" dirty="0">
                <a:latin typeface="Times New Roman" pitchFamily="18" charset="0"/>
                <a:ea typeface="+mj-ea"/>
                <a:cs typeface="Times New Roman" pitchFamily="18" charset="0"/>
              </a:rPr>
              <a:t>了这个故事，我感受到了牛郎的勤劳朴实，织女的美丽善良，他们富有爱心的品质更是令我深深感动。让我们都做勤劳、善良、富有爱心、勇于追求美好生活的人吧！</a:t>
            </a:r>
          </a:p>
        </p:txBody>
      </p:sp>
      <p:sp>
        <p:nvSpPr>
          <p:cNvPr id="3" name="矩形 2"/>
          <p:cNvSpPr/>
          <p:nvPr/>
        </p:nvSpPr>
        <p:spPr>
          <a:xfrm>
            <a:off x="3263415" y="550839"/>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独特感悟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wipe(left)">
                                      <p:cBhvr>
                                        <p:cTn id="7" dur="5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C:\Users\Administrator\Desktop\微官网末页.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400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95245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974806"/>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1798</Words>
  <Application>Microsoft Office PowerPoint</Application>
  <PresentationFormat>全屏显示(16:9)</PresentationFormat>
  <Paragraphs>103</Paragraphs>
  <Slides>33</Slides>
  <Notes>0</Notes>
  <HiddenSlides>0</HiddenSlides>
  <MMClips>0</MMClips>
  <ScaleCrop>false</ScaleCrop>
  <HeadingPairs>
    <vt:vector size="4" baseType="variant">
      <vt:variant>
        <vt:lpstr>主题</vt:lpstr>
      </vt:variant>
      <vt:variant>
        <vt:i4>1</vt:i4>
      </vt:variant>
      <vt:variant>
        <vt:lpstr>幻灯片标题</vt:lpstr>
      </vt:variant>
      <vt:variant>
        <vt:i4>33</vt:i4>
      </vt:variant>
    </vt:vector>
  </HeadingPairs>
  <TitlesOfParts>
    <vt:vector size="34"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荣德基</dc:creator>
  <cp:lastModifiedBy>User</cp:lastModifiedBy>
  <cp:revision>713</cp:revision>
  <dcterms:created xsi:type="dcterms:W3CDTF">2015-12-30T08:03:00Z</dcterms:created>
  <dcterms:modified xsi:type="dcterms:W3CDTF">2020-07-07T09:00:56Z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