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717" r:id="rId2"/>
    <p:sldId id="660" r:id="rId3"/>
    <p:sldId id="661" r:id="rId4"/>
    <p:sldId id="662" r:id="rId5"/>
    <p:sldId id="663" r:id="rId6"/>
    <p:sldId id="713" r:id="rId7"/>
    <p:sldId id="666" r:id="rId8"/>
    <p:sldId id="665" r:id="rId9"/>
    <p:sldId id="667" r:id="rId10"/>
    <p:sldId id="673" r:id="rId11"/>
    <p:sldId id="675" r:id="rId12"/>
    <p:sldId id="694" r:id="rId13"/>
    <p:sldId id="674" r:id="rId14"/>
    <p:sldId id="676" r:id="rId15"/>
    <p:sldId id="677" r:id="rId16"/>
    <p:sldId id="678" r:id="rId17"/>
    <p:sldId id="679" r:id="rId18"/>
    <p:sldId id="681" r:id="rId19"/>
    <p:sldId id="680" r:id="rId20"/>
    <p:sldId id="682" r:id="rId21"/>
    <p:sldId id="684" r:id="rId22"/>
    <p:sldId id="685" r:id="rId23"/>
    <p:sldId id="686" r:id="rId24"/>
    <p:sldId id="714" r:id="rId25"/>
    <p:sldId id="687" r:id="rId26"/>
    <p:sldId id="715" r:id="rId27"/>
    <p:sldId id="688" r:id="rId28"/>
    <p:sldId id="689" r:id="rId29"/>
    <p:sldId id="690" r:id="rId30"/>
    <p:sldId id="691" r:id="rId31"/>
    <p:sldId id="692" r:id="rId32"/>
    <p:sldId id="693" r:id="rId33"/>
    <p:sldId id="716" r:id="rId3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70" y="-1014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985182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4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4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3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2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11.&#29275;&#37070;&#32455;&#22899;&#65288;&#20108;&#65289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20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050668" y="1729962"/>
            <a:ext cx="5832648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牛郎织女（二）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411" y="278369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286" y="277242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98117" y="2926960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rgbClr val="0000FF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84203" y="-45086"/>
            <a:ext cx="3465512" cy="368300"/>
            <a:chOff x="-36512" y="110686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220794" y="110686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469576" y="874868"/>
            <a:ext cx="8247063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</a:p>
          <a:p>
            <a:pPr indent="627063" defTabSz="91440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牛郎织女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是中国四大民间爱情传说之一（其余三个分别是《白蛇传》《孟姜女哭长城》《梁山伯与祝英台》），从牵牛星、织女星的星名衍化而来，与该传说相关的节日是七夕节。2008年，牛郎织女传说经国务院批准列入第二批国家级非物质文化遗产名录。</a:t>
            </a:r>
          </a:p>
        </p:txBody>
      </p:sp>
      <p:sp>
        <p:nvSpPr>
          <p:cNvPr id="9" name="矩形 8"/>
          <p:cNvSpPr/>
          <p:nvPr/>
        </p:nvSpPr>
        <p:spPr>
          <a:xfrm>
            <a:off x="488809" y="928544"/>
            <a:ext cx="283464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normalizeH="0" baseline="0" noProof="0" dirty="0">
                <a:solidFill>
                  <a:srgbClr val="FF0000"/>
                </a:solidFill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牛郎织女的传说：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3449" y="174108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529783" y="988621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再读一遍，看看牛郎织女故事的结局是怎样的。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2930" y="241689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 28"/>
          <p:cNvGrpSpPr/>
          <p:nvPr/>
        </p:nvGrpSpPr>
        <p:grpSpPr>
          <a:xfrm>
            <a:off x="6469535" y="137708"/>
            <a:ext cx="2501896" cy="503237"/>
            <a:chOff x="3389164" y="4625877"/>
            <a:chExt cx="2501167" cy="503467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7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8" name="TextBox 5">
              <a:hlinkClick r:id="rId4" action="ppaction://hlinkfile"/>
            </p:cNvPr>
            <p:cNvSpPr txBox="1"/>
            <p:nvPr/>
          </p:nvSpPr>
          <p:spPr>
            <a:xfrm>
              <a:off x="3389164" y="4625877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075055" y="1730375"/>
            <a:ext cx="13176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节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俭</a:t>
            </a:r>
            <a:r>
              <a:rPr lang="zh-CN" altLang="en-US" sz="4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3" name="TextBox 44"/>
          <p:cNvSpPr txBox="1"/>
          <p:nvPr/>
        </p:nvSpPr>
        <p:spPr>
          <a:xfrm>
            <a:off x="2461260" y="1757680"/>
            <a:ext cx="22891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富丽堂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皇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074738" y="2950968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泰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6962775" y="1757363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衰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2618358" y="3027324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珊瑚礁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5001578" y="2950651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筐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829425" y="3017008"/>
            <a:ext cx="19792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拗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不过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270500" y="1782763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依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偎</a:t>
            </a:r>
          </a:p>
        </p:txBody>
      </p:sp>
      <p:sp>
        <p:nvSpPr>
          <p:cNvPr id="22" name="矩形 21"/>
          <p:cNvSpPr/>
          <p:nvPr/>
        </p:nvSpPr>
        <p:spPr>
          <a:xfrm>
            <a:off x="1668780" y="1317625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jiǎn</a:t>
            </a:r>
          </a:p>
        </p:txBody>
      </p:sp>
      <p:sp>
        <p:nvSpPr>
          <p:cNvPr id="24" name="矩形 23"/>
          <p:cNvSpPr/>
          <p:nvPr/>
        </p:nvSpPr>
        <p:spPr>
          <a:xfrm>
            <a:off x="3648710" y="1386840"/>
            <a:ext cx="15570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huáng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95645" y="1386840"/>
            <a:ext cx="10337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wēi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54495" y="1431925"/>
            <a:ext cx="128968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shuāi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1075055" y="2606798"/>
            <a:ext cx="8782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tài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487230" y="2676486"/>
            <a:ext cx="22885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shān hú jiāo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69180" y="2606798"/>
            <a:ext cx="12661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kuāng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29425" y="2665853"/>
            <a:ext cx="8388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niù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grpSp>
        <p:nvGrpSpPr>
          <p:cNvPr id="10255" name="组合 5"/>
          <p:cNvGrpSpPr/>
          <p:nvPr/>
        </p:nvGrpSpPr>
        <p:grpSpPr>
          <a:xfrm>
            <a:off x="3218329" y="118111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27083" y="291880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" name="圆角矩形 6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597328" y="1356892"/>
            <a:ext cx="7855556" cy="18928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7063" algn="just">
              <a:lnSpc>
                <a:spcPct val="15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拗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不过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niù   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yòu</a:t>
            </a:r>
            <a:r>
              <a:rPr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珊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瑚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sān   s</a:t>
            </a:r>
            <a:r>
              <a:rPr 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ā</a:t>
            </a:r>
            <a:r>
              <a:rPr 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7063" algn="just">
              <a:lnSpc>
                <a:spcPct val="15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衰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老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suāi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600" b="1" dirty="0" err="1" smtClean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uāi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筐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子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kuāng    kuàn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endParaRPr lang="zh-CN" sz="26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85504" y="2790004"/>
            <a:ext cx="61976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14" name="矩形 13"/>
          <p:cNvSpPr/>
          <p:nvPr/>
        </p:nvSpPr>
        <p:spPr>
          <a:xfrm>
            <a:off x="3364238" y="2087995"/>
            <a:ext cx="56642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15" name="矩形 14"/>
          <p:cNvSpPr/>
          <p:nvPr/>
        </p:nvSpPr>
        <p:spPr>
          <a:xfrm>
            <a:off x="6215629" y="2768738"/>
            <a:ext cx="968375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16" name="矩形 15"/>
          <p:cNvSpPr/>
          <p:nvPr/>
        </p:nvSpPr>
        <p:spPr>
          <a:xfrm>
            <a:off x="6827002" y="2077362"/>
            <a:ext cx="65151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908175" y="3095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衰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识字珊瑚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473075" y="339407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拗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354388" y="334645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珊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645025" y="370205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筐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5897563" y="3603308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泰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379335" y="3603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偎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563"/>
          <a:stretch>
            <a:fillRect/>
          </a:stretch>
        </p:blipFill>
        <p:spPr>
          <a:xfrm>
            <a:off x="949960" y="3263265"/>
            <a:ext cx="958215" cy="11506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563"/>
          <a:stretch>
            <a:fillRect/>
          </a:stretch>
        </p:blipFill>
        <p:spPr>
          <a:xfrm>
            <a:off x="7745095" y="3583940"/>
            <a:ext cx="958215" cy="11506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563"/>
          <a:stretch>
            <a:fillRect/>
          </a:stretch>
        </p:blipFill>
        <p:spPr>
          <a:xfrm>
            <a:off x="6289675" y="3672205"/>
            <a:ext cx="958215" cy="11506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563"/>
          <a:stretch>
            <a:fillRect/>
          </a:stretch>
        </p:blipFill>
        <p:spPr>
          <a:xfrm>
            <a:off x="4980305" y="3639820"/>
            <a:ext cx="958215" cy="11506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563"/>
          <a:stretch>
            <a:fillRect/>
          </a:stretch>
        </p:blipFill>
        <p:spPr>
          <a:xfrm>
            <a:off x="3709670" y="3329305"/>
            <a:ext cx="958215" cy="11506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563"/>
          <a:stretch>
            <a:fillRect/>
          </a:stretch>
        </p:blipFill>
        <p:spPr>
          <a:xfrm>
            <a:off x="2350135" y="3049270"/>
            <a:ext cx="958215" cy="1150620"/>
          </a:xfrm>
          <a:prstGeom prst="rect">
            <a:avLst/>
          </a:prstGeom>
        </p:spPr>
      </p:pic>
      <p:grpSp>
        <p:nvGrpSpPr>
          <p:cNvPr id="117" name="组合 3"/>
          <p:cNvGrpSpPr>
            <a:grpSpLocks/>
          </p:cNvGrpSpPr>
          <p:nvPr/>
        </p:nvGrpSpPr>
        <p:grpSpPr bwMode="auto">
          <a:xfrm>
            <a:off x="5987869" y="171991"/>
            <a:ext cx="3048214" cy="662399"/>
            <a:chOff x="4531810" y="2715147"/>
            <a:chExt cx="4283288" cy="1997563"/>
          </a:xfrm>
        </p:grpSpPr>
        <p:sp>
          <p:nvSpPr>
            <p:cNvPr id="118" name="云形标注 117"/>
            <p:cNvSpPr/>
            <p:nvPr/>
          </p:nvSpPr>
          <p:spPr>
            <a:xfrm>
              <a:off x="4531810" y="2715147"/>
              <a:ext cx="4283288" cy="1997563"/>
            </a:xfrm>
            <a:prstGeom prst="cloudCallout">
              <a:avLst>
                <a:gd name="adj1" fmla="val -15932"/>
                <a:gd name="adj2" fmla="val 97373"/>
              </a:avLst>
            </a:prstGeom>
            <a:solidFill>
              <a:srgbClr val="DCE6F2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indent="444500" algn="just" defTabSz="914400">
                <a:defRPr/>
              </a:pPr>
              <a:endParaRPr lang="zh-CN" altLang="en-US" sz="2000" b="1" dirty="0">
                <a:latin typeface="仿宋" pitchFamily="49" charset="-122"/>
                <a:ea typeface="仿宋" pitchFamily="49" charset="-122"/>
              </a:endParaRPr>
            </a:p>
          </p:txBody>
        </p:sp>
        <p:sp>
          <p:nvSpPr>
            <p:cNvPr id="119" name="矩形 2"/>
            <p:cNvSpPr>
              <a:spLocks noChangeArrowheads="1"/>
            </p:cNvSpPr>
            <p:nvPr/>
          </p:nvSpPr>
          <p:spPr bwMode="auto">
            <a:xfrm>
              <a:off x="4932049" y="3010050"/>
              <a:ext cx="3538734" cy="1577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0000"/>
                  </a:solidFill>
                  <a:ea typeface="楷体" pitchFamily="49" charset="-122"/>
                  <a:cs typeface="宋体" pitchFamily="2" charset="-122"/>
                </a:rPr>
                <a:t>快来点一点吧！</a:t>
              </a:r>
              <a:endParaRPr lang="zh-CN" altLang="en-US" sz="2800" b="1" dirty="0">
                <a:solidFill>
                  <a:srgbClr val="FF0000"/>
                </a:solidFill>
                <a:ea typeface="楷体" pitchFamily="49" charset="-122"/>
                <a:cs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9326" y="4027079"/>
            <a:ext cx="5375611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湖泊</a:t>
            </a:r>
            <a:r>
              <a:rPr lang="zh-CN" altLang="en-US" sz="2400" b="1" dirty="0">
                <a:latin typeface="+mj-ea"/>
                <a:ea typeface="+mj-ea"/>
              </a:rPr>
              <a:t>底部</a:t>
            </a:r>
            <a:r>
              <a:rPr lang="zh-CN" altLang="en-US" sz="2400" b="1" dirty="0" smtClean="0">
                <a:latin typeface="+mj-ea"/>
                <a:ea typeface="+mj-ea"/>
              </a:rPr>
              <a:t>有一</a:t>
            </a:r>
            <a:r>
              <a:rPr lang="zh-CN" altLang="en-US" sz="2400" b="1" dirty="0">
                <a:latin typeface="+mj-ea"/>
                <a:ea typeface="+mj-ea"/>
              </a:rPr>
              <a:t>丛丛漂亮的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珊瑚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180126" y="-55828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939749" y="1421143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瑚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5" name="TextBox 11"/>
          <p:cNvSpPr txBox="1"/>
          <p:nvPr/>
        </p:nvSpPr>
        <p:spPr>
          <a:xfrm>
            <a:off x="143706" y="2208936"/>
            <a:ext cx="11595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shān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920219" y="3055309"/>
            <a:ext cx="63023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湖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85303" y="959660"/>
            <a:ext cx="5125085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与“珊”连用，指一种腔肠动物所分泌的</a:t>
            </a:r>
            <a:r>
              <a:rPr lang="zh-CN" altLang="en-US" sz="2400" b="1" dirty="0" smtClean="0">
                <a:latin typeface="+mj-ea"/>
                <a:ea typeface="+mj-ea"/>
              </a:rPr>
              <a:t>石灰质的</a:t>
            </a:r>
            <a:r>
              <a:rPr lang="zh-CN" altLang="en-US" sz="2400" b="1" dirty="0">
                <a:latin typeface="+mj-ea"/>
                <a:ea typeface="+mj-ea"/>
              </a:rPr>
              <a:t>东西，形状像树枝，可以做装饰品。如：</a:t>
            </a:r>
            <a:r>
              <a:rPr lang="zh-CN" altLang="en-US" sz="2400" b="1" dirty="0" smtClean="0">
                <a:latin typeface="+mj-ea"/>
                <a:ea typeface="+mj-ea"/>
              </a:rPr>
              <a:t>珊瑚礁。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54499" y="2158223"/>
            <a:ext cx="559961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</a:t>
            </a: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 smtClean="0">
                <a:latin typeface="+mj-ea"/>
                <a:ea typeface="+mj-ea"/>
              </a:rPr>
              <a:t>（珊瑚</a:t>
            </a:r>
            <a:r>
              <a:rPr lang="zh-CN" altLang="en-US" sz="2400" b="1" dirty="0">
                <a:latin typeface="+mj-ea"/>
                <a:ea typeface="+mj-ea"/>
              </a:rPr>
              <a:t>）（珊瑚虫）（珊瑚礁）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32002" y="2813646"/>
            <a:ext cx="598914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陆地上围着的大片水域。如：湖泊。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132909" y="3327361"/>
            <a:ext cx="541566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词：</a:t>
            </a:r>
            <a:r>
              <a:rPr lang="zh-CN" altLang="en-US" sz="2400" b="1" dirty="0" smtClean="0">
                <a:latin typeface="+mj-ea"/>
                <a:ea typeface="+mj-ea"/>
              </a:rPr>
              <a:t>（湖水</a:t>
            </a:r>
            <a:r>
              <a:rPr lang="zh-CN" altLang="en-US" sz="2400" b="1" dirty="0">
                <a:latin typeface="+mj-ea"/>
                <a:ea typeface="+mj-ea"/>
              </a:rPr>
              <a:t>）（湖泊）（湖光山色）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690" y="1093897"/>
            <a:ext cx="1658620" cy="1214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323" y="2750812"/>
            <a:ext cx="1664336" cy="1110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630488" y="2923216"/>
            <a:ext cx="5699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拗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3216275" y="2387419"/>
            <a:ext cx="2797175" cy="1616075"/>
            <a:chOff x="2160913" y="4806127"/>
            <a:chExt cx="2798675" cy="2155076"/>
          </a:xfrm>
        </p:grpSpPr>
        <p:sp>
          <p:nvSpPr>
            <p:cNvPr id="15" name="左大括号 14"/>
            <p:cNvSpPr/>
            <p:nvPr/>
          </p:nvSpPr>
          <p:spPr>
            <a:xfrm>
              <a:off x="2160913" y="5119439"/>
              <a:ext cx="195368" cy="1642769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00" name="TextBox 15"/>
            <p:cNvSpPr txBox="1"/>
            <p:nvPr/>
          </p:nvSpPr>
          <p:spPr>
            <a:xfrm>
              <a:off x="2352161" y="4806127"/>
              <a:ext cx="2607427" cy="215507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200" b="1" dirty="0" err="1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niù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200" b="1" dirty="0" smtClean="0">
                  <a:solidFill>
                    <a:srgbClr val="FF0000"/>
                  </a:solidFill>
                  <a:latin typeface="宋体" panose="02010600030101010101" pitchFamily="2" charset="-122"/>
                </a:rPr>
                <a:t>执拗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  <a:endParaRPr lang="en-US" altLang="zh-CN" sz="2200" b="1" dirty="0">
                <a:solidFill>
                  <a:srgbClr val="FF0000"/>
                </a:solidFill>
                <a:latin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200" b="1" dirty="0" err="1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ǎo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拗断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  <a:endParaRPr lang="en-US" altLang="zh-CN" sz="2200" b="1" dirty="0">
                <a:solidFill>
                  <a:srgbClr val="FF0000"/>
                </a:solidFill>
                <a:latin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200" b="1" dirty="0" err="1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ào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拗口</a:t>
              </a:r>
              <a:r>
                <a:rPr lang="en-US" altLang="zh-CN" sz="2200" b="1" dirty="0" smtClean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  <a:endParaRPr lang="en-US" altLang="zh-CN" sz="2200" b="1" dirty="0">
                <a:solidFill>
                  <a:srgbClr val="FF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89792" y="917796"/>
            <a:ext cx="7891463" cy="1317625"/>
          </a:xfrm>
          <a:prstGeom prst="rect">
            <a:avLst/>
          </a:prstGeom>
          <a:noFill/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sym typeface="+mn-ea"/>
              </a:rPr>
              <a:t>的加点字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lvl="0" indent="627063" algn="just">
              <a:lnSpc>
                <a:spcPct val="15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日久天长，王母娘娘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也拗 （</a:t>
            </a:r>
            <a:r>
              <a:rPr lang="en-US" altLang="zh-CN" sz="2400" b="1" dirty="0" err="1">
                <a:latin typeface="方正姚体" pitchFamily="2" charset="-122"/>
                <a:ea typeface="方正姚体" pitchFamily="2" charset="-122"/>
              </a:rPr>
              <a:t>niù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）不过她，就允许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她每年农历七月初七跟牛郎会一次面。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485" name="TextBox 2"/>
          <p:cNvSpPr txBox="1"/>
          <p:nvPr/>
        </p:nvSpPr>
        <p:spPr>
          <a:xfrm>
            <a:off x="4512771" y="1669014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组合 23"/>
          <p:cNvGrpSpPr/>
          <p:nvPr/>
        </p:nvGrpSpPr>
        <p:grpSpPr>
          <a:xfrm>
            <a:off x="6637338" y="2536048"/>
            <a:ext cx="1793875" cy="1360487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0498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5" name="组合 26"/>
          <p:cNvGrpSpPr/>
          <p:nvPr/>
        </p:nvGrpSpPr>
        <p:grpSpPr>
          <a:xfrm>
            <a:off x="6282458" y="117006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8397" y="3793675"/>
            <a:ext cx="8083550" cy="989495"/>
            <a:chOff x="438397" y="3793675"/>
            <a:chExt cx="8083550" cy="989495"/>
          </a:xfrm>
        </p:grpSpPr>
        <p:grpSp>
          <p:nvGrpSpPr>
            <p:cNvPr id="6" name="组合 23"/>
            <p:cNvGrpSpPr/>
            <p:nvPr/>
          </p:nvGrpSpPr>
          <p:grpSpPr>
            <a:xfrm>
              <a:off x="438397" y="3793675"/>
              <a:ext cx="8083550" cy="978713"/>
              <a:chOff x="773113" y="3994151"/>
              <a:chExt cx="8083550" cy="978934"/>
            </a:xfrm>
          </p:grpSpPr>
          <p:grpSp>
            <p:nvGrpSpPr>
              <p:cNvPr id="20492" name="组合 20"/>
              <p:cNvGrpSpPr/>
              <p:nvPr/>
            </p:nvGrpSpPr>
            <p:grpSpPr>
              <a:xfrm>
                <a:off x="773113" y="3994151"/>
                <a:ext cx="8083550" cy="978934"/>
                <a:chOff x="682625" y="4067173"/>
                <a:chExt cx="8084303" cy="979922"/>
              </a:xfrm>
            </p:grpSpPr>
            <p:sp>
              <p:nvSpPr>
                <p:cNvPr id="20494" name="矩形 17"/>
                <p:cNvSpPr/>
                <p:nvPr/>
              </p:nvSpPr>
              <p:spPr>
                <a:xfrm>
                  <a:off x="682625" y="4067173"/>
                  <a:ext cx="8084303" cy="8320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algn="just"/>
                  <a:r>
                    <a:rPr lang="zh-CN" altLang="en-US" sz="2400" b="1" dirty="0" smtClean="0"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读一读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：明明写的这篇文章中有些句子比较</a:t>
                  </a:r>
                  <a:r>
                    <a:rPr lang="zh-CN" altLang="en-US" sz="2400" b="1" dirty="0" smtClean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拗口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，但他脾气执拗，怎么都不肯改。气得我</a:t>
                  </a:r>
                  <a:r>
                    <a:rPr lang="zh-CN" altLang="en-US" sz="2400" b="1" dirty="0" smtClean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把笔杆</a:t>
                  </a:r>
                  <a:r>
                    <a:rPr lang="zh-CN" altLang="en-US" sz="2400" b="1" dirty="0">
                      <a:solidFill>
                        <a:srgbClr val="000000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rPr>
                    <a:t>都拗断了。。</a:t>
                  </a:r>
                  <a:endPara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sp>
              <p:nvSpPr>
                <p:cNvPr id="20496" name="TextBox 17"/>
                <p:cNvSpPr txBox="1"/>
                <p:nvPr/>
              </p:nvSpPr>
              <p:spPr>
                <a:xfrm>
                  <a:off x="1392579" y="4462320"/>
                  <a:ext cx="555625" cy="5847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3200" b="1" dirty="0">
                      <a:solidFill>
                        <a:srgbClr val="FF0000"/>
                      </a:solidFill>
                      <a:latin typeface="Calibri" panose="020F0502020204030204" pitchFamily="34" charset="0"/>
                    </a:rPr>
                    <a:t>.</a:t>
                  </a:r>
                  <a:endParaRPr lang="zh-CN" altLang="en-US" sz="3200" b="1" dirty="0">
                    <a:solidFill>
                      <a:srgbClr val="FF0000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20493" name="TextBox 17"/>
              <p:cNvSpPr txBox="1"/>
              <p:nvPr/>
            </p:nvSpPr>
            <p:spPr>
              <a:xfrm>
                <a:off x="6893612" y="4022847"/>
                <a:ext cx="555625" cy="5842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32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0490" name="TextBox 16"/>
            <p:cNvSpPr txBox="1"/>
            <p:nvPr/>
          </p:nvSpPr>
          <p:spPr>
            <a:xfrm>
              <a:off x="6077579" y="4198970"/>
              <a:ext cx="557212" cy="5842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263440" y="93993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45116" y="770864"/>
            <a:ext cx="8496300" cy="35995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600" b="1" dirty="0"/>
              <a:t>快速默读课文，说说牛郎织女的结局如何？再读课文，感受民间故事情节跌宕起伏的特点，体会我国古代劳动人民勤劳、善良的品质和对美好生活的向往。最后，联系上一篇课文，说说如果要给</a:t>
            </a:r>
            <a:r>
              <a:rPr lang="en-US" altLang="zh-CN" sz="2600" b="1" dirty="0"/>
              <a:t>《</a:t>
            </a:r>
            <a:r>
              <a:rPr lang="zh-CN" altLang="en-US" sz="2600" b="1" dirty="0"/>
              <a:t>牛郎织女</a:t>
            </a:r>
            <a:r>
              <a:rPr lang="en-US" altLang="zh-CN" sz="2600" b="1" dirty="0"/>
              <a:t>》</a:t>
            </a:r>
            <a:r>
              <a:rPr lang="zh-CN" altLang="en-US" sz="2600" b="1" dirty="0"/>
              <a:t>绘制连环画，你打算画哪些内容，每幅图画配什么文字。学习用绘制连环画、为图画配文字的方式复述课文。</a:t>
            </a:r>
            <a:endParaRPr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46820" y="6664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082902" y="1350334"/>
            <a:ext cx="22966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86269" y="1977655"/>
            <a:ext cx="257307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082902" y="2570620"/>
            <a:ext cx="257307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039293" y="3750833"/>
            <a:ext cx="257307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45116" y="4370376"/>
            <a:ext cx="4460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09078" y="864987"/>
            <a:ext cx="7624830" cy="6524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快速默读课文，了解牛郎织女故事的结局。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3916" y="1496717"/>
            <a:ext cx="8010982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600" b="1" dirty="0">
                <a:latin typeface="+mj-ea"/>
                <a:ea typeface="+mj-ea"/>
              </a:rPr>
              <a:t>    牛郎与织女过上了幸福的生活，但老牛死了。</a:t>
            </a:r>
            <a:r>
              <a:rPr lang="zh-CN" altLang="en-US" sz="2600" b="1" dirty="0" smtClean="0">
                <a:latin typeface="+mj-ea"/>
                <a:ea typeface="+mj-ea"/>
              </a:rPr>
              <a:t>王母娘娘</a:t>
            </a:r>
            <a:r>
              <a:rPr lang="en-US" altLang="zh-CN" sz="2600" b="1" dirty="0" smtClean="0">
                <a:latin typeface="+mj-ea"/>
                <a:ea typeface="+mj-ea"/>
              </a:rPr>
              <a:t>_________</a:t>
            </a:r>
            <a:r>
              <a:rPr lang="zh-CN" altLang="en-US" sz="2600" b="1" dirty="0" smtClean="0">
                <a:latin typeface="+mj-ea"/>
                <a:ea typeface="+mj-ea"/>
              </a:rPr>
              <a:t>织女</a:t>
            </a:r>
            <a:r>
              <a:rPr lang="zh-CN" altLang="en-US" sz="2600" b="1" dirty="0">
                <a:latin typeface="+mj-ea"/>
                <a:ea typeface="+mj-ea"/>
              </a:rPr>
              <a:t>，牛郎带着</a:t>
            </a:r>
            <a:r>
              <a:rPr lang="zh-CN" altLang="en-US" sz="2600" b="1" dirty="0" smtClean="0">
                <a:latin typeface="+mj-ea"/>
                <a:ea typeface="+mj-ea"/>
              </a:rPr>
              <a:t>孩子</a:t>
            </a:r>
            <a:r>
              <a:rPr lang="en-US" altLang="zh-CN" sz="2600" b="1" dirty="0" smtClean="0">
                <a:latin typeface="+mj-ea"/>
                <a:ea typeface="+mj-ea"/>
              </a:rPr>
              <a:t>______</a:t>
            </a:r>
            <a:r>
              <a:rPr lang="zh-CN" altLang="en-US" sz="2600" b="1" dirty="0" smtClean="0">
                <a:latin typeface="+mj-ea"/>
                <a:ea typeface="+mj-ea"/>
              </a:rPr>
              <a:t>，</a:t>
            </a:r>
            <a:r>
              <a:rPr lang="zh-CN" altLang="en-US" sz="2600" b="1" dirty="0">
                <a:latin typeface="+mj-ea"/>
                <a:ea typeface="+mj-ea"/>
              </a:rPr>
              <a:t>王母娘娘用玉簪划</a:t>
            </a:r>
            <a:r>
              <a:rPr lang="zh-CN" altLang="en-US" sz="2600" b="1" dirty="0" smtClean="0">
                <a:latin typeface="+mj-ea"/>
                <a:ea typeface="+mj-ea"/>
              </a:rPr>
              <a:t>出</a:t>
            </a:r>
            <a:r>
              <a:rPr lang="en-US" altLang="zh-CN" sz="2600" b="1" dirty="0" smtClean="0">
                <a:latin typeface="+mj-ea"/>
                <a:ea typeface="+mj-ea"/>
              </a:rPr>
              <a:t>________</a:t>
            </a:r>
            <a:r>
              <a:rPr lang="zh-CN" altLang="en-US" sz="2600" b="1" dirty="0" smtClean="0">
                <a:latin typeface="+mj-ea"/>
                <a:ea typeface="+mj-ea"/>
              </a:rPr>
              <a:t>将</a:t>
            </a:r>
            <a:r>
              <a:rPr lang="zh-CN" altLang="en-US" sz="2600" b="1" dirty="0">
                <a:latin typeface="+mj-ea"/>
                <a:ea typeface="+mj-ea"/>
              </a:rPr>
              <a:t>他们隔开。牛郎织女</a:t>
            </a:r>
            <a:r>
              <a:rPr lang="zh-CN" altLang="en-US" sz="2600" b="1" dirty="0" smtClean="0">
                <a:latin typeface="+mj-ea"/>
                <a:ea typeface="+mj-ea"/>
              </a:rPr>
              <a:t>从此</a:t>
            </a:r>
            <a:r>
              <a:rPr lang="en-US" altLang="zh-CN" sz="2600" b="1" dirty="0" smtClean="0">
                <a:latin typeface="+mj-ea"/>
                <a:ea typeface="+mj-ea"/>
              </a:rPr>
              <a:t>___________</a:t>
            </a:r>
            <a:r>
              <a:rPr lang="zh-CN" altLang="en-US" sz="2600" b="1" dirty="0" smtClean="0">
                <a:latin typeface="+mj-ea"/>
                <a:ea typeface="+mj-ea"/>
              </a:rPr>
              <a:t>，</a:t>
            </a:r>
            <a:r>
              <a:rPr lang="zh-CN" altLang="en-US" sz="2600" b="1" dirty="0">
                <a:latin typeface="+mj-ea"/>
                <a:ea typeface="+mj-ea"/>
              </a:rPr>
              <a:t>只在每年七月初七的夜晚，才能在鹊桥上相会。</a:t>
            </a:r>
          </a:p>
        </p:txBody>
      </p:sp>
      <p:sp>
        <p:nvSpPr>
          <p:cNvPr id="5" name="矩形 4"/>
          <p:cNvSpPr/>
          <p:nvPr/>
        </p:nvSpPr>
        <p:spPr>
          <a:xfrm>
            <a:off x="3207248" y="31899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3" name="矩形 2"/>
          <p:cNvSpPr/>
          <p:nvPr/>
        </p:nvSpPr>
        <p:spPr>
          <a:xfrm>
            <a:off x="2015128" y="2238226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</a:rPr>
              <a:t>抓走了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05634" y="2238226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</a:rPr>
              <a:t>追赶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07674" y="2837362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</a:rPr>
              <a:t>一条天河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58944" y="339717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</a:rPr>
              <a:t>隔河相望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4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/>
          <p:nvPr/>
        </p:nvSpPr>
        <p:spPr>
          <a:xfrm>
            <a:off x="914503" y="687926"/>
            <a:ext cx="679005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      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故事中描绘了几个场景？请给每个场景取上一个小标题。</a:t>
            </a:r>
          </a:p>
        </p:txBody>
      </p:sp>
      <p:sp>
        <p:nvSpPr>
          <p:cNvPr id="25603" name="WordArt 3"/>
          <p:cNvSpPr>
            <a:spLocks noTextEdit="1"/>
          </p:cNvSpPr>
          <p:nvPr/>
        </p:nvSpPr>
        <p:spPr>
          <a:xfrm rot="685608">
            <a:off x="6702743" y="2305685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28677" name="矩形 5"/>
          <p:cNvSpPr/>
          <p:nvPr/>
        </p:nvSpPr>
        <p:spPr>
          <a:xfrm>
            <a:off x="1051878" y="2074085"/>
            <a:ext cx="4572000" cy="219290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婚后幸福   老牛去世</a:t>
            </a:r>
            <a:endParaRPr lang="en-US" altLang="zh-CN" sz="32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织女被抓   天河相隔</a:t>
            </a:r>
          </a:p>
          <a:p>
            <a:pPr algn="l"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 喜鹊搭桥   七夕相会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/>
          <p:nvPr/>
        </p:nvSpPr>
        <p:spPr>
          <a:xfrm>
            <a:off x="469900" y="1162050"/>
            <a:ext cx="5810250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她喜欢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人间的生活：跟牛郎一块儿干活，她喜欢；逗着兄妹俩玩，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她喜欢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；看门前小溪的水活泼地流过去，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她喜欢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；听晓风晚风轻轻地吹过树林，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她喜欢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。两个孩子听她这么说，就偎在她怀里，叫一声“娘”，回过头来叫一声“爹”。</a:t>
            </a:r>
          </a:p>
        </p:txBody>
      </p:sp>
      <p:pic>
        <p:nvPicPr>
          <p:cNvPr id="6553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05" y="1466533"/>
            <a:ext cx="2293938" cy="14398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6628" name="组合 2"/>
          <p:cNvGrpSpPr/>
          <p:nvPr/>
        </p:nvGrpSpPr>
        <p:grpSpPr>
          <a:xfrm>
            <a:off x="469583" y="585470"/>
            <a:ext cx="1519237" cy="576263"/>
            <a:chOff x="441643" y="787828"/>
            <a:chExt cx="2223823" cy="632458"/>
          </a:xfrm>
        </p:grpSpPr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婚后幸福</a:t>
              </a:r>
            </a:p>
          </p:txBody>
        </p:sp>
      </p:grp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2011045" y="3512820"/>
            <a:ext cx="6800215" cy="1066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prstDash val="sysDot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algn="l" defTabSz="457200">
              <a:buClrTx/>
              <a:buSzTx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rgbClr val="FF33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   </a:t>
            </a:r>
            <a:r>
              <a:rPr kumimoji="0" lang="zh-CN" altLang="en-US" sz="2400" b="1" kern="1200" cap="none" spc="0" normalizeH="0" baseline="0" noProof="0" dirty="0">
                <a:solidFill>
                  <a:srgbClr val="FF33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四个“……，她喜欢”构成排比句，写出了织女对人间幸福生活的热爱和满足，这与她在天上没有自由、不幸福的生活形成了鲜明的对比。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3286760" y="575958"/>
            <a:ext cx="1180465" cy="495935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排比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  <p:bldP spid="18" grpId="0" bldLvl="0" animBg="1"/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25938" y="2719859"/>
            <a:ext cx="4512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织女为什么有时候会发愁？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95655" y="2397760"/>
            <a:ext cx="1753235" cy="1115060"/>
            <a:chOff x="989" y="1431"/>
            <a:chExt cx="2761" cy="175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3" y="1651"/>
              <a:ext cx="1187" cy="153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989" y="1431"/>
              <a:ext cx="172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想一想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70132" y="713876"/>
            <a:ext cx="7240270" cy="12840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她乐极了，可是有时候也发愁。愁什么呢？她没告诉牛郎。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981879" y="904637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她是怕外祖母知道她在这儿会来找她。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11960" y="1711077"/>
            <a:ext cx="331236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铺垫：为下文王母娘娘抓她回去做铺垫。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10" y="1681480"/>
            <a:ext cx="2486025" cy="1628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3"/>
          <p:cNvSpPr txBox="1"/>
          <p:nvPr/>
        </p:nvSpPr>
        <p:spPr>
          <a:xfrm>
            <a:off x="549275" y="1190638"/>
            <a:ext cx="8013700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一天，牛郎去喂牛，那头衰老的牛又说话了，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眼眶里满是眼泪：“我快不行了，不能帮你们下地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干活了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我死以后，你把我的皮留着。碰见什么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紧急事，你就披上我的皮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老牛没说完就死了。夫妻两个痛哭了一场，留下老牛的皮，把老牛的尸骨埋在草房后边的山坡上。</a:t>
            </a:r>
          </a:p>
        </p:txBody>
      </p:sp>
      <p:pic>
        <p:nvPicPr>
          <p:cNvPr id="6656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812" y="1371302"/>
            <a:ext cx="1828800" cy="12414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7652" name="组合 2"/>
          <p:cNvGrpSpPr/>
          <p:nvPr/>
        </p:nvGrpSpPr>
        <p:grpSpPr>
          <a:xfrm>
            <a:off x="548958" y="618678"/>
            <a:ext cx="1519237" cy="576263"/>
            <a:chOff x="441643" y="787828"/>
            <a:chExt cx="2223823" cy="632458"/>
          </a:xfrm>
        </p:grpSpPr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老牛去世</a:t>
              </a:r>
            </a:p>
          </p:txBody>
        </p:sp>
      </p:grp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037985" y="3495876"/>
            <a:ext cx="7254240" cy="10706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prstDash val="sysDot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sz="2400" b="1">
                <a:solidFill>
                  <a:srgbClr val="FF330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44958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善解人意的老牛死了，临死前留下的话为下文王母娘娘带走织女，牛郎披上牛皮追织女的情节埋下了伏笔。“紧急事”暗示后面织女被王母娘娘抓走，老牛的皮为牛郎上天提供了条件。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6658" y="677098"/>
            <a:ext cx="4747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体现了老牛知恩图报，有情有义。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18" grpId="0" bldLvl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897252" y="728318"/>
            <a:ext cx="7587525" cy="28931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朗读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3-4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自然段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endParaRPr lang="en-US" altLang="zh-CN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说一说王母娘娘得知织女下凡的事情后是什么态度？</a:t>
            </a:r>
            <a:endParaRPr lang="en-US" altLang="zh-CN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她是怎么做的？你认为王母娘娘是一个什么样的人。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46087" y="2763902"/>
            <a:ext cx="403244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不</a:t>
            </a:r>
            <a:r>
              <a:rPr lang="zh-CN" altLang="en-US" sz="3200" b="1" dirty="0">
                <a:solidFill>
                  <a:srgbClr val="FF0000"/>
                </a:solidFill>
              </a:rPr>
              <a:t>抓到织女誓不罢休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5934075" y="694690"/>
            <a:ext cx="1247775" cy="61785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态度</a:t>
            </a:r>
          </a:p>
        </p:txBody>
      </p:sp>
      <p:sp>
        <p:nvSpPr>
          <p:cNvPr id="10" name="椭圆 9"/>
          <p:cNvSpPr/>
          <p:nvPr/>
        </p:nvSpPr>
        <p:spPr>
          <a:xfrm>
            <a:off x="2910438" y="514499"/>
            <a:ext cx="512445" cy="4318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矩形 10"/>
          <p:cNvSpPr/>
          <p:nvPr/>
        </p:nvSpPr>
        <p:spPr>
          <a:xfrm>
            <a:off x="468552" y="2228850"/>
            <a:ext cx="4283710" cy="129286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2" name="矩形 11"/>
          <p:cNvSpPr/>
          <p:nvPr/>
        </p:nvSpPr>
        <p:spPr>
          <a:xfrm>
            <a:off x="468552" y="3521710"/>
            <a:ext cx="3121025" cy="4064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矩形 12"/>
          <p:cNvSpPr/>
          <p:nvPr/>
        </p:nvSpPr>
        <p:spPr>
          <a:xfrm>
            <a:off x="1720772" y="1822450"/>
            <a:ext cx="3030855" cy="4064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TextBox 3"/>
          <p:cNvSpPr txBox="1"/>
          <p:nvPr/>
        </p:nvSpPr>
        <p:spPr>
          <a:xfrm>
            <a:off x="5629275" y="1960245"/>
            <a:ext cx="2016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十分生气</a:t>
            </a:r>
          </a:p>
        </p:txBody>
      </p:sp>
      <p:sp>
        <p:nvSpPr>
          <p:cNvPr id="2" name="矩形 1"/>
          <p:cNvSpPr/>
          <p:nvPr/>
        </p:nvSpPr>
        <p:spPr>
          <a:xfrm>
            <a:off x="388542" y="482600"/>
            <a:ext cx="4712970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她尤其恨织女，竟敢留在人间不回来，简直是有意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败坏她的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门风，损害她的尊严。她发誓要把织女捉回来，哪怕织女藏在泰山底下的石缝里，大海中心的珊瑚礁上，也一定要抓回来，给她顶厉害的惩罚。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"/>
          <p:cNvSpPr txBox="1"/>
          <p:nvPr/>
        </p:nvSpPr>
        <p:spPr>
          <a:xfrm>
            <a:off x="510858" y="1247024"/>
            <a:ext cx="8089900" cy="1783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zh-CN" altLang="en-US" sz="22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王母娘娘派了好些天兵天将到人间察访，察访了好久，才知道织女在牛郎家里，跟牛郎做了夫妻。一天，她亲自到牛郎家里，可巧牛郎在地里干活，她就一把抓住织女往外走。织女的男孩见那老太婆怒气冲冲地拉着织女走，就跑过来拉住织女的衣裳。王母娘娘狠狠一推，孩子倒在地上，她就带着织女一齐飞起来。</a:t>
            </a:r>
          </a:p>
        </p:txBody>
      </p:sp>
      <p:sp>
        <p:nvSpPr>
          <p:cNvPr id="13" name="Rectangle 4"/>
          <p:cNvSpPr/>
          <p:nvPr/>
        </p:nvSpPr>
        <p:spPr>
          <a:xfrm>
            <a:off x="1732118" y="2270799"/>
            <a:ext cx="1123950" cy="346075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solidFill>
                <a:srgbClr val="FF3300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</p:txBody>
      </p:sp>
      <p:sp>
        <p:nvSpPr>
          <p:cNvPr id="17" name="Rectangle 4"/>
          <p:cNvSpPr/>
          <p:nvPr/>
        </p:nvSpPr>
        <p:spPr>
          <a:xfrm>
            <a:off x="1467641" y="2644814"/>
            <a:ext cx="1146175" cy="314325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solidFill>
                <a:srgbClr val="FF3300"/>
              </a:solidFill>
              <a:latin typeface="Tahoma" panose="020B0604030504040204" pitchFamily="34" charset="0"/>
              <a:sym typeface="Tahoma" panose="020B0604030504040204" pitchFamily="34" charset="0"/>
            </a:endParaRPr>
          </a:p>
        </p:txBody>
      </p:sp>
      <p:pic>
        <p:nvPicPr>
          <p:cNvPr id="67586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64949" y="234040"/>
            <a:ext cx="1802080" cy="10918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8678" name="组合 2"/>
          <p:cNvGrpSpPr/>
          <p:nvPr/>
        </p:nvGrpSpPr>
        <p:grpSpPr>
          <a:xfrm>
            <a:off x="446088" y="629311"/>
            <a:ext cx="1519237" cy="576263"/>
            <a:chOff x="441643" y="787828"/>
            <a:chExt cx="2223823" cy="632458"/>
          </a:xfrm>
        </p:grpSpPr>
        <p:sp>
          <p:nvSpPr>
            <p:cNvPr id="18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织女被抓</a:t>
              </a:r>
            </a:p>
          </p:txBody>
        </p:sp>
      </p:grp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506082" y="3119807"/>
            <a:ext cx="8217535" cy="127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prstDash val="sysDot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sz="2400" b="1">
                <a:solidFill>
                  <a:srgbClr val="FF330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</a:rPr>
              <a:t>“怒气冲冲”是神态描写，写出了王母娘娘怒不可遏的样子，既照应了前文她要给织女顶厉害的惩罚，又为后文她蛮横地带走织女的行为做了铺垫。“狠狠一推”说明王母娘娘是一个不讲亲情、心狠手辣的人，她不仅不放过织女，对孩子也一点儿不怜惜。</a:t>
            </a:r>
          </a:p>
        </p:txBody>
      </p:sp>
      <p:sp>
        <p:nvSpPr>
          <p:cNvPr id="2" name="TextBox 3"/>
          <p:cNvSpPr txBox="1"/>
          <p:nvPr/>
        </p:nvSpPr>
        <p:spPr>
          <a:xfrm>
            <a:off x="2204435" y="627892"/>
            <a:ext cx="4386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做法：不近人情 凶恶狠毒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13" grpId="0" animBg="1"/>
      <p:bldP spid="17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843906" y="1400822"/>
            <a:ext cx="6768752" cy="177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自由朗读最后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四个自然段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endParaRPr lang="en-US" altLang="zh-CN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找出对牛郎、王母娘娘与织女的描写。</a:t>
            </a:r>
            <a:endParaRPr lang="en-US" altLang="zh-CN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说一说他们是什么样的人。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36" y="2079754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934" y="1036598"/>
            <a:ext cx="8064896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他赶紧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披上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牛皮，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找出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两个筐，一个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筐里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一个孩子，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挑起来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就往外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跑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。一出屋门，他就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起来了，耳边风呼呼地直响。飞了一会儿，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妻子和老太婆了，他就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“我来了。”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34597" y="2903865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动作、语言描写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34795" y="3591126"/>
            <a:ext cx="7451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不畏强权，不怕压迫，对自己的妻子充满着爱。</a:t>
            </a:r>
          </a:p>
        </p:txBody>
      </p:sp>
      <p:sp>
        <p:nvSpPr>
          <p:cNvPr id="3" name="剪去单角的矩形 2"/>
          <p:cNvSpPr/>
          <p:nvPr/>
        </p:nvSpPr>
        <p:spPr>
          <a:xfrm>
            <a:off x="167005" y="2903855"/>
            <a:ext cx="1367790" cy="575945"/>
          </a:xfrm>
          <a:prstGeom prst="snip1Rect">
            <a:avLst/>
          </a:prstGeom>
          <a:solidFill>
            <a:srgbClr val="92D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牛郎</a:t>
            </a:r>
          </a:p>
        </p:txBody>
      </p:sp>
      <p:grpSp>
        <p:nvGrpSpPr>
          <p:cNvPr id="27652" name="组合 2"/>
          <p:cNvGrpSpPr/>
          <p:nvPr/>
        </p:nvGrpSpPr>
        <p:grpSpPr>
          <a:xfrm>
            <a:off x="381953" y="217170"/>
            <a:ext cx="1519237" cy="576263"/>
            <a:chOff x="441643" y="787828"/>
            <a:chExt cx="2223823" cy="632458"/>
          </a:xfrm>
        </p:grpSpPr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天河相隔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01194" y="89733"/>
            <a:ext cx="5234460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   王母娘娘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拔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下头上的玉簪儿往背后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一划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糟了，牛郎的前边忽然出现一条天河。天河很宽，波浪很大，牛郎飞不过去了。 </a:t>
            </a:r>
            <a:endParaRPr lang="en-US" altLang="zh-CN" sz="2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627063">
              <a:lnSpc>
                <a:spcPct val="140000"/>
              </a:lnSpc>
            </a:pP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从此以后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，牛郎在天河的这边，织女在天河的那边，只能远远地</a:t>
            </a:r>
            <a:r>
              <a:rPr lang="zh-CN" altLang="en-US" sz="2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望着，不能生活在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一块儿了。他们就成了天河两边的牵牛星和织女星。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2397" y="2465556"/>
            <a:ext cx="1805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动作描写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4562" y="2987526"/>
            <a:ext cx="3444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冷酷无情、心狠手辣</a:t>
            </a:r>
          </a:p>
        </p:txBody>
      </p:sp>
      <p:sp>
        <p:nvSpPr>
          <p:cNvPr id="3" name="剪去单角的矩形 2"/>
          <p:cNvSpPr/>
          <p:nvPr/>
        </p:nvSpPr>
        <p:spPr>
          <a:xfrm>
            <a:off x="415886" y="392119"/>
            <a:ext cx="2223770" cy="575945"/>
          </a:xfrm>
          <a:prstGeom prst="snip1Rect">
            <a:avLst/>
          </a:prstGeom>
          <a:solidFill>
            <a:srgbClr val="92D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王母娘娘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4680" y="1008905"/>
            <a:ext cx="527846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织女受了很厉害的惩罚，可是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不肯死心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，一定要跟牛郎一块儿过日子。日久天长，王母娘娘也拗不过她，就允许她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每年七月初七日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跟牛郎会一次面。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1151" y="2283149"/>
            <a:ext cx="26073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义无反顾 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r>
              <a:rPr lang="zh-CN" altLang="en-US" sz="2800" b="1" dirty="0">
                <a:solidFill>
                  <a:srgbClr val="FF0000"/>
                </a:solidFill>
              </a:rPr>
              <a:t>追求幸福</a:t>
            </a:r>
          </a:p>
        </p:txBody>
      </p:sp>
      <p:sp>
        <p:nvSpPr>
          <p:cNvPr id="5" name="剪去单角的矩形 4"/>
          <p:cNvSpPr/>
          <p:nvPr/>
        </p:nvSpPr>
        <p:spPr>
          <a:xfrm>
            <a:off x="5887033" y="1297791"/>
            <a:ext cx="1367790" cy="575945"/>
          </a:xfrm>
          <a:prstGeom prst="snip1Rect">
            <a:avLst/>
          </a:prstGeom>
          <a:solidFill>
            <a:srgbClr val="92D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织女</a:t>
            </a:r>
          </a:p>
        </p:txBody>
      </p:sp>
      <p:grpSp>
        <p:nvGrpSpPr>
          <p:cNvPr id="27652" name="组合 2"/>
          <p:cNvGrpSpPr/>
          <p:nvPr/>
        </p:nvGrpSpPr>
        <p:grpSpPr>
          <a:xfrm>
            <a:off x="992440" y="299571"/>
            <a:ext cx="1911350" cy="577850"/>
            <a:chOff x="441643" y="787828"/>
            <a:chExt cx="2223823" cy="632458"/>
          </a:xfrm>
        </p:grpSpPr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七夕相会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2" name="组合 2"/>
          <p:cNvGrpSpPr/>
          <p:nvPr/>
        </p:nvGrpSpPr>
        <p:grpSpPr>
          <a:xfrm>
            <a:off x="683260" y="608965"/>
            <a:ext cx="1911350" cy="577850"/>
            <a:chOff x="441643" y="787828"/>
            <a:chExt cx="2223823" cy="632458"/>
          </a:xfrm>
        </p:grpSpPr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喜鹊搭桥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40728" y="1168776"/>
            <a:ext cx="8088600" cy="18668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    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每年的这一天，成群的喜鹊在天河上边搭起一座桥，让牛郎、织女在桥上会面。就因为这件事，每逢那一天，人们很少看见喜鹊，它们都往天河那儿搭桥去了。还有人说，那一天夜里，要是在葡萄架下边静静地听着，还可以听见牛郎、织女在桥上亲亲密密地说话呢。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842200" y="3130440"/>
            <a:ext cx="5929630" cy="11544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prstDash val="sysDot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algn="ctr">
              <a:defRPr sz="2400" b="1">
                <a:solidFill>
                  <a:srgbClr val="FF3300"/>
                </a:solidFill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>
                <a:sym typeface="+mn-ea"/>
              </a:rPr>
              <a:t>喜鹊搭桥让牛郎和织女会面，这是一种美好的想象，体现了人们希望有情人在一起的美好愿望。</a:t>
            </a:r>
            <a:endParaRPr kumimoji="0" lang="zh-CN" altLang="en-US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18807" y="1724660"/>
            <a:ext cx="7677150" cy="16842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梳理、确定故事的主要情节。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如：“喜结良缘—男耕女织，幸福生活—织女被抓，天河阻隔—初心不改，七夕相会”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8173" y="715658"/>
            <a:ext cx="81121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 dirty="0">
                <a:latin typeface="黑体" pitchFamily="49" charset="-122"/>
                <a:ea typeface="黑体" pitchFamily="49" charset="-122"/>
                <a:sym typeface="+mn-ea"/>
              </a:rPr>
              <a:t>如果要给《牛郎织女》绘制连环画，你打算画哪些内容，每幅图画配什么文字。</a:t>
            </a:r>
            <a:endParaRPr lang="zh-CN" altLang="en-US" sz="2400" b="1" dirty="0">
              <a:latin typeface="黑体" pitchFamily="49" charset="-122"/>
              <a:ea typeface="黑体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65645" y="576332"/>
            <a:ext cx="7904197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结合文段内容，讨论画面上会出现的场景、人物、事件。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如：《牛郎织女》（二）第1自然段出现了小河旁，大树下，一间茅草屋，牛郎和金牛在远处耕田，织女纺织，两个孩子在院子里幸福地玩耍。</a:t>
            </a:r>
            <a:endParaRPr 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用简练的语言概括出主要内容，为图画配文。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如：牛郎和织女结婚后，男耕女织，幸福美满，不久，他们有了一儿一女，日子过得很幸福。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00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1420" y="1233533"/>
            <a:ext cx="6550660" cy="1454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038">
              <a:lnSpc>
                <a:spcPct val="150000"/>
              </a:lnSpc>
            </a:pPr>
            <a:r>
              <a:rPr sz="3200" b="1" dirty="0" err="1" smtClean="0">
                <a:latin typeface="+mj-ea"/>
                <a:ea typeface="+mj-ea"/>
                <a:sym typeface="+mn-ea"/>
              </a:rPr>
              <a:t>用绘制连环画</a:t>
            </a:r>
            <a:r>
              <a:rPr sz="3200" b="1" dirty="0" err="1">
                <a:latin typeface="+mj-ea"/>
                <a:ea typeface="+mj-ea"/>
                <a:sym typeface="+mn-ea"/>
              </a:rPr>
              <a:t>、为图画配文字的方式复述课文</a:t>
            </a:r>
            <a:r>
              <a:rPr sz="3200" b="1" dirty="0">
                <a:latin typeface="+mj-ea"/>
                <a:ea typeface="+mj-ea"/>
                <a:sym typeface="+mn-ea"/>
              </a:rPr>
              <a:t>。</a:t>
            </a:r>
            <a:endParaRPr lang="zh-CN" altLang="en-US" sz="32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652164"/>
            <a:ext cx="691276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应用自制连环画，复述本文的主要内容：</a:t>
            </a:r>
            <a:endParaRPr lang="zh-CN" alt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60818" y="1452462"/>
            <a:ext cx="1728192" cy="52197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婚后幸福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5034" y="1452462"/>
            <a:ext cx="2016224" cy="52197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老牛去世</a:t>
            </a:r>
            <a:endParaRPr lang="zh-CN" alt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65274" y="1452462"/>
            <a:ext cx="1728192" cy="52197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织女被抓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9490" y="1452462"/>
            <a:ext cx="18002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七夕相会</a:t>
            </a:r>
            <a:endParaRPr lang="zh-CN" altLang="en-US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818" y="2028526"/>
            <a:ext cx="1718692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9490" y="2028526"/>
            <a:ext cx="178880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5274" y="2028526"/>
            <a:ext cx="1677169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5034" y="2028526"/>
            <a:ext cx="19812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8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1265" y="1131570"/>
            <a:ext cx="714248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800"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pPr algn="ctr"/>
            <a:r>
              <a:rPr lang="zh-CN" altLang="en-US" sz="2800" b="1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                                                                 </a:t>
            </a:r>
          </a:p>
          <a:p>
            <a:r>
              <a:rPr lang="zh-CN" altLang="en-US" sz="2800" b="1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        </a:t>
            </a:r>
          </a:p>
          <a:p>
            <a:pPr algn="l"/>
            <a:r>
              <a:rPr lang="zh-CN" altLang="en-US" sz="2800" b="1">
                <a:latin typeface="黑体" pitchFamily="49" charset="-122"/>
                <a:ea typeface="黑体" pitchFamily="49" charset="-122"/>
                <a:cs typeface="楷体" panose="02010609060101010101" pitchFamily="49" charset="-122"/>
                <a:sym typeface="+mn-ea"/>
              </a:rPr>
              <a:t>          </a:t>
            </a:r>
            <a:endParaRPr lang="zh-CN" altLang="en-US" sz="2800" b="1"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endParaRPr lang="zh-CN" altLang="en-US" sz="2800"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 </a:t>
            </a:r>
          </a:p>
        </p:txBody>
      </p:sp>
      <p:sp>
        <p:nvSpPr>
          <p:cNvPr id="1073742867" name="文本框 999"/>
          <p:cNvSpPr txBox="1"/>
          <p:nvPr/>
        </p:nvSpPr>
        <p:spPr>
          <a:xfrm>
            <a:off x="6667228" y="2141084"/>
            <a:ext cx="1794510" cy="940422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>
              <a:spcAft>
                <a:spcPts val="0"/>
              </a:spcAft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反抗压迫</a:t>
            </a:r>
          </a:p>
          <a:p>
            <a:pPr>
              <a:spcAft>
                <a:spcPts val="0"/>
              </a:spcAft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向往美好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  <a:p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477660" y="1808480"/>
            <a:ext cx="303530" cy="176974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右大括号 3"/>
          <p:cNvSpPr/>
          <p:nvPr/>
        </p:nvSpPr>
        <p:spPr>
          <a:xfrm>
            <a:off x="6358145" y="1762125"/>
            <a:ext cx="230505" cy="175006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50760" y="52043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3160" y="2202802"/>
            <a:ext cx="177292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牛郎织女（二）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26275" y="1652270"/>
            <a:ext cx="3531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itchFamily="49" charset="-122"/>
                <a:ea typeface="黑体" pitchFamily="49" charset="-122"/>
                <a:cs typeface="楷体" panose="02010609060101010101" pitchFamily="49" charset="-122"/>
                <a:sym typeface="+mn-ea"/>
              </a:rPr>
              <a:t>婚后幸福，老牛去世</a:t>
            </a:r>
            <a:endParaRPr lang="zh-CN" altLang="en-US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26275" y="2376170"/>
            <a:ext cx="3531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织女被抓，天河相隔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26275" y="3124835"/>
            <a:ext cx="3914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喜鹊搭桥，七夕相会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74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73742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3742867" grpId="1" animBg="1"/>
      <p:bldP spid="1073742867" grpId="2" animBg="1"/>
      <p:bldP spid="3" grpId="1" animBg="1"/>
      <p:bldP spid="3" grpId="2" animBg="1"/>
      <p:bldP spid="4" grpId="1" animBg="1"/>
      <p:bldP spid="4" grpId="2" animBg="1"/>
      <p:bldP spid="5" grpId="1"/>
      <p:bldP spid="5" grpId="2"/>
      <p:bldP spid="7" grpId="1"/>
      <p:bldP spid="7" grpId="2"/>
      <p:bldP spid="8" grpId="1"/>
      <p:bldP spid="8" grpId="2"/>
      <p:bldP spid="9" grpId="1"/>
      <p:bldP spid="9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099146" y="1211444"/>
            <a:ext cx="7200900" cy="289433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课文写了牛郎织女在人间过着幸福的生活，织女被王母娘娘抓走，牛郎追赶，王母娘娘用天河阻挡，后来王母娘娘拗不过织女，允许他们一年会一次面的事，表现了牛郎织女追求幸福、敢于斗争的精神，反映了劳动人民对幸福生活的追求。</a:t>
            </a:r>
          </a:p>
        </p:txBody>
      </p:sp>
      <p:sp>
        <p:nvSpPr>
          <p:cNvPr id="7" name="矩形 6"/>
          <p:cNvSpPr/>
          <p:nvPr/>
        </p:nvSpPr>
        <p:spPr>
          <a:xfrm>
            <a:off x="3282465" y="33081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86733" y="1011420"/>
            <a:ext cx="7897813" cy="3326664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追求幸福 </a:t>
            </a:r>
            <a:r>
              <a:rPr lang="zh-CN" altLang="en-US" sz="2800" b="1" dirty="0" smtClean="0">
                <a:latin typeface="+mj-ea"/>
                <a:ea typeface="+mj-ea"/>
              </a:rPr>
              <a:t>天河</a:t>
            </a:r>
            <a:r>
              <a:rPr lang="zh-CN" altLang="en-US" sz="2800" b="1" dirty="0">
                <a:latin typeface="+mj-ea"/>
                <a:ea typeface="+mj-ea"/>
              </a:rPr>
              <a:t>虽然将牛郎织女分开了，但是隔不断他们的思念，他们坚定不移的感情最终让狠心的王母娘娘妥协了。他们忠贞不渝的爱情故事感人肺腑，因而流传千古。无论时代怎样变迁，人们对幸福生活的追求是永远不变的。</a:t>
            </a:r>
          </a:p>
        </p:txBody>
      </p:sp>
      <p:sp>
        <p:nvSpPr>
          <p:cNvPr id="3" name="矩形 2"/>
          <p:cNvSpPr/>
          <p:nvPr/>
        </p:nvSpPr>
        <p:spPr>
          <a:xfrm>
            <a:off x="3250715" y="27280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58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1568</Words>
  <Application>Microsoft Office PowerPoint</Application>
  <PresentationFormat>全屏显示(16:9)</PresentationFormat>
  <Paragraphs>157</Paragraphs>
  <Slides>33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701</cp:revision>
  <dcterms:created xsi:type="dcterms:W3CDTF">2015-12-30T08:03:00Z</dcterms:created>
  <dcterms:modified xsi:type="dcterms:W3CDTF">2020-07-07T09:49:45Z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