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658" r:id="rId2"/>
    <p:sldId id="642" r:id="rId3"/>
    <p:sldId id="643" r:id="rId4"/>
    <p:sldId id="644" r:id="rId5"/>
    <p:sldId id="645" r:id="rId6"/>
    <p:sldId id="646" r:id="rId7"/>
    <p:sldId id="647" r:id="rId8"/>
    <p:sldId id="648" r:id="rId9"/>
    <p:sldId id="649" r:id="rId10"/>
    <p:sldId id="655" r:id="rId11"/>
    <p:sldId id="656" r:id="rId12"/>
    <p:sldId id="652" r:id="rId13"/>
    <p:sldId id="653" r:id="rId14"/>
    <p:sldId id="654" r:id="rId15"/>
    <p:sldId id="657" r:id="rId16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72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074834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4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4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3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11.&#29275;&#37070;&#32455;&#22899;&#65288;&#20108;&#65289;&#65288;&#26391;&#35835;&#35270;&#39057;&#65289;.mp4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17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5715"/>
            <a:ext cx="9144635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156998" y="1740595"/>
            <a:ext cx="5832648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11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牛郎织女（二）</a:t>
            </a:r>
          </a:p>
        </p:txBody>
      </p:sp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756" y="282622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516" y="278369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426697" y="2937593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rgbClr val="0000FF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84203" y="-45086"/>
            <a:ext cx="3465512" cy="368300"/>
            <a:chOff x="-36512" y="110686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220794" y="110686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5"/>
          <p:cNvGrpSpPr/>
          <p:nvPr/>
        </p:nvGrpSpPr>
        <p:grpSpPr>
          <a:xfrm>
            <a:off x="2838444" y="45150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0890" y="831850"/>
            <a:ext cx="7602855" cy="3629660"/>
            <a:chOff x="1214" y="1310"/>
            <a:chExt cx="11973" cy="5716"/>
          </a:xfrm>
        </p:grpSpPr>
        <p:sp>
          <p:nvSpPr>
            <p:cNvPr id="2" name="矩形 9"/>
            <p:cNvSpPr/>
            <p:nvPr/>
          </p:nvSpPr>
          <p:spPr>
            <a:xfrm>
              <a:off x="1214" y="1648"/>
              <a:ext cx="11973" cy="53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  <a:cs typeface="Times New Roman" pitchFamily="18" charset="0"/>
                </a:rPr>
                <a:t>牵牛星和织女星：</a:t>
              </a:r>
            </a:p>
            <a:p>
              <a:pPr defTabSz="914400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       牵牛星和织女星是两颗像太阳那样能够自己发光发热的恒星。牵牛星和织女星看起来只有一“水”相隔，但实际上它们之间的距离十分遥远，有 16光年，也就是说，即使走得最快的光，从牵牛星到织女星也得一刻不停地跑16年。</a:t>
              </a:r>
            </a:p>
          </p:txBody>
        </p:sp>
        <p:pic>
          <p:nvPicPr>
            <p:cNvPr id="3" name="图片 1" descr="C:\Users\Administrator\AppData\Roaming\Tencent\Users\1131034900\QQ\WinTemp\RichOle\L_X~_0N~ZRM_UAK`MDJMFIL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10753" y="1310"/>
              <a:ext cx="2112" cy="1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616839" y="745005"/>
            <a:ext cx="8038065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42925" defTabSz="914400">
              <a:lnSpc>
                <a:spcPct val="150000"/>
              </a:lnSpc>
            </a:pPr>
            <a:r>
              <a:rPr sz="2400" b="1" dirty="0" smtClean="0">
                <a:solidFill>
                  <a:srgbClr val="000000"/>
                </a:solidFill>
                <a:latin typeface="+mj-ea"/>
                <a:ea typeface="+mj-ea"/>
              </a:rPr>
              <a:t>牛郎织女相会的七夕之夜</a:t>
            </a:r>
            <a:r>
              <a:rPr sz="2400" b="1" dirty="0">
                <a:solidFill>
                  <a:srgbClr val="000000"/>
                </a:solidFill>
                <a:latin typeface="+mj-ea"/>
                <a:ea typeface="+mj-ea"/>
              </a:rPr>
              <a:t>，妇女们还要向织女乞求智巧。如《荆楚岁时记》所载，南北朝时的乞巧方法是“结彩缕穿七孔针”，妇女们来回用丝线穿针，穿得快的自然就巧了。明清以后，更流行“丢巧针”的游戏。其方法是在七月七日这天的上午，取一碗水在日光下曝晒，顷刻之后，水面便产生一层薄膜。此时把平日缝衣或绣花的针投入碗中，若针浮在水面上，便是得巧了。</a:t>
            </a:r>
          </a:p>
        </p:txBody>
      </p:sp>
      <p:sp>
        <p:nvSpPr>
          <p:cNvPr id="9" name="矩形 8"/>
          <p:cNvSpPr/>
          <p:nvPr/>
        </p:nvSpPr>
        <p:spPr>
          <a:xfrm>
            <a:off x="3817615" y="148950"/>
            <a:ext cx="110109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乞巧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489248" y="1152395"/>
            <a:ext cx="8247063" cy="279223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063" defTabSz="914400">
              <a:lnSpc>
                <a:spcPct val="150000"/>
              </a:lnSpc>
              <a:tabLst>
                <a:tab pos="712788" algn="l"/>
              </a:tabLst>
            </a:pPr>
            <a:r>
              <a:rPr sz="2400" b="1" dirty="0" smtClean="0">
                <a:solidFill>
                  <a:srgbClr val="000000"/>
                </a:solidFill>
                <a:latin typeface="+mj-ea"/>
                <a:ea typeface="+mj-ea"/>
              </a:rPr>
              <a:t>传说每年的农历七月七日就是牛郎织女相会的日子</a:t>
            </a:r>
            <a:r>
              <a:rPr sz="2400" b="1" dirty="0">
                <a:solidFill>
                  <a:srgbClr val="000000"/>
                </a:solidFill>
                <a:latin typeface="+mj-ea"/>
                <a:ea typeface="+mj-ea"/>
              </a:rPr>
              <a:t>，这一天常常都会下雨，而且这些雨水就是老人们常说的牛郎织女相会时所流下的眼泪，在民间人们就会在这一天，把家里的能盛雨水的坛子放在院子里，或者放在露天的阳台外接这些雨水，因为传说这些雨水能做药引子</a:t>
            </a:r>
            <a:r>
              <a:rPr lang="zh-CN" sz="2400" b="1" dirty="0">
                <a:solidFill>
                  <a:srgbClr val="000000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3615460" y="383913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七月七水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55654" y="68807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28352" y="1038763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2292" name="组 28"/>
          <p:cNvGrpSpPr/>
          <p:nvPr/>
        </p:nvGrpSpPr>
        <p:grpSpPr>
          <a:xfrm>
            <a:off x="6908263" y="57464"/>
            <a:ext cx="2138363" cy="490537"/>
            <a:chOff x="3508667" y="4638583"/>
            <a:chExt cx="2137740" cy="490761"/>
          </a:xfrm>
        </p:grpSpPr>
        <p:sp>
          <p:nvSpPr>
            <p:cNvPr id="2" name="圆角矩形 1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2299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2302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2300" name="TextBox 5">
              <a:hlinkClick r:id="rId5" action="ppaction://hlinkfile"/>
            </p:cNvPr>
            <p:cNvSpPr txBox="1"/>
            <p:nvPr/>
          </p:nvSpPr>
          <p:spPr>
            <a:xfrm>
              <a:off x="3729684" y="4638583"/>
              <a:ext cx="1739020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053789" y="1836705"/>
            <a:ext cx="13176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节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俭</a:t>
            </a:r>
            <a:r>
              <a:rPr lang="zh-CN" altLang="en-US" sz="4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3" name="TextBox 44"/>
          <p:cNvSpPr txBox="1"/>
          <p:nvPr/>
        </p:nvSpPr>
        <p:spPr>
          <a:xfrm>
            <a:off x="2439994" y="1864010"/>
            <a:ext cx="22891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富丽堂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皇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875672" y="2982880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泰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6941509" y="1863693"/>
            <a:ext cx="13604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衰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2384432" y="3006058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珊瑚礁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4980312" y="2940018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筐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6808159" y="3006375"/>
            <a:ext cx="19792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拗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不过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249234" y="1889093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依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偎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81325" y="-26987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538294" y="148047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jiǎn</a:t>
            </a:r>
          </a:p>
        </p:txBody>
      </p:sp>
      <p:sp>
        <p:nvSpPr>
          <p:cNvPr id="24" name="矩形 23"/>
          <p:cNvSpPr/>
          <p:nvPr/>
        </p:nvSpPr>
        <p:spPr>
          <a:xfrm>
            <a:off x="3692214" y="1480470"/>
            <a:ext cx="15570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huáng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70239" y="1480470"/>
            <a:ext cx="10337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wēi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48469" y="1480470"/>
            <a:ext cx="128968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shuāi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875989" y="2596165"/>
            <a:ext cx="8782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tài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31714" y="2570765"/>
            <a:ext cx="22885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shān hú jiāo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47914" y="2570765"/>
            <a:ext cx="12661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kuāng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08159" y="2596165"/>
            <a:ext cx="8388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niù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507195" y="65524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65" y="581660"/>
            <a:ext cx="8611870" cy="4015740"/>
          </a:xfrm>
          <a:prstGeom prst="rect">
            <a:avLst/>
          </a:prstGeom>
        </p:spPr>
      </p:pic>
      <p:sp>
        <p:nvSpPr>
          <p:cNvPr id="16387" name="TextBox 2"/>
          <p:cNvSpPr txBox="1"/>
          <p:nvPr/>
        </p:nvSpPr>
        <p:spPr>
          <a:xfrm>
            <a:off x="338138" y="747713"/>
            <a:ext cx="1943100" cy="76073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45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搭鹊桥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3172460" y="1938655"/>
            <a:ext cx="1412875" cy="1249680"/>
            <a:chOff x="6534" y="5640"/>
            <a:chExt cx="2225" cy="1884"/>
          </a:xfrm>
        </p:grpSpPr>
        <p:pic>
          <p:nvPicPr>
            <p:cNvPr id="20" name="图片 19" descr="IMG_256"/>
            <p:cNvPicPr>
              <a:picLocks noChangeAspect="1"/>
            </p:cNvPicPr>
            <p:nvPr/>
          </p:nvPicPr>
          <p:blipFill>
            <a:blip r:embed="rId3"/>
            <a:srcRect b="9227"/>
            <a:stretch>
              <a:fillRect/>
            </a:stretch>
          </p:blipFill>
          <p:spPr>
            <a:xfrm>
              <a:off x="6534" y="5640"/>
              <a:ext cx="2225" cy="188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20" name="TextBox 17"/>
            <p:cNvSpPr txBox="1"/>
            <p:nvPr/>
          </p:nvSpPr>
          <p:spPr>
            <a:xfrm>
              <a:off x="7242" y="6320"/>
              <a:ext cx="1350" cy="10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泰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094230" y="2144395"/>
            <a:ext cx="1412875" cy="1196340"/>
            <a:chOff x="3348" y="3801"/>
            <a:chExt cx="2225" cy="1884"/>
          </a:xfrm>
        </p:grpSpPr>
        <p:pic>
          <p:nvPicPr>
            <p:cNvPr id="29" name="图片 28" descr="IMG_256"/>
            <p:cNvPicPr>
              <a:picLocks noChangeAspect="1"/>
            </p:cNvPicPr>
            <p:nvPr/>
          </p:nvPicPr>
          <p:blipFill>
            <a:blip r:embed="rId3"/>
            <a:srcRect b="9227"/>
            <a:stretch>
              <a:fillRect/>
            </a:stretch>
          </p:blipFill>
          <p:spPr>
            <a:xfrm>
              <a:off x="3348" y="3801"/>
              <a:ext cx="2225" cy="188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TextBox 17"/>
            <p:cNvSpPr txBox="1"/>
            <p:nvPr/>
          </p:nvSpPr>
          <p:spPr>
            <a:xfrm>
              <a:off x="3976" y="4255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衰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421130" y="2360295"/>
            <a:ext cx="1295400" cy="1295400"/>
            <a:chOff x="2052" y="5393"/>
            <a:chExt cx="2040" cy="2040"/>
          </a:xfrm>
        </p:grpSpPr>
        <p:pic>
          <p:nvPicPr>
            <p:cNvPr id="27" name="图片 26" descr="IMG_2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2" y="5393"/>
              <a:ext cx="2040" cy="204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TextBox 17"/>
            <p:cNvSpPr txBox="1"/>
            <p:nvPr/>
          </p:nvSpPr>
          <p:spPr>
            <a:xfrm>
              <a:off x="2552" y="6137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偎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57530" y="2762250"/>
            <a:ext cx="1295400" cy="1295400"/>
            <a:chOff x="5049" y="5562"/>
            <a:chExt cx="2040" cy="2040"/>
          </a:xfrm>
        </p:grpSpPr>
        <p:pic>
          <p:nvPicPr>
            <p:cNvPr id="26" name="图片 25" descr="IMG_2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9" y="5562"/>
              <a:ext cx="2040" cy="204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TextBox 17"/>
            <p:cNvSpPr txBox="1"/>
            <p:nvPr/>
          </p:nvSpPr>
          <p:spPr>
            <a:xfrm>
              <a:off x="5559" y="6320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皇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15050" y="2389505"/>
            <a:ext cx="1267460" cy="1172845"/>
            <a:chOff x="8280" y="5370"/>
            <a:chExt cx="1996" cy="1847"/>
          </a:xfrm>
        </p:grpSpPr>
        <p:pic>
          <p:nvPicPr>
            <p:cNvPr id="30" name="图片 29" descr="IMG_2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80" y="5370"/>
              <a:ext cx="1847" cy="18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TextBox 17"/>
            <p:cNvSpPr txBox="1"/>
            <p:nvPr/>
          </p:nvSpPr>
          <p:spPr>
            <a:xfrm>
              <a:off x="8926" y="6104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礁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922770" y="2823210"/>
            <a:ext cx="1174115" cy="1172845"/>
            <a:chOff x="10127" y="5370"/>
            <a:chExt cx="1849" cy="1847"/>
          </a:xfrm>
        </p:grpSpPr>
        <p:pic>
          <p:nvPicPr>
            <p:cNvPr id="24" name="图片 23" descr="IMG_2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27" y="5370"/>
              <a:ext cx="1847" cy="18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" name="TextBox 17"/>
            <p:cNvSpPr txBox="1"/>
            <p:nvPr/>
          </p:nvSpPr>
          <p:spPr>
            <a:xfrm>
              <a:off x="10626" y="5953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筐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766050" y="3243580"/>
            <a:ext cx="1304925" cy="1304925"/>
            <a:chOff x="12041" y="5482"/>
            <a:chExt cx="2055" cy="2055"/>
          </a:xfrm>
        </p:grpSpPr>
        <p:pic>
          <p:nvPicPr>
            <p:cNvPr id="32" name="图片 31" descr="IMG_25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041" y="5482"/>
              <a:ext cx="2055" cy="20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" name="TextBox 17"/>
            <p:cNvSpPr txBox="1"/>
            <p:nvPr/>
          </p:nvSpPr>
          <p:spPr>
            <a:xfrm>
              <a:off x="12393" y="6104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拗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220970" y="2009775"/>
            <a:ext cx="1304925" cy="1304925"/>
            <a:chOff x="12141" y="4265"/>
            <a:chExt cx="2055" cy="2055"/>
          </a:xfrm>
        </p:grpSpPr>
        <p:pic>
          <p:nvPicPr>
            <p:cNvPr id="23" name="图片 22" descr="IMG_25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41" y="4265"/>
              <a:ext cx="2055" cy="20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" name="TextBox 17"/>
            <p:cNvSpPr txBox="1"/>
            <p:nvPr/>
          </p:nvSpPr>
          <p:spPr>
            <a:xfrm>
              <a:off x="12493" y="4991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瑚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84980" y="1938655"/>
            <a:ext cx="1304925" cy="1304925"/>
            <a:chOff x="2841" y="4049"/>
            <a:chExt cx="2055" cy="2055"/>
          </a:xfrm>
        </p:grpSpPr>
        <p:pic>
          <p:nvPicPr>
            <p:cNvPr id="35" name="图片 34" descr="IMG_25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41" y="4049"/>
              <a:ext cx="2055" cy="20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" name="TextBox 17"/>
            <p:cNvSpPr txBox="1"/>
            <p:nvPr/>
          </p:nvSpPr>
          <p:spPr>
            <a:xfrm>
              <a:off x="3193" y="4817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珊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0" y="3394075"/>
            <a:ext cx="1295400" cy="1295400"/>
            <a:chOff x="-45" y="5497"/>
            <a:chExt cx="2040" cy="2040"/>
          </a:xfrm>
        </p:grpSpPr>
        <p:pic>
          <p:nvPicPr>
            <p:cNvPr id="21" name="图片 20" descr="IMG_2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45" y="5497"/>
              <a:ext cx="2040" cy="204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" name="TextBox 17"/>
            <p:cNvSpPr txBox="1"/>
            <p:nvPr/>
          </p:nvSpPr>
          <p:spPr>
            <a:xfrm>
              <a:off x="374" y="6279"/>
              <a:ext cx="135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俭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597328" y="1356892"/>
            <a:ext cx="7855556" cy="18928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7063" algn="just">
              <a:lnSpc>
                <a:spcPct val="15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拗</a:t>
            </a:r>
            <a:r>
              <a:rPr lang="zh-CN" sz="2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不过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niù   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yòu</a:t>
            </a:r>
            <a:r>
              <a:rPr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珊</a:t>
            </a:r>
            <a:r>
              <a:rPr lang="zh-CN" sz="2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瑚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sān   s</a:t>
            </a:r>
            <a:r>
              <a:rPr 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ā</a:t>
            </a:r>
            <a:r>
              <a:rPr 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7063" algn="just">
              <a:lnSpc>
                <a:spcPct val="15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衰</a:t>
            </a:r>
            <a:r>
              <a:rPr lang="zh-CN" sz="2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老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suāi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600" b="1" dirty="0" err="1" smtClean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</a:t>
            </a:r>
            <a:r>
              <a:rPr lang="en-US"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uāi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</a:t>
            </a:r>
            <a:r>
              <a:rPr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筐</a:t>
            </a:r>
            <a:r>
              <a:rPr lang="zh-CN" sz="2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子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kuāng    kuàn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endParaRPr lang="zh-CN" sz="26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85504" y="2790004"/>
            <a:ext cx="61976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5" name="矩形 4"/>
          <p:cNvSpPr/>
          <p:nvPr/>
        </p:nvSpPr>
        <p:spPr>
          <a:xfrm>
            <a:off x="3364238" y="2087995"/>
            <a:ext cx="56642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2" name="矩形 1"/>
          <p:cNvSpPr/>
          <p:nvPr/>
        </p:nvSpPr>
        <p:spPr>
          <a:xfrm>
            <a:off x="6215629" y="2768738"/>
            <a:ext cx="968375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6" name="矩形 5"/>
          <p:cNvSpPr/>
          <p:nvPr/>
        </p:nvSpPr>
        <p:spPr>
          <a:xfrm>
            <a:off x="6827002" y="2077362"/>
            <a:ext cx="65151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245378" y="67251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5" grpId="1"/>
      <p:bldP spid="5" grpId="2"/>
      <p:bldP spid="2" grpId="1"/>
      <p:bldP spid="2" grpId="2"/>
      <p:bldP spid="6" grpId="1"/>
      <p:bldP spid="6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503495" y="1368372"/>
            <a:ext cx="7832431" cy="2657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紧挨着，亲密地靠着。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固执，不驯顺。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年老而精力、体质衰弱。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4.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许多珊瑚虫的骨骼聚集物，树状，供玩赏。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21507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5"/>
          <p:cNvGrpSpPr/>
          <p:nvPr/>
        </p:nvGrpSpPr>
        <p:grpSpPr>
          <a:xfrm>
            <a:off x="3147695" y="598540"/>
            <a:ext cx="2760663" cy="614362"/>
            <a:chOff x="3124895" y="816666"/>
            <a:chExt cx="3497071" cy="614079"/>
          </a:xfrm>
        </p:grpSpPr>
        <p:pic>
          <p:nvPicPr>
            <p:cNvPr id="21515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16666"/>
              <a:ext cx="3497071" cy="61407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6" name="矩形 12"/>
            <p:cNvSpPr/>
            <p:nvPr/>
          </p:nvSpPr>
          <p:spPr>
            <a:xfrm>
              <a:off x="3236559" y="878359"/>
              <a:ext cx="3385406" cy="461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根据意思写词语。</a:t>
              </a:r>
            </a:p>
          </p:txBody>
        </p:sp>
      </p:grpSp>
      <p:sp>
        <p:nvSpPr>
          <p:cNvPr id="26631" name="矩形 5"/>
          <p:cNvSpPr/>
          <p:nvPr/>
        </p:nvSpPr>
        <p:spPr>
          <a:xfrm>
            <a:off x="4142281" y="1554688"/>
            <a:ext cx="4953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偎</a:t>
            </a:r>
          </a:p>
        </p:txBody>
      </p:sp>
      <p:sp>
        <p:nvSpPr>
          <p:cNvPr id="26632" name="矩形 6"/>
          <p:cNvSpPr/>
          <p:nvPr/>
        </p:nvSpPr>
        <p:spPr>
          <a:xfrm>
            <a:off x="3158627" y="2182385"/>
            <a:ext cx="493712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拗</a:t>
            </a:r>
          </a:p>
        </p:txBody>
      </p:sp>
      <p:sp>
        <p:nvSpPr>
          <p:cNvPr id="26633" name="矩形 7"/>
          <p:cNvSpPr/>
          <p:nvPr/>
        </p:nvSpPr>
        <p:spPr>
          <a:xfrm>
            <a:off x="4331660" y="2788000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衰老</a:t>
            </a:r>
          </a:p>
        </p:txBody>
      </p:sp>
      <p:sp>
        <p:nvSpPr>
          <p:cNvPr id="14" name="矩形 7"/>
          <p:cNvSpPr/>
          <p:nvPr/>
        </p:nvSpPr>
        <p:spPr>
          <a:xfrm>
            <a:off x="6735232" y="3449839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珊瑚</a:t>
            </a: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550863" y="69083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3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516" y="1086388"/>
            <a:ext cx="7870825" cy="28613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男耕女织，幸福地生活：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pPr marL="265430" marR="0" lvl="0" indent="-26543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 从此牛郎在地里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，织女在家里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。两个人勤劳节俭，日子过得挺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。织女觉得天上虽然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，可是没有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，织女喜欢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的生活，跟牛郎一块儿干活，逗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玩。</a:t>
            </a:r>
          </a:p>
        </p:txBody>
      </p:sp>
      <p:sp>
        <p:nvSpPr>
          <p:cNvPr id="2" name="矩形 1"/>
          <p:cNvSpPr/>
          <p:nvPr/>
        </p:nvSpPr>
        <p:spPr>
          <a:xfrm>
            <a:off x="6555734" y="3360816"/>
            <a:ext cx="12239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兄妹俩</a:t>
            </a:r>
          </a:p>
        </p:txBody>
      </p:sp>
      <p:sp>
        <p:nvSpPr>
          <p:cNvPr id="5" name="矩形 4"/>
          <p:cNvSpPr/>
          <p:nvPr/>
        </p:nvSpPr>
        <p:spPr>
          <a:xfrm>
            <a:off x="4137654" y="1717753"/>
            <a:ext cx="8445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耕种</a:t>
            </a:r>
          </a:p>
        </p:txBody>
      </p:sp>
      <p:sp>
        <p:nvSpPr>
          <p:cNvPr id="6" name="矩形 5"/>
          <p:cNvSpPr/>
          <p:nvPr/>
        </p:nvSpPr>
        <p:spPr>
          <a:xfrm>
            <a:off x="5399716" y="2233691"/>
            <a:ext cx="8445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美满</a:t>
            </a:r>
          </a:p>
        </p:txBody>
      </p:sp>
      <p:sp>
        <p:nvSpPr>
          <p:cNvPr id="7" name="矩形 6"/>
          <p:cNvSpPr/>
          <p:nvPr/>
        </p:nvSpPr>
        <p:spPr>
          <a:xfrm>
            <a:off x="2104701" y="2795666"/>
            <a:ext cx="15843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富丽堂皇</a:t>
            </a:r>
          </a:p>
        </p:txBody>
      </p:sp>
      <p:sp>
        <p:nvSpPr>
          <p:cNvPr id="8" name="矩形 7"/>
          <p:cNvSpPr/>
          <p:nvPr/>
        </p:nvSpPr>
        <p:spPr>
          <a:xfrm>
            <a:off x="5505761" y="2795666"/>
            <a:ext cx="8445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自由</a:t>
            </a:r>
          </a:p>
        </p:txBody>
      </p:sp>
      <p:sp>
        <p:nvSpPr>
          <p:cNvPr id="9" name="矩形 8"/>
          <p:cNvSpPr/>
          <p:nvPr/>
        </p:nvSpPr>
        <p:spPr>
          <a:xfrm>
            <a:off x="1213479" y="3360816"/>
            <a:ext cx="84613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人间</a:t>
            </a:r>
          </a:p>
        </p:txBody>
      </p:sp>
      <p:sp>
        <p:nvSpPr>
          <p:cNvPr id="10" name="矩形 9"/>
          <p:cNvSpPr/>
          <p:nvPr/>
        </p:nvSpPr>
        <p:spPr>
          <a:xfrm>
            <a:off x="7403141" y="1717753"/>
            <a:ext cx="846138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纺织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980690" y="47075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19413" y="14502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863023" y="956984"/>
            <a:ext cx="7369175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查资料，填一填。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    </a:t>
            </a:r>
            <a:r>
              <a:rPr lang="en-US" altLang="zh-CN" sz="2400" b="1" dirty="0">
                <a:latin typeface="+mj-ea"/>
                <a:ea typeface="+mj-ea"/>
              </a:rPr>
              <a:t>________</a:t>
            </a:r>
            <a:r>
              <a:rPr lang="zh-CN" altLang="en-US" sz="2400" b="1" dirty="0">
                <a:latin typeface="+mj-ea"/>
                <a:ea typeface="+mj-ea"/>
              </a:rPr>
              <a:t>节之夜，</a:t>
            </a:r>
            <a:r>
              <a:rPr sz="24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妇女们还要向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</a:t>
            </a:r>
            <a:r>
              <a:rPr sz="24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乞求智巧。</a:t>
            </a:r>
            <a:r>
              <a:rPr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南北朝时的乞巧方法是“结彩缕穿</a:t>
            </a:r>
            <a:r>
              <a:rPr lang="en-US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</a:t>
            </a:r>
            <a:r>
              <a:rPr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”明清以后，更流行“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</a:t>
            </a:r>
            <a:r>
              <a:rPr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”的游戏</a:t>
            </a:r>
            <a:r>
              <a:rPr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400" b="1" u="sng" dirty="0"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41674" y="1431705"/>
            <a:ext cx="822793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七夕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6103988" y="1399806"/>
            <a:ext cx="1267061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织女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75982" y="2016274"/>
            <a:ext cx="123289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七孔针</a:t>
            </a:r>
          </a:p>
        </p:txBody>
      </p:sp>
      <p:sp>
        <p:nvSpPr>
          <p:cNvPr id="15" name="TextBox 13"/>
          <p:cNvSpPr txBox="1"/>
          <p:nvPr/>
        </p:nvSpPr>
        <p:spPr>
          <a:xfrm>
            <a:off x="2784971" y="2567405"/>
            <a:ext cx="120223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丢巧针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  <p:bldP spid="14" grpId="2"/>
      <p:bldP spid="2" grpId="1"/>
      <p:bldP spid="2" grpId="2"/>
      <p:bldP spid="13" grpId="1"/>
      <p:bldP spid="13" grpId="2"/>
      <p:bldP spid="15" grpId="1"/>
      <p:bldP spid="15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5"/>
          <p:cNvGrpSpPr>
            <a:grpSpLocks/>
          </p:cNvGrpSpPr>
          <p:nvPr/>
        </p:nvGrpSpPr>
        <p:grpSpPr bwMode="auto">
          <a:xfrm>
            <a:off x="2797175" y="220663"/>
            <a:ext cx="3348038" cy="831850"/>
            <a:chOff x="924035" y="907522"/>
            <a:chExt cx="3349239" cy="832905"/>
          </a:xfrm>
        </p:grpSpPr>
        <p:grpSp>
          <p:nvGrpSpPr>
            <p:cNvPr id="9" name="组合 4"/>
            <p:cNvGrpSpPr>
              <a:grpSpLocks/>
            </p:cNvGrpSpPr>
            <p:nvPr/>
          </p:nvGrpSpPr>
          <p:grpSpPr bwMode="auto"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1" name="Picture 10" descr="C:\Users\Administrator\Desktop\绿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344"/>
              <a:stretch>
                <a:fillRect/>
              </a:stretch>
            </p:blipFill>
            <p:spPr bwMode="auto"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defTabSz="1600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8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华文彩云" panose="02010800040101010101" pitchFamily="2" charset="-122"/>
                  <a:ea typeface="华文彩云" panose="02010800040101010101" pitchFamily="2" charset="-122"/>
                </a:rPr>
                <a:t>第五步：提问题</a:t>
              </a:r>
            </a:p>
          </p:txBody>
        </p:sp>
      </p:grp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51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493</Words>
  <Application>Microsoft Office PowerPoint</Application>
  <PresentationFormat>全屏显示(16:9)</PresentationFormat>
  <Paragraphs>82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695</cp:revision>
  <dcterms:created xsi:type="dcterms:W3CDTF">2015-12-30T08:03:00Z</dcterms:created>
  <dcterms:modified xsi:type="dcterms:W3CDTF">2020-08-02T08:40:23Z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