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674" r:id="rId2"/>
    <p:sldId id="660" r:id="rId3"/>
    <p:sldId id="661" r:id="rId4"/>
    <p:sldId id="662" r:id="rId5"/>
    <p:sldId id="663" r:id="rId6"/>
    <p:sldId id="664" r:id="rId7"/>
    <p:sldId id="672" r:id="rId8"/>
    <p:sldId id="666" r:id="rId9"/>
    <p:sldId id="667" r:id="rId10"/>
    <p:sldId id="668" r:id="rId11"/>
    <p:sldId id="669" r:id="rId12"/>
    <p:sldId id="670" r:id="rId13"/>
    <p:sldId id="671" r:id="rId14"/>
    <p:sldId id="673" r:id="rId15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438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2020/7/7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4735866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8" name="图片 7" descr="IMG_256"/>
          <p:cNvPicPr>
            <a:picLocks noChangeAspect="1"/>
          </p:cNvPicPr>
          <p:nvPr userDrawn="1"/>
        </p:nvPicPr>
        <p:blipFill>
          <a:blip r:embed="rId4"/>
          <a:srcRect b="11239"/>
          <a:stretch>
            <a:fillRect/>
          </a:stretch>
        </p:blipFill>
        <p:spPr>
          <a:xfrm>
            <a:off x="0" y="4626610"/>
            <a:ext cx="9144000" cy="516890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8" name="图片 7" descr="IMG_256"/>
          <p:cNvPicPr>
            <a:picLocks noChangeAspect="1"/>
          </p:cNvPicPr>
          <p:nvPr userDrawn="1"/>
        </p:nvPicPr>
        <p:blipFill>
          <a:blip r:embed="rId4"/>
          <a:srcRect b="11239"/>
          <a:stretch>
            <a:fillRect/>
          </a:stretch>
        </p:blipFill>
        <p:spPr>
          <a:xfrm>
            <a:off x="0" y="4626610"/>
            <a:ext cx="9144000" cy="516890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8" name="图片 7" descr="IMG_256"/>
          <p:cNvPicPr>
            <a:picLocks noChangeAspect="1"/>
          </p:cNvPicPr>
          <p:nvPr userDrawn="1"/>
        </p:nvPicPr>
        <p:blipFill>
          <a:blip r:embed="rId3"/>
          <a:srcRect b="11239"/>
          <a:stretch>
            <a:fillRect/>
          </a:stretch>
        </p:blipFill>
        <p:spPr>
          <a:xfrm>
            <a:off x="0" y="4626610"/>
            <a:ext cx="9144000" cy="516890"/>
          </a:xfrm>
          <a:prstGeom prst="rect">
            <a:avLst/>
          </a:prstGeom>
          <a:noFill/>
          <a:ln w="9525"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2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831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0"/>
            <a:ext cx="9144635" cy="514413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1986870" y="1772494"/>
            <a:ext cx="5832648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11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牛郎织女（二）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6943" y="2879388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997" y="2879388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107979" y="3034262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rgbClr val="0000FF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84203" y="-34453"/>
            <a:ext cx="3465512" cy="368300"/>
            <a:chOff x="-36512" y="110686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220794" y="110686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440366" y="708602"/>
            <a:ext cx="5475288" cy="397031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表示时间很短的词语：</a:t>
            </a:r>
            <a:endParaRPr lang="en-US" altLang="zh-CN" sz="2400" b="1" dirty="0">
              <a:solidFill>
                <a:srgbClr val="FF0000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转眼</a:t>
            </a:r>
            <a:r>
              <a:rPr lang="zh-CN" altLang="en-US" sz="2400" b="1" dirty="0">
                <a:latin typeface="+mj-ea"/>
                <a:ea typeface="+mj-ea"/>
              </a:rPr>
              <a:t> 霎时 瞬间 瞬时 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瞬息 刹那 须臾 片刻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表示生气的词语：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怒气冲冲</a:t>
            </a:r>
            <a:r>
              <a:rPr lang="zh-CN" altLang="en-US" sz="2400" b="1" dirty="0">
                <a:latin typeface="+mj-ea"/>
                <a:ea typeface="+mj-ea"/>
              </a:rPr>
              <a:t> 大发雷霆 气急败坏 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勃然大怒 冲冠发怒 冲冠怒发 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金刚怒目 横眉怒目 怒从心头起</a:t>
            </a:r>
          </a:p>
        </p:txBody>
      </p:sp>
      <p:sp>
        <p:nvSpPr>
          <p:cNvPr id="3" name="矩形 2"/>
          <p:cNvSpPr/>
          <p:nvPr/>
        </p:nvSpPr>
        <p:spPr>
          <a:xfrm>
            <a:off x="3421060" y="134675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189" y="1727129"/>
            <a:ext cx="2141220" cy="2930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422010" y="768258"/>
            <a:ext cx="8403014" cy="3416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描写牛郎织女幸福、恩爱的句子：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她喜欢人间的生活：跟牛郎一块儿干活，她喜欢；逗着兄妹俩玩，她喜欢；看门前小溪的水活泼地流过去，她喜欢；听晓风晚风轻轻地吹过树林，她喜欢。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还有人说，那一天夜里，要是在葡萄架下边静静地听着，还可以听见牛郎、织女在桥上亲亲密密地说话呢。</a:t>
            </a:r>
          </a:p>
        </p:txBody>
      </p:sp>
      <p:sp>
        <p:nvSpPr>
          <p:cNvPr id="3" name="矩形 2"/>
          <p:cNvSpPr/>
          <p:nvPr/>
        </p:nvSpPr>
        <p:spPr>
          <a:xfrm>
            <a:off x="2949255" y="82769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新宋体" panose="02010609030101010101" charset="-122"/>
                <a:ea typeface="新宋体" panose="02010609030101010101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429222" y="726363"/>
            <a:ext cx="8034302" cy="39333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描写幸福恩爱的句子：</a:t>
            </a:r>
          </a:p>
          <a:p>
            <a:pPr>
              <a:lnSpc>
                <a:spcPct val="130000"/>
              </a:lnSpc>
            </a:pPr>
            <a:r>
              <a:rPr 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天涯地角有穷时，只有相思无尽处。</a:t>
            </a:r>
          </a:p>
          <a:p>
            <a:pPr>
              <a:lnSpc>
                <a:spcPct val="130000"/>
              </a:lnSpc>
            </a:pPr>
            <a:r>
              <a:rPr 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结发为夫妻，恩爱两不疑。</a:t>
            </a:r>
          </a:p>
          <a:p>
            <a:pPr>
              <a:lnSpc>
                <a:spcPct val="130000"/>
              </a:lnSpc>
            </a:pPr>
            <a:r>
              <a:rPr 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执手相看泪眼，竟无语凝噎。</a:t>
            </a:r>
          </a:p>
          <a:p>
            <a:pPr>
              <a:lnSpc>
                <a:spcPct val="130000"/>
              </a:lnSpc>
            </a:pPr>
            <a:r>
              <a:rPr 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4.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相见时难别亦难，东风无力百花残。春蚕到死丝方尽，蜡炬成灰泪始干。</a:t>
            </a:r>
          </a:p>
          <a:p>
            <a:pPr>
              <a:lnSpc>
                <a:spcPct val="130000"/>
              </a:lnSpc>
            </a:pPr>
            <a:r>
              <a:rPr 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5.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知我意，感君怜，此情须问天！</a:t>
            </a:r>
          </a:p>
          <a:p>
            <a:pPr>
              <a:lnSpc>
                <a:spcPct val="130000"/>
              </a:lnSpc>
            </a:pPr>
            <a:r>
              <a:rPr 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6.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得成比目何辞死，愿作鸳鸯不羡仙。</a:t>
            </a:r>
          </a:p>
        </p:txBody>
      </p:sp>
      <p:sp>
        <p:nvSpPr>
          <p:cNvPr id="3" name="矩形 2"/>
          <p:cNvSpPr/>
          <p:nvPr/>
        </p:nvSpPr>
        <p:spPr>
          <a:xfrm>
            <a:off x="3046908" y="83442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1"/>
          <p:cNvSpPr/>
          <p:nvPr/>
        </p:nvSpPr>
        <p:spPr>
          <a:xfrm>
            <a:off x="551012" y="1208898"/>
            <a:ext cx="8267700" cy="35290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26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从前有个姓祝的地主，人称祝员外，他的女儿祝英台不仅美丽大方，而且非常的聪明好学，但由于古时候女子不能进学堂读书，祝英台只好日日倚在窗栏上，望着大街上身背着书箱来来往往的读书人，心里羡慕极了！难道女子只能在家里绣花吗？为什么我不能去上学？她突然反问自己：对啊！我为什么就不能上学呢？</a:t>
            </a:r>
          </a:p>
          <a:p>
            <a:pPr indent="457200" latinLnBrk="1">
              <a:lnSpc>
                <a:spcPct val="126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想到这儿，祝英台赶紧回到房间，鼓起勇气向父母要求：“爹，娘，我要到杭州去读书。我可以穿男人的衣服，扮成男人的样子，一定不让别人认出来，你们就答应我吧！”祝员外夫妇开始不同意，但经不住英台撒娇哀求，只好答应了。</a:t>
            </a:r>
          </a:p>
        </p:txBody>
      </p:sp>
      <p:sp>
        <p:nvSpPr>
          <p:cNvPr id="41989" name="矩形 1"/>
          <p:cNvSpPr/>
          <p:nvPr/>
        </p:nvSpPr>
        <p:spPr>
          <a:xfrm>
            <a:off x="3478213" y="800100"/>
            <a:ext cx="2349500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梁山伯与祝英台</a:t>
            </a:r>
            <a:endParaRPr lang="zh-CN" altLang="en-US" sz="16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66092" y="48983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2" name="推荐阅读：梁山伯与祝英台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092" y="75485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6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1"/>
          <p:cNvSpPr/>
          <p:nvPr/>
        </p:nvSpPr>
        <p:spPr>
          <a:xfrm>
            <a:off x="447675" y="731838"/>
            <a:ext cx="8239125" cy="3786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第二天清早，天刚蒙蒙亮，祝英台就和丫鬟</a:t>
            </a:r>
            <a:endParaRPr lang="en-US" altLang="zh-CN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atinLnBrk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扮成男装，辞别父母，带着书箱，兴高采烈地出</a:t>
            </a:r>
            <a:endParaRPr lang="en-US" altLang="zh-CN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atinLnBrk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发去杭州了。</a:t>
            </a:r>
          </a:p>
          <a:p>
            <a:pPr latinLnBrk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到了学堂的第一天，祝英台遇见了一个叫梁山伯的男同学，学问出众，人品也十分优秀。她想：这么好的人，要是能天天在一起，一定会学到很多东西，也一定会很开心的。而梁山伯也觉得与她很投缘，有一种一见如故的感觉。于是，他们常常一起谈论诗文，相互关心体贴，促膝并肩。后来，两人结拜为兄弟，更是时时刻刻，形影不离。</a:t>
            </a:r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64930" y="778066"/>
            <a:ext cx="2177194" cy="1456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矩形 1"/>
          <p:cNvSpPr/>
          <p:nvPr/>
        </p:nvSpPr>
        <p:spPr>
          <a:xfrm>
            <a:off x="382588" y="746125"/>
            <a:ext cx="8466137" cy="3784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春去秋来，一晃三年过去了，学年期满，该是打点</a:t>
            </a:r>
            <a:endParaRPr lang="en-US" altLang="zh-CN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atinLnBrk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行装，拜别老师，返回家乡的时候了。同窗共烛整三载，</a:t>
            </a:r>
            <a:endParaRPr lang="en-US" altLang="zh-CN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atinLnBrk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祝英台已经深深爱上了梁山伯，而梁山伯虽不知祝英台</a:t>
            </a:r>
            <a:endParaRPr lang="en-US" altLang="zh-CN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atinLnBrk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是女生，但也对她十分倾慕。他俩恋恋不舍地分了手，</a:t>
            </a:r>
            <a:endParaRPr lang="en-US" altLang="zh-CN" sz="20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atinLnBrk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回到家后，都日夜思念着对方。几个月后，梁山伯前往祝家拜访，结果令他又惊又喜：原来这时，他见到的祝英台，已不再是那个清秀的小书生，而是一位年轻美貌的大姑娘。再见的那一刻，他们都明白了彼此之间的感情，早已是心心相印。</a:t>
            </a:r>
          </a:p>
        </p:txBody>
      </p:sp>
      <p:pic>
        <p:nvPicPr>
          <p:cNvPr id="44035" name="Picture 2" descr="http://image2.sina.com.cn/ent/2004-01-18/U110P28T3D282268F326DT200401181655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375" y="1065213"/>
            <a:ext cx="1731963" cy="13858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矩形 1"/>
          <p:cNvSpPr/>
          <p:nvPr/>
        </p:nvSpPr>
        <p:spPr>
          <a:xfrm>
            <a:off x="429260" y="447675"/>
            <a:ext cx="8466138" cy="4248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 latinLnBrk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此后，梁山伯请人到祝家去求亲。可祝员外哪会看得上这穷书生呢。他早已把女儿许配给了有钱人家的少爷马公子。梁山伯顿觉万念俱灰，一病不起，没多久就死去了。</a:t>
            </a:r>
          </a:p>
          <a:p>
            <a:pPr indent="449580" latinLnBrk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听到梁山伯去世的消息，一直在与父母抗争以反对包办婚姻的祝英台反而突然变得异常镇静。她套上红衣红裙，走进了迎亲的花轿。迎亲的队伍一路敲锣打鼓，好不热闹！路过梁山伯的坟前时，忽然间飞沙走石，花轿不得不停了下来：只见祝英台走出轿来，脱去红装，一身素服，缓缓地走到坟前，跪下来放声大哭，霎时间风雨飘摇，雷声大作，“轰”的一声，坟墓裂开了，祝英台似乎又见到了她的梁兄那温柔的面庞，她微笑着纵身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矩形 1"/>
          <p:cNvSpPr/>
          <p:nvPr/>
        </p:nvSpPr>
        <p:spPr>
          <a:xfrm>
            <a:off x="422275" y="706438"/>
            <a:ext cx="8466138" cy="1404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跳了进去。接着又是一声巨响，坟墓合上了。这时风消云散，雨过天晴，各种野花在风中轻柔地摇曳，一对美丽的蝴蝶从坟头飞出来，在阳光下自由地翩翩起舞。 </a:t>
            </a:r>
          </a:p>
        </p:txBody>
      </p:sp>
      <p:pic>
        <p:nvPicPr>
          <p:cNvPr id="6" name="Picture 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58837" y="2175997"/>
            <a:ext cx="2756477" cy="1870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矩形 6"/>
          <p:cNvSpPr/>
          <p:nvPr/>
        </p:nvSpPr>
        <p:spPr>
          <a:xfrm>
            <a:off x="868363" y="4119563"/>
            <a:ext cx="6916737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本文讲了一个什么故事？表达了什么样的思想感情？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矩形 1"/>
          <p:cNvSpPr/>
          <p:nvPr/>
        </p:nvSpPr>
        <p:spPr>
          <a:xfrm>
            <a:off x="655275" y="850615"/>
            <a:ext cx="7997825" cy="3786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汉朝董永是千乘人。年少时就死了母亲，和父亲住在一起。父子一起尽力种地，董永用小车载着父亲，自己跟在后面。父亲死了，没有什么东西埋葬，董永就自己卖身为奴，用卖身的钱供办丧事用，将父亲安葬了。买他做奴隶的主人知道他贤能，给了他一万钱而且打发他自由地走了。</a:t>
            </a:r>
          </a:p>
          <a:p>
            <a:pPr indent="457200"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董永行完了三年守丧之礼，要回到主人家，再去做奴仆。在道上碰见一个女子对他说：“我愿意做你的妻子。”于是董永就和她一起到主人家去了。主人对董永说：“我把钱给你了，不用你来做奴仆。”</a:t>
            </a:r>
          </a:p>
        </p:txBody>
      </p:sp>
      <p:sp>
        <p:nvSpPr>
          <p:cNvPr id="47107" name="矩形 1"/>
          <p:cNvSpPr/>
          <p:nvPr/>
        </p:nvSpPr>
        <p:spPr>
          <a:xfrm>
            <a:off x="4064635" y="402273"/>
            <a:ext cx="1112838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天仙配</a:t>
            </a:r>
            <a:endParaRPr lang="zh-CN" altLang="en-US" sz="16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推荐阅读：天仙配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119" y="32845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8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矩形 1"/>
          <p:cNvSpPr/>
          <p:nvPr/>
        </p:nvSpPr>
        <p:spPr>
          <a:xfrm>
            <a:off x="572770" y="513404"/>
            <a:ext cx="7997825" cy="33226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董永说：“蒙受您的恩惠，使我父亲得以收葬。我虽然是贫穷无知的人，一定要勤劳服侍尽心尽力，来报答您的大德。”主人看看董永带来的妇人，问：“这妇女会做什么？”董永说：“会纺织。”主人说：“你一定要这样的话，只让你的妻子替我织一百匹细绢就行。”</a:t>
            </a:r>
          </a:p>
          <a:p>
            <a:pPr latinLnBrk="1">
              <a:lnSpc>
                <a:spcPct val="150000"/>
              </a:lnSpc>
              <a:buFontTx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于是，董永的妻子给主人家织绢，十天就织完了。女子出了门，对董永说：“我是天上的织女。因为你最孝顺，天帝让我帮助你偿还债务。”说完升上高空离去，不知到哪儿去了。</a:t>
            </a:r>
          </a:p>
        </p:txBody>
      </p:sp>
      <p:sp>
        <p:nvSpPr>
          <p:cNvPr id="4" name="矩形 3"/>
          <p:cNvSpPr/>
          <p:nvPr/>
        </p:nvSpPr>
        <p:spPr>
          <a:xfrm>
            <a:off x="519113" y="3746189"/>
            <a:ext cx="6916737" cy="9445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这个故事寄托了什么美好的愿望？</a:t>
            </a:r>
            <a:endParaRPr lang="en-US" altLang="zh-CN" sz="2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2.</a:t>
            </a: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如果让你给短文配上插图，你会画些什么？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79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1181</Words>
  <Application>Microsoft Office PowerPoint</Application>
  <PresentationFormat>全屏显示(16:9)</PresentationFormat>
  <Paragraphs>47</Paragraphs>
  <Slides>14</Slides>
  <Notes>1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692</cp:revision>
  <dcterms:created xsi:type="dcterms:W3CDTF">2015-12-30T08:03:00Z</dcterms:created>
  <dcterms:modified xsi:type="dcterms:W3CDTF">2020-07-07T09:53:30Z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