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762" r:id="rId2"/>
    <p:sldId id="725" r:id="rId3"/>
    <p:sldId id="726" r:id="rId4"/>
    <p:sldId id="727" r:id="rId5"/>
    <p:sldId id="728" r:id="rId6"/>
    <p:sldId id="758" r:id="rId7"/>
    <p:sldId id="730" r:id="rId8"/>
    <p:sldId id="731" r:id="rId9"/>
    <p:sldId id="732" r:id="rId10"/>
    <p:sldId id="733" r:id="rId11"/>
    <p:sldId id="734" r:id="rId12"/>
    <p:sldId id="735" r:id="rId13"/>
    <p:sldId id="736" r:id="rId14"/>
    <p:sldId id="737" r:id="rId15"/>
    <p:sldId id="738" r:id="rId16"/>
    <p:sldId id="739" r:id="rId17"/>
    <p:sldId id="740" r:id="rId18"/>
    <p:sldId id="741" r:id="rId19"/>
    <p:sldId id="742" r:id="rId20"/>
    <p:sldId id="743" r:id="rId21"/>
    <p:sldId id="744" r:id="rId22"/>
    <p:sldId id="745" r:id="rId23"/>
    <p:sldId id="759" r:id="rId24"/>
    <p:sldId id="746" r:id="rId25"/>
    <p:sldId id="747" r:id="rId26"/>
    <p:sldId id="748" r:id="rId27"/>
    <p:sldId id="749" r:id="rId28"/>
    <p:sldId id="750" r:id="rId29"/>
    <p:sldId id="751" r:id="rId30"/>
    <p:sldId id="752" r:id="rId31"/>
    <p:sldId id="753" r:id="rId32"/>
    <p:sldId id="754" r:id="rId33"/>
    <p:sldId id="755" r:id="rId34"/>
    <p:sldId id="756" r:id="rId35"/>
    <p:sldId id="760" r:id="rId36"/>
    <p:sldId id="757" r:id="rId37"/>
    <p:sldId id="761" r:id="rId38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312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82" d="100"/>
          <a:sy n="82" d="100"/>
        </p:scale>
        <p:origin x="-156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FC07A-AF74-45AB-AC8F-0CD1EFCBAB02}" type="datetimeFigureOut">
              <a:rPr lang="zh-CN" altLang="en-US" smtClean="0"/>
              <a:t>2020/7/7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3AD79E-F994-422F-9100-4216938A6A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182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2020/7/7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6132815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0160" y="4555490"/>
            <a:ext cx="9206230" cy="602615"/>
            <a:chOff x="16" y="7174"/>
            <a:chExt cx="14498" cy="949"/>
          </a:xfrm>
        </p:grpSpPr>
        <p:pic>
          <p:nvPicPr>
            <p:cNvPr id="21" name="图片 17" descr="IMG_256"/>
            <p:cNvPicPr>
              <a:picLocks noChangeAspect="1"/>
            </p:cNvPicPr>
            <p:nvPr userDrawn="1"/>
          </p:nvPicPr>
          <p:blipFill>
            <a:blip r:embed="rId4"/>
            <a:srcRect l="63993" t="2017" r="-1626" b="1729"/>
            <a:stretch>
              <a:fillRect/>
            </a:stretch>
          </p:blipFill>
          <p:spPr>
            <a:xfrm>
              <a:off x="10335" y="7174"/>
              <a:ext cx="4179" cy="949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16" y="7174"/>
              <a:ext cx="10648" cy="926"/>
              <a:chOff x="16" y="7174"/>
              <a:chExt cx="10648" cy="926"/>
            </a:xfrm>
          </p:grpSpPr>
          <p:pic>
            <p:nvPicPr>
              <p:cNvPr id="20" name="图片 17" descr="IMG_256"/>
              <p:cNvPicPr>
                <a:picLocks noChangeAspect="1"/>
              </p:cNvPicPr>
              <p:nvPr userDrawn="1"/>
            </p:nvPicPr>
            <p:blipFill>
              <a:blip r:embed="rId4"/>
              <a:srcRect l="36678" t="2017" r="34545" b="1729"/>
              <a:stretch>
                <a:fillRect/>
              </a:stretch>
            </p:blipFill>
            <p:spPr>
              <a:xfrm>
                <a:off x="4096" y="7174"/>
                <a:ext cx="6568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  <p:pic>
            <p:nvPicPr>
              <p:cNvPr id="19" name="图片 17" descr="IMG_256"/>
              <p:cNvPicPr>
                <a:picLocks noChangeAspect="1"/>
              </p:cNvPicPr>
              <p:nvPr userDrawn="1"/>
            </p:nvPicPr>
            <p:blipFill>
              <a:blip r:embed="rId4"/>
              <a:srcRect l="2033" t="2017" r="63178" b="3094"/>
              <a:stretch>
                <a:fillRect/>
              </a:stretch>
            </p:blipFill>
            <p:spPr>
              <a:xfrm>
                <a:off x="16" y="7174"/>
                <a:ext cx="4311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0160" y="4555490"/>
            <a:ext cx="9206230" cy="602615"/>
            <a:chOff x="16" y="7174"/>
            <a:chExt cx="14498" cy="949"/>
          </a:xfrm>
        </p:grpSpPr>
        <p:pic>
          <p:nvPicPr>
            <p:cNvPr id="21" name="图片 17" descr="IMG_256"/>
            <p:cNvPicPr>
              <a:picLocks noChangeAspect="1"/>
            </p:cNvPicPr>
            <p:nvPr userDrawn="1"/>
          </p:nvPicPr>
          <p:blipFill>
            <a:blip r:embed="rId4"/>
            <a:srcRect l="63993" t="2017" r="-1626" b="1729"/>
            <a:stretch>
              <a:fillRect/>
            </a:stretch>
          </p:blipFill>
          <p:spPr>
            <a:xfrm>
              <a:off x="10335" y="7174"/>
              <a:ext cx="4179" cy="949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16" y="7174"/>
              <a:ext cx="10648" cy="926"/>
              <a:chOff x="16" y="7174"/>
              <a:chExt cx="10648" cy="926"/>
            </a:xfrm>
          </p:grpSpPr>
          <p:pic>
            <p:nvPicPr>
              <p:cNvPr id="20" name="图片 17" descr="IMG_256"/>
              <p:cNvPicPr>
                <a:picLocks noChangeAspect="1"/>
              </p:cNvPicPr>
              <p:nvPr userDrawn="1"/>
            </p:nvPicPr>
            <p:blipFill>
              <a:blip r:embed="rId4"/>
              <a:srcRect l="36678" t="2017" r="34545" b="1729"/>
              <a:stretch>
                <a:fillRect/>
              </a:stretch>
            </p:blipFill>
            <p:spPr>
              <a:xfrm>
                <a:off x="4096" y="7174"/>
                <a:ext cx="6568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  <p:pic>
            <p:nvPicPr>
              <p:cNvPr id="19" name="图片 17" descr="IMG_256"/>
              <p:cNvPicPr>
                <a:picLocks noChangeAspect="1"/>
              </p:cNvPicPr>
              <p:nvPr userDrawn="1"/>
            </p:nvPicPr>
            <p:blipFill>
              <a:blip r:embed="rId4"/>
              <a:srcRect l="2033" t="2017" r="63178" b="3094"/>
              <a:stretch>
                <a:fillRect/>
              </a:stretch>
            </p:blipFill>
            <p:spPr>
              <a:xfrm>
                <a:off x="16" y="7174"/>
                <a:ext cx="4311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10160" y="4555490"/>
            <a:ext cx="9206230" cy="602615"/>
            <a:chOff x="16" y="7174"/>
            <a:chExt cx="14498" cy="949"/>
          </a:xfrm>
        </p:grpSpPr>
        <p:pic>
          <p:nvPicPr>
            <p:cNvPr id="21" name="图片 17" descr="IMG_256"/>
            <p:cNvPicPr>
              <a:picLocks noChangeAspect="1"/>
            </p:cNvPicPr>
            <p:nvPr userDrawn="1"/>
          </p:nvPicPr>
          <p:blipFill>
            <a:blip r:embed="rId3"/>
            <a:srcRect l="63993" t="2017" r="-1626" b="1729"/>
            <a:stretch>
              <a:fillRect/>
            </a:stretch>
          </p:blipFill>
          <p:spPr>
            <a:xfrm>
              <a:off x="10335" y="7174"/>
              <a:ext cx="4179" cy="949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16" y="7174"/>
              <a:ext cx="10648" cy="926"/>
              <a:chOff x="16" y="7174"/>
              <a:chExt cx="10648" cy="926"/>
            </a:xfrm>
          </p:grpSpPr>
          <p:pic>
            <p:nvPicPr>
              <p:cNvPr id="20" name="图片 17" descr="IMG_256"/>
              <p:cNvPicPr>
                <a:picLocks noChangeAspect="1"/>
              </p:cNvPicPr>
              <p:nvPr userDrawn="1"/>
            </p:nvPicPr>
            <p:blipFill>
              <a:blip r:embed="rId3"/>
              <a:srcRect l="36678" t="2017" r="34545" b="1729"/>
              <a:stretch>
                <a:fillRect/>
              </a:stretch>
            </p:blipFill>
            <p:spPr>
              <a:xfrm>
                <a:off x="4096" y="7174"/>
                <a:ext cx="6568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  <p:pic>
            <p:nvPicPr>
              <p:cNvPr id="19" name="图片 17" descr="IMG_256"/>
              <p:cNvPicPr>
                <a:picLocks noChangeAspect="1"/>
              </p:cNvPicPr>
              <p:nvPr userDrawn="1"/>
            </p:nvPicPr>
            <p:blipFill>
              <a:blip r:embed="rId3"/>
              <a:srcRect l="2033" t="2017" r="63178" b="3094"/>
              <a:stretch>
                <a:fillRect/>
              </a:stretch>
            </p:blipFill>
            <p:spPr>
              <a:xfrm>
                <a:off x="16" y="7174"/>
                <a:ext cx="4311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10160" y="4555490"/>
            <a:ext cx="9206230" cy="602615"/>
            <a:chOff x="16" y="7174"/>
            <a:chExt cx="14498" cy="949"/>
          </a:xfrm>
        </p:grpSpPr>
        <p:pic>
          <p:nvPicPr>
            <p:cNvPr id="21" name="图片 17" descr="IMG_256"/>
            <p:cNvPicPr>
              <a:picLocks noChangeAspect="1"/>
            </p:cNvPicPr>
            <p:nvPr userDrawn="1"/>
          </p:nvPicPr>
          <p:blipFill>
            <a:blip r:embed="rId2"/>
            <a:srcRect l="63993" t="2017" r="-1626" b="1729"/>
            <a:stretch>
              <a:fillRect/>
            </a:stretch>
          </p:blipFill>
          <p:spPr>
            <a:xfrm>
              <a:off x="10335" y="7174"/>
              <a:ext cx="4179" cy="949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16" y="7174"/>
              <a:ext cx="10648" cy="926"/>
              <a:chOff x="16" y="7174"/>
              <a:chExt cx="10648" cy="926"/>
            </a:xfrm>
          </p:grpSpPr>
          <p:pic>
            <p:nvPicPr>
              <p:cNvPr id="20" name="图片 17" descr="IMG_256"/>
              <p:cNvPicPr>
                <a:picLocks noChangeAspect="1"/>
              </p:cNvPicPr>
              <p:nvPr userDrawn="1"/>
            </p:nvPicPr>
            <p:blipFill>
              <a:blip r:embed="rId2"/>
              <a:srcRect l="36678" t="2017" r="34545" b="1729"/>
              <a:stretch>
                <a:fillRect/>
              </a:stretch>
            </p:blipFill>
            <p:spPr>
              <a:xfrm>
                <a:off x="4096" y="7174"/>
                <a:ext cx="6568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  <p:pic>
            <p:nvPicPr>
              <p:cNvPr id="19" name="图片 17" descr="IMG_256"/>
              <p:cNvPicPr>
                <a:picLocks noChangeAspect="1"/>
              </p:cNvPicPr>
              <p:nvPr userDrawn="1"/>
            </p:nvPicPr>
            <p:blipFill>
              <a:blip r:embed="rId2"/>
              <a:srcRect l="2033" t="2017" r="63178" b="3094"/>
              <a:stretch>
                <a:fillRect/>
              </a:stretch>
            </p:blipFill>
            <p:spPr>
              <a:xfrm>
                <a:off x="16" y="7174"/>
                <a:ext cx="4311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10160" y="4555490"/>
            <a:ext cx="9206230" cy="602615"/>
            <a:chOff x="16" y="7174"/>
            <a:chExt cx="14498" cy="949"/>
          </a:xfrm>
        </p:grpSpPr>
        <p:pic>
          <p:nvPicPr>
            <p:cNvPr id="21" name="图片 17" descr="IMG_256"/>
            <p:cNvPicPr>
              <a:picLocks noChangeAspect="1"/>
            </p:cNvPicPr>
            <p:nvPr userDrawn="1"/>
          </p:nvPicPr>
          <p:blipFill>
            <a:blip r:embed="rId2"/>
            <a:srcRect l="63993" t="2017" r="-1626" b="1729"/>
            <a:stretch>
              <a:fillRect/>
            </a:stretch>
          </p:blipFill>
          <p:spPr>
            <a:xfrm>
              <a:off x="10335" y="7174"/>
              <a:ext cx="4179" cy="949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grpSp>
          <p:nvGrpSpPr>
            <p:cNvPr id="5" name="组合 4"/>
            <p:cNvGrpSpPr/>
            <p:nvPr userDrawn="1"/>
          </p:nvGrpSpPr>
          <p:grpSpPr>
            <a:xfrm>
              <a:off x="16" y="7174"/>
              <a:ext cx="10648" cy="926"/>
              <a:chOff x="16" y="7174"/>
              <a:chExt cx="10648" cy="926"/>
            </a:xfrm>
          </p:grpSpPr>
          <p:pic>
            <p:nvPicPr>
              <p:cNvPr id="20" name="图片 17" descr="IMG_256"/>
              <p:cNvPicPr>
                <a:picLocks noChangeAspect="1"/>
              </p:cNvPicPr>
              <p:nvPr userDrawn="1"/>
            </p:nvPicPr>
            <p:blipFill>
              <a:blip r:embed="rId2"/>
              <a:srcRect l="36678" t="2017" r="34545" b="1729"/>
              <a:stretch>
                <a:fillRect/>
              </a:stretch>
            </p:blipFill>
            <p:spPr>
              <a:xfrm>
                <a:off x="4096" y="7174"/>
                <a:ext cx="6568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  <p:pic>
            <p:nvPicPr>
              <p:cNvPr id="19" name="图片 17" descr="IMG_256"/>
              <p:cNvPicPr>
                <a:picLocks noChangeAspect="1"/>
              </p:cNvPicPr>
              <p:nvPr userDrawn="1"/>
            </p:nvPicPr>
            <p:blipFill>
              <a:blip r:embed="rId2"/>
              <a:srcRect l="2033" t="2017" r="63178" b="3094"/>
              <a:stretch>
                <a:fillRect/>
              </a:stretch>
            </p:blipFill>
            <p:spPr>
              <a:xfrm>
                <a:off x="16" y="7174"/>
                <a:ext cx="4311" cy="926"/>
              </a:xfrm>
              <a:prstGeom prst="rect">
                <a:avLst/>
              </a:prstGeom>
              <a:noFill/>
              <a:ln w="9525">
                <a:noFill/>
              </a:ln>
              <a:effectLst>
                <a:softEdge rad="63500"/>
              </a:effectLst>
            </p:spPr>
          </p:pic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2020/7/7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234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8" descr="IMG_256"/>
          <p:cNvPicPr>
            <a:picLocks noChangeAspect="1"/>
          </p:cNvPicPr>
          <p:nvPr/>
        </p:nvPicPr>
        <p:blipFill>
          <a:blip r:embed="rId2"/>
          <a:srcRect r="21337" b="18675"/>
          <a:stretch>
            <a:fillRect/>
          </a:stretch>
        </p:blipFill>
        <p:spPr>
          <a:xfrm>
            <a:off x="0" y="-5715"/>
            <a:ext cx="9144000" cy="5154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TextBox 48"/>
          <p:cNvSpPr txBox="1"/>
          <p:nvPr/>
        </p:nvSpPr>
        <p:spPr>
          <a:xfrm>
            <a:off x="1986870" y="1644898"/>
            <a:ext cx="5832648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10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牛郎织女（一）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0613" y="268799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3708" y="268799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106709" y="2841896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rgbClr val="0000FF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</a:p>
        </p:txBody>
      </p:sp>
      <p:grpSp>
        <p:nvGrpSpPr>
          <p:cNvPr id="8198" name="组合 23"/>
          <p:cNvGrpSpPr/>
          <p:nvPr/>
        </p:nvGrpSpPr>
        <p:grpSpPr>
          <a:xfrm>
            <a:off x="5677853" y="-53503"/>
            <a:ext cx="3465512" cy="368300"/>
            <a:chOff x="-36512" y="110686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20794" y="110686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3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312770" y="687336"/>
            <a:ext cx="5235575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三个字的成语：</a:t>
            </a:r>
            <a:endParaRPr lang="zh-CN" altLang="en-US" sz="2400" b="1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眼中钉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墙头草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应声虫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枕边风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出气筒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白日梦</a:t>
            </a:r>
            <a:r>
              <a:rPr lang="en-US" altLang="zh-CN" sz="2400" b="1" dirty="0" smtClean="0">
                <a:latin typeface="+mj-ea"/>
                <a:ea typeface="+mj-ea"/>
              </a:rPr>
              <a:t>	</a:t>
            </a:r>
            <a:r>
              <a:rPr lang="zh-CN" altLang="en-US" sz="2400" b="1" dirty="0" smtClean="0">
                <a:latin typeface="+mj-ea"/>
                <a:ea typeface="+mj-ea"/>
              </a:rPr>
              <a:t>保护伞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+mj-ea"/>
                <a:ea typeface="+mj-ea"/>
              </a:rPr>
              <a:t>形容人高兴的词语：</a:t>
            </a:r>
            <a:r>
              <a:rPr lang="zh-CN" altLang="en-US" sz="2400" b="1" dirty="0" smtClean="0">
                <a:latin typeface="+mj-ea"/>
                <a:ea typeface="+mj-ea"/>
              </a:rPr>
              <a:t>眉开眼笑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喜上眉梢 </a:t>
            </a:r>
            <a:r>
              <a:rPr lang="zh-CN" altLang="en-US" sz="2400" b="1" dirty="0">
                <a:latin typeface="+mj-ea"/>
                <a:ea typeface="+mj-ea"/>
              </a:rPr>
              <a:t>喜出望外 欣喜若狂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+mj-ea"/>
                <a:ea typeface="+mj-ea"/>
              </a:rPr>
              <a:t>眉飞色舞 喜形于色 喜气洋洋 </a:t>
            </a:r>
            <a:endParaRPr lang="en-US" altLang="zh-CN" sz="2400" b="1" dirty="0" smtClean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+mj-ea"/>
                <a:ea typeface="+mj-ea"/>
              </a:rPr>
              <a:t>心花怒放 </a:t>
            </a:r>
            <a:r>
              <a:rPr lang="zh-CN" altLang="en-US" sz="2400" b="1" dirty="0">
                <a:latin typeface="+mj-ea"/>
                <a:ea typeface="+mj-ea"/>
              </a:rPr>
              <a:t>兴高采烈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060" y="2126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592" y="873637"/>
            <a:ext cx="2628900" cy="31553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443074" y="764534"/>
            <a:ext cx="8158655" cy="393338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描写牛郎照顾老牛的句子：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他总是挑很好的草地，让牛吃嫩嫩的青草；家里吃的干草，筛得一点儿土也没有。牛渴了，他就牵着它到小溪的上游，让它喝干净的水。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夏天天气热，就在树林里休息；冬天天气冷，就在山坡上晒太阳。他把牛身上刷得干干净净，不沾一点儿草叶、土粒。</a:t>
            </a:r>
          </a:p>
          <a:p>
            <a:pPr>
              <a:lnSpc>
                <a:spcPct val="13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3.牛棚也打扫得干干净净。在干干净净的地方住，牛舒服，自己也舒服。</a:t>
            </a:r>
          </a:p>
        </p:txBody>
      </p:sp>
      <p:sp>
        <p:nvSpPr>
          <p:cNvPr id="3" name="矩形 2"/>
          <p:cNvSpPr/>
          <p:nvPr/>
        </p:nvSpPr>
        <p:spPr>
          <a:xfrm>
            <a:off x="2949255" y="40697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54810" y="687900"/>
            <a:ext cx="8736013" cy="408111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和牛郎织女有关的古诗词：</a:t>
            </a:r>
          </a:p>
          <a:p>
            <a:pPr marL="808038" indent="-808038"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（1）七夕今宵看碧霄，牵牛织女渡河桥。家家乞巧望秋月，穿尽红丝几万条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林杰《乞巧》</a:t>
            </a:r>
          </a:p>
          <a:p>
            <a:pPr marL="808038" indent="-808038"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（2）银烛秋光冷画屏，轻罗小扇扑流萤。天阶夜色凉如水，坐看牵牛织女星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杜牧《秋夕》</a:t>
            </a:r>
          </a:p>
          <a:p>
            <a:pPr marL="808038" indent="-808038" algn="l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（3）纤云弄巧，飞星传恨，银汉迢迢暗渡。金风玉露一相逢，便胜却人间无数。柔情似水，佳期如梦，忍顾鹊桥归路。两情若是久长时，又岂在朝朝暮暮。</a:t>
            </a:r>
          </a:p>
          <a:p>
            <a:pPr algn="ctr">
              <a:lnSpc>
                <a:spcPct val="12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              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</a:t>
            </a: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			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——秦观《鹊桥仙》</a:t>
            </a:r>
          </a:p>
        </p:txBody>
      </p:sp>
      <p:sp>
        <p:nvSpPr>
          <p:cNvPr id="3" name="矩形 2"/>
          <p:cNvSpPr/>
          <p:nvPr/>
        </p:nvSpPr>
        <p:spPr>
          <a:xfrm>
            <a:off x="2940095" y="54336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403672" y="687900"/>
            <a:ext cx="8102381" cy="230832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808038" indent="-808038"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）迢迢牵牛星，皎皎河汉女。纤纤擢素手，札札弄机杼。终日不成章，泣涕零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如雨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。河汉清且浅，相去复几许。盈盈一水间，脉脉不得语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lang="en-US" altLang="zh-CN" sz="2400" b="1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808038" indent="-808038" algn="r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——《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迢迢牵牛星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66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1"/>
          <p:cNvSpPr/>
          <p:nvPr/>
        </p:nvSpPr>
        <p:spPr>
          <a:xfrm>
            <a:off x="605913" y="1283841"/>
            <a:ext cx="8104188" cy="32940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古时候，大山脚下有一块平地。平地上有几间茅屋。茅屋里住着一位老妈妈，她的丈夫死去了，剩下三个孩子。老大叫勒墨，老二叫勒堆厄，最小的叫勒惹。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老妈妈织得一手好壮锦。锦上织的花草鸟兽，活鲜鲜的。人家都买她的壮锦来做背带心，被窝面，床毡子。一家四口，就靠老妈妈的一双手来过日子。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有一天，老妈妈拿起几幅壮锦到圩上去卖。看见店铺里有一张五彩的画，画得很好。画上有高大的房屋，好看的花园，大片的田地；又</a:t>
            </a:r>
          </a:p>
        </p:txBody>
      </p:sp>
      <p:sp>
        <p:nvSpPr>
          <p:cNvPr id="31749" name="矩形 1"/>
          <p:cNvSpPr/>
          <p:nvPr/>
        </p:nvSpPr>
        <p:spPr>
          <a:xfrm>
            <a:off x="3786188" y="813280"/>
            <a:ext cx="1422400" cy="46196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一幅壮锦</a:t>
            </a:r>
          </a:p>
        </p:txBody>
      </p:sp>
      <p:sp>
        <p:nvSpPr>
          <p:cNvPr id="7" name="矩形 6"/>
          <p:cNvSpPr/>
          <p:nvPr/>
        </p:nvSpPr>
        <p:spPr>
          <a:xfrm>
            <a:off x="2866092" y="3835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一幅壮锦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7530" y="768608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9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519430" y="407353"/>
            <a:ext cx="8104188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有果园、菜园和鱼塘；又有成群的牛羊鸡鸭。她看了又看，心头乐滋滋的。本来卖锦得的钱，打算全都买米的，但因为爱这张画，就少买一点米，把画买了回家。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在回家的路上，老妈妈几次坐在路边打开画来看。她自言自语地说：“我能生活在这么一个村庄里就好了。”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回到家，她把图画打开给儿子们看，儿子们也看得笑嘻嘻的。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老妈妈对大儿子说：“勒墨，我们最好住在这么一个村庄里啊！”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勒墨撇撇嘴说：“阿咪，做梦吧！”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老妈妈对二儿子说：“勒堆厄，我们住在这么一个村庄里才好啊！”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勒堆厄也撇撇嘴说：“阿咪，下辈子吧！”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1"/>
          <p:cNvSpPr/>
          <p:nvPr/>
        </p:nvSpPr>
        <p:spPr>
          <a:xfrm>
            <a:off x="520065" y="424180"/>
            <a:ext cx="8104188" cy="4106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老妈妈皱着眉头对小儿子说：“勒惹，不能住在这样一个村庄里我会闷死的。”说完，长长叹了一口气。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勒惹想了一想，安慰妈说：“阿咪，你的锦织得很好，锦上的东西活鲜鲜的。你最好把这张图画织在锦上，你看着看着，就和住在美丽的村庄里一样了。”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老妈妈想了一会，啧啧嘴说：“你说的话很对，我就这样做吧！不然我会闷死的。”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老妈妈买来五彩丝线，摆正布机，依照图画织起来。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织了一天又一天，织了一月又一月。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勒墨和勒堆厄很不满意妈这样做。他们常拉开妈的手说：“阿咪，你尽织不卖，专靠我们砍柴换米吃，我们太辛苦了！”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/>
          <p:nvPr/>
        </p:nvSpPr>
        <p:spPr>
          <a:xfrm>
            <a:off x="520065" y="437198"/>
            <a:ext cx="8104188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勒惹对大哥、二哥说：“让阿咪织吧，妈不织会闷死的。你们嫌砍柴辛苦，由我一个人去砍好了。”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于是一家人的生活，就由勒惹不分日夜地上山砍柴来维持。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也不分日夜地织锦。晚上用油松燃烧起来照亮。油松的烟很大，把老妈妈的眼睛也熏坏了，红巴渣的。可是，老妈妈还是不肯歇手。一年以后，老妈妈的眼泪滴在锦上，她就在眼泪上织起了清清的小河，织起了圆圆的鱼塘。两年以后，老妈妈的眼血滴在锦上，她就在眼血上织起了红红的太阳，织起了鲜艳的花朵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织呀织的，一连织了三年，这幅大壮锦才织成功。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这幅壮锦真美丽呀！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519430" y="460375"/>
            <a:ext cx="8104188" cy="4106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几间高大的房子，蓝的瓦，青的墙，红的柱子，黄的大门。门前是一座大花园，开着鲜艳的花朵。花园里有鱼塘，金鱼在塘里摆尾巴。房子左边是一座果园，果树结满红红的果子。果树上有各种各样的飞鸟。房子右边是一座菜园，园里满是青青的菜，黄黄的瓜。房子后面是一大片草地。草地上有牛羊棚，鸡鸭笼。牛羊在草地吃草，鸡鸭在草地上啄虫。离房子不远的山脚下，有一大片田地，田地里满是金黄的玉米和稻谷，清清的河水在村前流过，红红的太阳从天空照下来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“啧，啧，这幅壮锦真美丽啊！”三个孩子赞叹着。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老妈妈伸一伸腰，擦着红巴渣的眼睛，咧开嘴巴笑了，笑得好痛快。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忽然，一阵大风从西方刮过来，“劈卜”一声，把这幅壮锦卷出大门，卷上天空，一直朝东方飞去了。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519748" y="387350"/>
            <a:ext cx="8104187" cy="4175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老妈妈赶忙追了出去，摇摆着双手，仰着头大喊大叫。啊呀！转个眼壮锦不见了。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老妈妈昏倒在大门外。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三兄弟把妈扶回来，睡在床上。灌了一碗姜汤，妈慢慢醒过来。她对大儿子说：“勒墨，你去东方寻回壮锦来，它是阿咪的命根啊！”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勒墨点点头，穿起草鞋，向东方走去，走了一个月，到了大山隘口。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大山隘口有一间石头砌的屋子，屋子右边有一匹大石马。石马张开嘴巴，想吃身边一蔸红红的杨梅果。屋门口坐着一个白发老奶奶。她看见勒墨走过就问他：“孩子，你去哪里呀？”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473393" y="363220"/>
            <a:ext cx="8293100" cy="4106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勒墨说：“我去寻一幅壮锦，是我妈织了三年的东西，被大风刮往东方去了。”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说：“壮锦是东方太阳山的一群仙女要去了。她们见你妈的壮锦织得好，要拿去做样子。到她们那里可不容易哩！先要把你的牙齿敲落两颗，放进我这大石马的嘴巴里。大石马有了牙齿，才会活动，才会吃身边的杨梅果。它吃了十颗杨梅果，你跨到它的背上，它就驮你去太阳山。在路途中要经过熊熊大火的发火山，石马钻过火里，你得咬紧牙根忍耐，不能喊痛；只要喊一声，你就会烧为火炭。越过了发火山，就到汪洋大海。海里风浪很大，会夹着冰块向你身上冲过去。你得咬紧牙根忍耐，不能打冷战；只要打一个冷战，浪头就把你埋下海底。渡过汪洋大海，就可以到达太阳山，向仙女要回你妈的壮锦了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276854" y="310140"/>
            <a:ext cx="8555037" cy="41751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勒墨摸摸自己的牙齿，想想大火烧身，想想海浪冲激，他脸刷的青起来。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老奶奶望望他的脸，笑笑地说：“孩子，你经受不起苦难的，不要去吧！我送你一盒金子，你回家好好过生活吧！”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老奶奶在石屋里拿出一小铁盒金子交给勒墨。勒墨接过小铁盒回身走了。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勒墨一路走回家，一路想：有这一小盒金子，我的生活就好过了。可不能拿回家呀，四个人享用哪有一个人享用那么舒服呢？想着想着，他就决定不回家，转身向一个大城市走去了。</a:t>
            </a:r>
          </a:p>
          <a:p>
            <a:pPr indent="363855" latinLnBrk="1">
              <a:lnSpc>
                <a:spcPct val="15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老妈妈病得瘦瘦的，躺在床上等了两个月，不见勒墨转回家。她对第二个儿子说：“勒堆厄，你去东方寻回壮锦吧。那幅壮锦是阿咪的命根啊！”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520065" y="385128"/>
            <a:ext cx="8104188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勒堆厄点点头，穿起草鞋，向东方走去。走了一个月，到了大山隘口，又遇着老奶奶坐在石屋门口。老奶奶又照样对他说了一番话。勒堆厄摸摸牙齿，想想大火烧身，想想海浪冲激，他脸孔刷的青了。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老奶奶交给他一小铁盒金子。他拿着小铁盒，也和大哥的想法一样，不肯回家，向着大城市走去了。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老妈妈病在床上，又等了两个月，身体瘦得像一根干柴棒。她天天望着门外哭。原来是红巴渣的眼睛，哭呀哭的，就哭瞎了，看不见东西了。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有一天，勒惹对妈说：“阿咪啊！大哥二哥不见回来，大约在路上遇到了什么不好的事情。我去吧，我一定要把壮锦寻回来。”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585470" y="422593"/>
            <a:ext cx="8104188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老妈妈想了一想，说：“勒惹你去吧！一路上留心自己的身体啊！附近的邻居会照顾我的。”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勒惹穿起草鞋，挺起胸脯，大踏步向东方走去。只消半个月就到了大山隘口。在这里又遇见老奶奶坐在石屋门前。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老奶奶照样对他说了一番话，接着说：“孩子，你大哥、二哥都拿一小盒金子回去了。你也拿一盒回去吧！”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拍着胸脯说：“不，我要去拿回壮锦！”随即拾起一块石头，敲下自己两颗牙齿，把牙齿放在大石马嘴里。大石马活动起来，伸嘴就吃杨梅果。勒惹看它吃了十颗，立刻跳上马背，抓住马鬃毛，两腿一夹，石马仰起头长嘶一声，“必里卜碌”地向东方跑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1"/>
          <p:cNvSpPr/>
          <p:nvPr/>
        </p:nvSpPr>
        <p:spPr>
          <a:xfrm>
            <a:off x="520065" y="405448"/>
            <a:ext cx="8104188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跑了三天三夜，到了发火山。红红的火焰向人马扑过来，火烫着皮肤，嗞嗞地响。勒惹伏在马背，咬紧牙根忍受。约莫半天才越过发火山，跳进汪洋大海里。海浪夹着大冰块冲激过来，打得又冷又痛。勒惹伏在马背上咬紧牙根忍受着。半天工夫，跑到了对岸。那里就是太阳山了。太阳暖暖烘烘地照在勒惹的身上，好舒服啊！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太阳山顶上有一座金碧辉煌的大房子，里面飘出女子的歌唱声和欢笑声。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勒惹把两腿一夹，石马四脚腾空跃起，转眼到了大房子的门口。勒惹跳下马来，走进大门，看见一大群美丽的仙女围在厅堂里织锦。阿咪的壮锦摆在中间，大家依照它来学织。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607060" y="422593"/>
            <a:ext cx="8104188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她们一见勒惹闯进来，吃了一惊。勒惹把来意说明了。一个仙女说：“好，我们今晚上就可以织完了，明天早上还给你。请你在这里等一晚吧。”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勒惹答应了。仙女拿了许多仙果给他吃。仙果味道真好啊！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勒惹身体很疲倦，靠在椅子上呼呼睡着了。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夜里，仙女们在厅堂上挂起一颗夜明珠，把厅堂照得明亮亮的。她们就连夜织锦。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有一个穿红衣的仙女，手脚最伶俐，她第一个织完。她把自己织的和老妈妈织的一比，觉得老妈妈织的好得多：太阳红耀耀的，鱼塘清溜溜的，花朵嫩鲜鲜的，牛羊活灵灵的。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570230" y="364808"/>
            <a:ext cx="8104188" cy="4105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红衣仙女自言自语地说：“我若是能够在这幅壮锦上生活就好了。”她看见别人还没有织完，便顺手拿起丝线，在老妈妈的壮锦上绣上自己的像：站在鱼塘边，看着鲜红的花朵。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勒惹一觉醒来，已经深夜，仙女们都回房睡觉了。在明亮的珠光下，他看见阿咪的壮锦还摆在桌子上，他想：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“明天她们若是不把壮锦给我，怎么办呢？阿咪病在床上很久了，不能再拖延了啊！我还是拿起壮锦连夜走吧。”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勒惹站起来，拿起阿咪的壮锦，折叠起来，藏在里衣袋里。他走出大门，跨上马背，两腿一夹，石马趁着月光，“必里卜碌”地跑了。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勒惹咬紧牙根，伏在马背上，渡过了汪洋大海，翻过了发火高山，很快又回到大山隘口。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519430" y="290195"/>
            <a:ext cx="8104188" cy="4105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老奶奶站在石屋前笑哈哈地说：“孩子，下马吧！”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勒惹跳下马来。老奶奶在马嘴里扯出牙齿，安进勒惹的嘴里。石马又站在杨梅树边不动了。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老奶奶在石屋里拿出一双鹿皮鞋，交给勒惹说：“孩子，穿起鹿皮鞋快回去吧，阿咪快要死了！”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勒惹穿起鹿皮鞋，两脚一蹬，一转眼就到了家。他看见阿咪睡在床上，瘦得像一根干柴，有气无力地哼着，真的快要死了。</a:t>
            </a:r>
          </a:p>
          <a:p>
            <a:pPr indent="363855" latinLnBrk="1">
              <a:lnSpc>
                <a:spcPct val="12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走到床前，喊一声“阿咪”，就从胸口拿出壮锦，在阿咪面前一展。那耀眼的光彩，立刻把阿咪的眼睛照亮了。她一骨碌爬起床来，笑眯眯地看着她亲手织了三年的壮锦。她说：“孩子，茅屋里黑墨墨的，我们拿到大门外太阳光下看吧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40373" y="502603"/>
            <a:ext cx="8262937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娘儿俩走到门外，把壮锦展开铺在地上。一阵香风吹来，壮锦慢慢地伸宽，伸宽，把几里宽的平地都铺满了。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老妈妈原来住的茅屋不见了。只见几间金碧辉煌的大房子，周围是花园、果园、菜园、田地、牛羊，像锦上织的一模一样。老妈妈和勒惹就站在大房子门前。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忽然，老妈妈看见花园里鱼塘边有个红衣姑娘在那里看花。老妈妈急忙走过去问。姑娘说，她是仙女，因为像绣在壮锦上面，就被带来了。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老妈妈把仙女邀进屋里，共同住下。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勒惹和这个美丽的姑娘结了婚，过着幸福的生活。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519430" y="324706"/>
            <a:ext cx="8104188" cy="2892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老妈妈又邀附近的穷人也来这个村庄住。因为她在病中，得到他们的照顾。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有一天，村旁来了两个叫花子。他们就是勒墨和勒堆厄。他们得了老奶奶的金子跑到城里去大吃大喝。不久，金子用完了，只得做叫花子，乞讨过活。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他们来到这个美丽的村庄，看见阿咪和勒惹夫妻在花园里快快乐乐地唱歌。他们想起过去的事情，没脸进去，拖起乞讨杖跑了。</a:t>
            </a:r>
          </a:p>
        </p:txBody>
      </p:sp>
      <p:sp>
        <p:nvSpPr>
          <p:cNvPr id="2" name="矩形 1"/>
          <p:cNvSpPr/>
          <p:nvPr/>
        </p:nvSpPr>
        <p:spPr>
          <a:xfrm>
            <a:off x="551012" y="3195865"/>
            <a:ext cx="7864475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壮锦被风卷走后，老妈妈分别让谁去寻找？</a:t>
            </a:r>
            <a:endParaRPr lang="en-US" altLang="zh-CN" sz="24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indent="98901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最后是谁找到了壮锦？他为什么能找到？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8828" y="918962"/>
            <a:ext cx="6974959" cy="2238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壮锦被风卷走后，老妈妈分别让大儿子、二儿子、小儿子去寻找。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最后是小儿子找到了壮锦。因为他不畏艰苦且有坚强不屈的意志。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45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1"/>
          <p:cNvSpPr/>
          <p:nvPr/>
        </p:nvSpPr>
        <p:spPr>
          <a:xfrm>
            <a:off x="519430" y="905828"/>
            <a:ext cx="8104188" cy="36369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相传秦朝的时候，有一户姓孟的员外，他家种了一棵瓜，瓜秧顺着墙爬到隔壁的姜家结了瓜。瓜熟了，有个瓜一半在孟家，一半在姜家。老员外将瓜打开一看，里面有个又白又胖的小姑娘，于是就给她取名孟姜女。孟姜女长大成人，方圆十里、八里的老乡亲，谁都知道她是个人好、活好、聪明伶俐，又能弹琴、作诗、写文章的好闺女。孟员外老两口更是把她当成掌上明珠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这时候，秦始皇开始到处抓夫修长城。有一个叫范喜良的公子，是个书生，吓得从家里跑了出来。他跑得口干舌燥，刚想歇脚，找点水喝，忽听见一阵人喊马叫和“咚咚”的乱跑声。原来这里也正在抓人</a:t>
            </a:r>
          </a:p>
        </p:txBody>
      </p:sp>
      <p:sp>
        <p:nvSpPr>
          <p:cNvPr id="48131" name="矩形 1"/>
          <p:cNvSpPr/>
          <p:nvPr/>
        </p:nvSpPr>
        <p:spPr>
          <a:xfrm>
            <a:off x="3602355" y="366246"/>
            <a:ext cx="20399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孟姜女哭长城</a:t>
            </a:r>
          </a:p>
        </p:txBody>
      </p:sp>
      <p:pic>
        <p:nvPicPr>
          <p:cNvPr id="2" name="推荐阅读：孟姜女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335" y="303060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57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19113" y="334010"/>
            <a:ext cx="8104188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哩！他来不及跑了，就跳过了旁边一堵垣墙。原来这垣墙里是孟家的后花园。这时，恰巧赶上孟姜女带着丫环出来逛花园。孟姜女冷不丁地看见丝瓜架下藏着一个人，她和丫环刚一喊，范喜良就赶忙钻了出来，上前打躬施礼哀告说：“小姐，小姐，别喊，别喊，我是逃难的，快救我一命吧！”</a:t>
            </a:r>
          </a:p>
          <a:p>
            <a:pPr marL="0" marR="0" lvl="0" indent="363855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孟姜女一看，范喜良是个白面书生模样，长得挺俊秀，就和丫环回去报告孟员外去了。老员外在后花园盘问范喜良的家乡住处，姓甚名谁，何以跳墙入院。范喜良一五一十地回答。老员外见他挺老实，又知书达礼，就答应把他暂时藏在家中。 范喜良在孟家藏了些日子，老两口见他一表人才，举止大方，就商量着招他为婿。跟女儿一商量，女儿也同意。给范喜良一提，范公子也乐意，这门亲事就这样定了。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327660" y="401003"/>
            <a:ext cx="8488363" cy="40941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那年月，兵荒马乱，三天两头要抓民夫，定了的亲事，谁家也不总撂着。老两口一商量，择了个吉日良辰，请来了亲戚朋友。摆了两桌酒席，欢欢喜喜地闹了一天，俩人就拜堂成亲了。常言说：“人有旦夕祸福，天有不测风云。”小两口成亲还不到三天，突然闯来了一伙衙役，不容分说，就生拉硬扯地把范公子给抓走了！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这一去明明是凶多吉少，孟姜女成天哭啊，盼啊！可是眼巴巴地盼了一年，不光人没有盼到，信儿也没有盼来。孟姜女实在放心不下，就一连几夜为丈夫赶做寒衣，要亲自去长城寻找丈夫。她爹妈看她那执拗的样子，拦也拦不住，就答应了。孟姜女打点行装，辞别二老，踏上了寻夫的行程。孟姜女一直奔正北走，穿过一道道的山，越过一道道的水。饿了，啃口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95300" y="326390"/>
            <a:ext cx="8310563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饽饽；渴了，喝口凉水；累了，坐在路边歇歇脚儿。有一天，她问一位打柴的白发老伯伯：“这儿离长城还有多远？”老伯伯说：“在很远很远的地方是幽州，长城还在幽州的北面。”孟姜女心想：“就是长城远在天边，我也要走到天边找我的丈夫！”</a:t>
            </a:r>
          </a:p>
          <a:p>
            <a:pPr marL="0" marR="0" lvl="0" indent="363855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孟姜女刮着风也走，下着雨也走。一天，她走到了一个前不着村、后不着店的荒郊野外，天也黑了，人也乏了，就奔破庙去了。破庙挺大，只有半人深的荒草和龇牙咧嘴的神像。她孤零零的一个年轻女子，怕得不得了。可是她也顾不上这些了，找了个旮旯就睡了。夜里她梦见了正在桌前跟着丈夫学书，忽听一阵砸门声，闯进来一帮抓人的衙役。她一下惊醒了，原来是风吹得破庙的门窗在响。她叹了口气，看看天色将明，又背起包裹上路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矩形 1"/>
          <p:cNvSpPr/>
          <p:nvPr/>
        </p:nvSpPr>
        <p:spPr>
          <a:xfrm>
            <a:off x="394970" y="482918"/>
            <a:ext cx="8353425" cy="3970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4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天，她走得筋疲力尽，又觉得浑身发冷。她刚想歇歇脚儿，咕咚一下子就昏倒了。她苏醒过来，才发觉自己是躺在老乡家的热炕头上。房东大娘给她擀面，沏红糖姜水，她千恩万谢，感激不尽。她出了点汗，觉得身子轻了一点，就挣扎着起来继续赶路。房东大娘含着泪花拉着她说：“我知道你找丈夫心切，可你身上热得像火炭一样，我能忍心让你走吗！你再看看你那脚，都成了血疙瘩了，哪还是脚呀！”孟姜女一看自己的脚，可不是成了血疙瘩了。她在老大娘家又住了两天，病没好利索就又动身了。老大娘一边掉泪，一边嘴里念道：“这是多好的媳妇呀！老天爷呀，你行行好，让天下的夫妻团聚吧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矩形 1"/>
          <p:cNvSpPr/>
          <p:nvPr/>
        </p:nvSpPr>
        <p:spPr>
          <a:xfrm>
            <a:off x="441643" y="436245"/>
            <a:ext cx="8259762" cy="4094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孟姜女终于到了修长城的地方。她打听修长城的民工：您知道范喜良在哪里吗？打听一个，人家说不知道。再打听一个，人家摇摇头。她不知打听了多少人，才打听到了邻村修长城的民工。邻村的民工热情地领着她找和范喜良一块修长城的民工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孟姜女问：“各位大哥，你们是和范喜良一块修长城的吗？”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大伙说：“是！”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“范喜良呢？”大伙你瞅瞅我，我瞅瞅你。含着泪花谁也不吭声。孟姜女一见这情景，嗡的一声，头发根一乍。她瞪大眼睛急追问：“俺丈夫范喜良呢？”大伙见瞒不过，吞吞吐吐地说：“范喜良上个月就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累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累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累死了！”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矩形 1"/>
          <p:cNvSpPr/>
          <p:nvPr/>
        </p:nvSpPr>
        <p:spPr>
          <a:xfrm>
            <a:off x="358458" y="400685"/>
            <a:ext cx="8426450" cy="409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“尸首呢？”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大伙说：“死的人太多，埋不过来，监工的都叫填到长城里头了！”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大伙话音未落，孟姜女手拍着长城，就失声痛哭起来。她哭哇，哭哇，只哭得成千上万的民工，个个低头掉泪；只哭得日月无光，天昏地暗；只哭得秋风悲号，海水扬波。正哭着，忽然“哗啦啦”一声巨响，长城像天崩地裂似的一下倒塌了一大段，露出了一堆堆的人骨头。那么多的白骨，哪一个是自己的丈夫呢？她忽地记起了小时听母亲讲过的故事：亲人的骨头能渗进亲人的鲜血。她咬破中指，滴血认尸。她又仔细辨认破烂的衣扣，认出了丈夫的尸骨。孟姜女守着丈夫的尸骨，哭得死去活来。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正哭着，秦始皇带着大队人马，巡察边墙，从这里路过。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矩形 1"/>
          <p:cNvSpPr/>
          <p:nvPr/>
        </p:nvSpPr>
        <p:spPr>
          <a:xfrm>
            <a:off x="442278" y="393383"/>
            <a:ext cx="8259762" cy="409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始皇听说孟姜女哭倒了城墙，立刻火冒三丈，暴跳如雷。他率领三军来到角山之下，要亲自处置孟姜女。可是他一见孟姜女年轻漂亮，眉清目秀，如花似玉，就要霸占孟姜女。孟姜女哪里肯依呢！秦始皇派了几个老婆婆去劝说，又派中书令赵高带着凤冠霞帔去劝说，孟姜女死也不从。最后，秦始皇亲自出面。孟姜女一见秦始皇，恨不得一头撞死在这个无道的暴君面前。但她转念一想，丈夫的冤仇未报，黎民的冤仇没申，怎能白白地死去呢！她强忍着愤怒听秦始皇胡言乱语。秦始皇见她不吭声，以为她是愿意了，就更加眉飞色舞地说上劲了：“你开口吧！只要依从了我，你要什么我给你什么，金山银山都行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孟姜女说：“金山银山我不要，要我依从，只要你答应三件事！”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矩形 1"/>
          <p:cNvSpPr/>
          <p:nvPr/>
        </p:nvSpPr>
        <p:spPr>
          <a:xfrm>
            <a:off x="441643" y="724853"/>
            <a:ext cx="8259762" cy="3692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秦始皇说：“漫说三件，就是三十件也依你。你说，这头一件！”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孟姜女说：“头一件，得给我丈夫立碑、修坟，用檀木棺椁装。”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秦始皇一听说：“好说，好说，应你这一件。快说第二件！”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“这第二件，要你给我丈夫披麻戴孝，打幡抱罐，跟在灵车后面，率领着文武百官哭着送葬。” 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秦始皇一听，这怎么能行！我堂堂一个皇帝，岂能给一个小民送葬呀！“这件不行，你说第三件吧！”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孟姜女说：“第二件不行，就没有第三件！”</a:t>
            </a:r>
          </a:p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秦始皇一看这架势，不答应吧，眼看着到嘴的肥肉摸不着吃；答应吧，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41643" y="524510"/>
            <a:ext cx="8259763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岂不让天下的人耻笑。又一想：管它耻笑不耻笑，再说谁敢耻笑我，就宰了他。想到这儿，他说：“好！我答应你第二件。快说第三件吧！”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孟姜女说：“第三件，我要逛三天大海。”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秦始皇说：“这个容易！好，这三件都依你！”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秦始皇立刻派人给范喜良立碑、修坟，采购棺椁，准备孝服和招魂的白幡。出殡那天，范喜良的灵车在前，秦始皇紧跟在后，披着麻，戴着孝，真当了孝子了。赶到发丧完了，孟姜女跟秦始皇说：“咱们游海去吧，游完好成亲。”秦始皇可真乐坏了。正美得不知如何是好，忽听“扑通”一声，孟姜女纵身跳海了！</a:t>
            </a:r>
          </a:p>
          <a:p>
            <a:pPr marL="0" marR="0" lvl="0" indent="363855" algn="l" defTabSz="457200" rtl="0" eaLnBrk="1" fontAlgn="base" latinLnBrk="1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秦始皇一见急了：“快，快，赶快给我下海打捞。”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矩形 1"/>
          <p:cNvSpPr/>
          <p:nvPr/>
        </p:nvSpPr>
        <p:spPr>
          <a:xfrm>
            <a:off x="398463" y="739775"/>
            <a:ext cx="8259762" cy="20367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363855" latinLnBrk="1">
              <a:lnSpc>
                <a:spcPct val="130000"/>
              </a:lnSpc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打捞的人刚一下海，大海就“哗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哗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——”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地掀起了滔天大浪。打捞的人见势不妙，急忙上船。这大浪怎么来得这么巧呢？原来，龙王爷和龙女都同情孟姜女，一见她跳海，就赶紧把她接到龙宫。随后，命令虾兵蟹将，掀起了狂风巨浪。秦始皇幸亏逃得快，要不就被卷到大海里去了。 </a:t>
            </a:r>
          </a:p>
        </p:txBody>
      </p:sp>
      <p:sp>
        <p:nvSpPr>
          <p:cNvPr id="3" name="矩形 2"/>
          <p:cNvSpPr/>
          <p:nvPr/>
        </p:nvSpPr>
        <p:spPr>
          <a:xfrm>
            <a:off x="804138" y="2850522"/>
            <a:ext cx="7319150" cy="120032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思考：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孟姜女是个怎样的人？</a:t>
            </a:r>
            <a:endParaRPr lang="en-US" altLang="zh-CN" sz="2400" b="1" dirty="0">
              <a:latin typeface="Times New Roman" pitchFamily="18" charset="0"/>
              <a:ea typeface="黑体" panose="02010609060101010101" pitchFamily="49" charset="-122"/>
              <a:cs typeface="Times New Roman" pitchFamily="18" charset="0"/>
            </a:endParaRPr>
          </a:p>
          <a:p>
            <a:pPr indent="989013">
              <a:lnSpc>
                <a:spcPct val="150000"/>
              </a:lnSpc>
            </a:pPr>
            <a:r>
              <a:rPr lang="en-US" altLang="zh-CN" sz="2400" b="1" dirty="0" smtClean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</a:t>
            </a:r>
            <a:r>
              <a:rPr lang="en-US" altLang="zh-CN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.</a:t>
            </a:r>
            <a:r>
              <a:rPr lang="zh-CN" altLang="en-US" sz="2400" b="1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孟姜女的传说寄托了人们怎样的情感？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4276" y="833631"/>
            <a:ext cx="798505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孟姜女是个美丽、善良、勇敢、有毅力、敢爱敢恨的人。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孟姜女的传说深刻揭露了封建徭役的繁重和人民生离死别的痛苦，反映了人们对封建暴政的痛恨和对自由幸福生活的渴望与追求。</a:t>
            </a:r>
            <a:endParaRPr lang="zh-CN" alt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08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050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5276</Words>
  <Application>Microsoft Office PowerPoint</Application>
  <PresentationFormat>全屏显示(16:9)</PresentationFormat>
  <Paragraphs>136</Paragraphs>
  <Slides>37</Slides>
  <Notes>0</Notes>
  <HiddenSlides>0</HiddenSlides>
  <MMClips>2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38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701</cp:revision>
  <dcterms:created xsi:type="dcterms:W3CDTF">2015-12-30T08:03:00Z</dcterms:created>
  <dcterms:modified xsi:type="dcterms:W3CDTF">2020-07-07T09:11:37Z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