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657" r:id="rId2"/>
    <p:sldId id="636" r:id="rId3"/>
    <p:sldId id="638" r:id="rId4"/>
    <p:sldId id="639" r:id="rId5"/>
    <p:sldId id="640" r:id="rId6"/>
    <p:sldId id="641" r:id="rId7"/>
    <p:sldId id="642" r:id="rId8"/>
    <p:sldId id="643" r:id="rId9"/>
    <p:sldId id="644" r:id="rId10"/>
    <p:sldId id="645" r:id="rId11"/>
    <p:sldId id="651" r:id="rId12"/>
    <p:sldId id="652" r:id="rId13"/>
    <p:sldId id="653" r:id="rId14"/>
    <p:sldId id="647" r:id="rId15"/>
    <p:sldId id="654" r:id="rId16"/>
    <p:sldId id="655" r:id="rId17"/>
    <p:sldId id="648" r:id="rId18"/>
    <p:sldId id="649" r:id="rId19"/>
    <p:sldId id="650" r:id="rId20"/>
    <p:sldId id="656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158181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25945;&#24072;&#22791;&#35838;&#36164;&#26009;&#21253;/2.&#38899;&#35270;&#39057;&#36164;&#26009;&#21253;/12.&#21476;&#35799;&#19977;&#39318;&#65288;&#26391;&#35835;&#35270;&#39057;&#65289;.mp4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95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3243"/>
          <a:stretch/>
        </p:blipFill>
        <p:spPr>
          <a:xfrm>
            <a:off x="0" y="0"/>
            <a:ext cx="9142413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847936" y="1597349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569" y="279368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869" y="279368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346065" y="2947591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31900" y="-44450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529697" y="861429"/>
            <a:ext cx="6369751" cy="3748719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42925" latinLnBrk="1">
              <a:lnSpc>
                <a:spcPct val="120000"/>
              </a:lnSpc>
              <a:buFontTx/>
            </a:pPr>
            <a:r>
              <a:rPr lang="zh-CN" altLang="en-US" sz="22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陆游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(1125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一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1210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，字务观，号放翁，是我国杰出的爱国诗人。陆游二十岁就定下：“上马击狂胡，下马草军书”的报国壮志。三十岁参加礼部考试，名列第一，因“喜论恢复”而遭投降派秦桧打击，被除掉了名字。但他毫不消沉，回乡后仍攻读兵书，刻苦习武，准备抗金卫国。在他的一生和他九千多首诗中，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始终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贯穿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和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洋溢着强烈的爱国主义精神，从而形成了他诗歌创作的最显著的特色，奠定了他在祖国诗坛上的崇高地位。</a:t>
            </a:r>
          </a:p>
        </p:txBody>
      </p:sp>
      <p:pic>
        <p:nvPicPr>
          <p:cNvPr id="8200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194" y="1500098"/>
            <a:ext cx="2056535" cy="2609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3164523" y="11644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397509" y="715837"/>
            <a:ext cx="205676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20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3076258" y="970191"/>
            <a:ext cx="5395912" cy="2677656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3400" latinLnBrk="1">
              <a:lnSpc>
                <a:spcPct val="150000"/>
              </a:lnSpc>
              <a:buFontTx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林升：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字云友，平阳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今属浙江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人。生卒年不详，大约生活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在南宋孝宗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朝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1123</a:t>
            </a:r>
            <a:r>
              <a:rPr lang="en-US" altLang="zh-CN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1189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indent="533400" latinLnBrk="1">
              <a:lnSpc>
                <a:spcPct val="150000"/>
              </a:lnSpc>
              <a:buFontTx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主要作品：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题临安邸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081" y="1537805"/>
            <a:ext cx="2071048" cy="2872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567596" y="80786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722880" y="494258"/>
            <a:ext cx="6030913" cy="415498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 latinLnBrk="1">
              <a:lnSpc>
                <a:spcPct val="150000"/>
              </a:lnSpc>
              <a:buFontTx/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龚自珍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(1792—1841)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，字璱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sè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人，号定庵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ān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。汉族，今浙江杭州人。清代思想家、诗人、文学家和改良主义的先驱者。他的诗文主张“更法”“改图”，揭露清朝统治者的腐朽，洋溢着爱国热情，被柳亚子誉为“三百年来第一流”。</a:t>
            </a:r>
          </a:p>
          <a:p>
            <a:pPr indent="536575" latinLnBrk="1">
              <a:lnSpc>
                <a:spcPct val="150000"/>
              </a:lnSpc>
              <a:buFontTx/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己亥杂诗</a:t>
            </a:r>
            <a:r>
              <a:rPr lang="en-US" altLang="zh-CN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定庵文集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国语注补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首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201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77" y="1759226"/>
            <a:ext cx="2474843" cy="2494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567596" y="80786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48367" y="1339857"/>
            <a:ext cx="764540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800" dirty="0">
                <a:latin typeface="+mj-ea"/>
                <a:ea typeface="+mj-ea"/>
              </a:rPr>
              <a:t> </a:t>
            </a:r>
            <a:r>
              <a:rPr lang="zh-CN" altLang="en-US" sz="2800" b="1" dirty="0">
                <a:latin typeface="+mj-ea"/>
                <a:ea typeface="+mj-ea"/>
              </a:rPr>
              <a:t>读了上面的资料，你对本文的作者已经有了初步的了解。他们写的古诗是想表达些什么呢？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让我们走进课文去深刻地了解一下。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02489" y="7944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0884" y="1031979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自由朗读三首古诗，圈出生字词，不会读的字查字典解决，难读的地方多读几遍，没把握的地方做批注。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2" name="组 28"/>
          <p:cNvGrpSpPr/>
          <p:nvPr/>
        </p:nvGrpSpPr>
        <p:grpSpPr>
          <a:xfrm>
            <a:off x="6910156" y="100858"/>
            <a:ext cx="2138363" cy="490537"/>
            <a:chOff x="3508667" y="4638583"/>
            <a:chExt cx="2137740" cy="490761"/>
          </a:xfrm>
        </p:grpSpPr>
        <p:sp>
          <p:nvSpPr>
            <p:cNvPr id="14" name="圆角矩形 13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6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6" action="ppaction://hlinkfile"/>
            </p:cNvPr>
            <p:cNvSpPr txBox="1"/>
            <p:nvPr/>
          </p:nvSpPr>
          <p:spPr>
            <a:xfrm>
              <a:off x="3697794" y="4638583"/>
              <a:ext cx="1919711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974090" y="2115820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乃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471863" y="211582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熏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844868" y="3298825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恃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347085" y="3402965"/>
            <a:ext cx="13303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抖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擞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19065" y="2115820"/>
            <a:ext cx="26289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亥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杂诗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091180" y="210503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1073272" y="1772346"/>
            <a:ext cx="1080261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nǎi</a:t>
            </a: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3482992" y="1783311"/>
            <a:ext cx="1080261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xūn</a:t>
            </a: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5731983" y="1699895"/>
            <a:ext cx="717550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hài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371747" y="2919095"/>
            <a:ext cx="108013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 err="1" smtClean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  <a:sym typeface="+mn-ea"/>
              </a:rPr>
              <a:t>shì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3883677" y="3007765"/>
            <a:ext cx="1010285" cy="48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7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cs typeface="汉语拼音" panose="020B0604020202020204" pitchFamily="34" charset="0"/>
              </a:rPr>
              <a:t>sǒu</a:t>
            </a: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464663" y="77220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2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326390" y="233220"/>
            <a:ext cx="1582420" cy="575945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摘桃子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810" y="862330"/>
            <a:ext cx="5561330" cy="326517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653790" y="1605915"/>
            <a:ext cx="1062355" cy="877570"/>
            <a:chOff x="1468" y="1952"/>
            <a:chExt cx="1673" cy="1382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603" t="15794" r="8603" b="15810"/>
            <a:stretch>
              <a:fillRect/>
            </a:stretch>
          </p:blipFill>
          <p:spPr>
            <a:xfrm>
              <a:off x="1468" y="1952"/>
              <a:ext cx="1673" cy="1382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1767" y="1952"/>
              <a:ext cx="109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熏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191125" y="1520190"/>
            <a:ext cx="1062355" cy="877570"/>
            <a:chOff x="1468" y="1952"/>
            <a:chExt cx="1673" cy="138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603" t="15794" r="8603" b="15810"/>
            <a:stretch>
              <a:fillRect/>
            </a:stretch>
          </p:blipFill>
          <p:spPr>
            <a:xfrm>
              <a:off x="1468" y="1952"/>
              <a:ext cx="1673" cy="1382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1767" y="1952"/>
              <a:ext cx="109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亥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27600" y="2635885"/>
            <a:ext cx="1062355" cy="877570"/>
            <a:chOff x="1468" y="1952"/>
            <a:chExt cx="1673" cy="1382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603" t="15794" r="8603" b="15810"/>
            <a:stretch>
              <a:fillRect/>
            </a:stretch>
          </p:blipFill>
          <p:spPr>
            <a:xfrm>
              <a:off x="1468" y="1952"/>
              <a:ext cx="1673" cy="1382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767" y="1952"/>
              <a:ext cx="109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擞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863215" y="2635885"/>
            <a:ext cx="1062355" cy="877570"/>
            <a:chOff x="1468" y="1952"/>
            <a:chExt cx="1673" cy="1382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603" t="15794" r="8603" b="15810"/>
            <a:stretch>
              <a:fillRect/>
            </a:stretch>
          </p:blipFill>
          <p:spPr>
            <a:xfrm>
              <a:off x="1468" y="1952"/>
              <a:ext cx="1673" cy="1382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1767" y="1952"/>
              <a:ext cx="109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恃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42820" y="1605915"/>
            <a:ext cx="1062355" cy="877570"/>
            <a:chOff x="291" y="130"/>
            <a:chExt cx="1673" cy="1382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8603" t="15794" r="8603" b="15810"/>
            <a:stretch>
              <a:fillRect/>
            </a:stretch>
          </p:blipFill>
          <p:spPr>
            <a:xfrm>
              <a:off x="291" y="130"/>
              <a:ext cx="1673" cy="1382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592" y="230"/>
              <a:ext cx="109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乃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746190" y="1262802"/>
            <a:ext cx="8267700" cy="25946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sz="2800" b="1" dirty="0" err="1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己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亥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hài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gāi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抖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擞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ǒu  sǒu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</a:p>
          <a:p>
            <a:pPr indent="627063" algn="just">
              <a:lnSpc>
                <a:spcPct val="150000"/>
              </a:lnSpc>
            </a:pP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熏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xiōng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xūn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人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依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恃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shì   sì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4" name="矩形 3"/>
          <p:cNvSpPr/>
          <p:nvPr/>
        </p:nvSpPr>
        <p:spPr>
          <a:xfrm>
            <a:off x="5609700" y="3276354"/>
            <a:ext cx="866497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5" name="矩形 4"/>
          <p:cNvSpPr/>
          <p:nvPr/>
        </p:nvSpPr>
        <p:spPr>
          <a:xfrm>
            <a:off x="3250597" y="3286987"/>
            <a:ext cx="850165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2470503" y="2041331"/>
            <a:ext cx="802076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6512986" y="1966900"/>
            <a:ext cx="770320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270619" y="70441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2" grpId="1"/>
      <p:bldP spid="2" grpId="2"/>
      <p:bldP spid="6" grpId="1"/>
      <p:bldP spid="6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/>
          <p:nvPr/>
        </p:nvSpPr>
        <p:spPr>
          <a:xfrm>
            <a:off x="448667" y="927198"/>
            <a:ext cx="1925637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元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但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九州同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王师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中原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家祭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乃翁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428750" y="1292225"/>
            <a:ext cx="1585913" cy="8587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030819" y="1482609"/>
            <a:ext cx="1042582" cy="8747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2" name="矩形 5"/>
          <p:cNvSpPr/>
          <p:nvPr/>
        </p:nvSpPr>
        <p:spPr>
          <a:xfrm>
            <a:off x="3044825" y="2858971"/>
            <a:ext cx="4902200" cy="4683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指淮河以北沦陷在金人手里的地区。</a:t>
            </a:r>
          </a:p>
        </p:txBody>
      </p:sp>
      <p:sp>
        <p:nvSpPr>
          <p:cNvPr id="19463" name="矩形 5"/>
          <p:cNvSpPr/>
          <p:nvPr/>
        </p:nvSpPr>
        <p:spPr>
          <a:xfrm>
            <a:off x="3044825" y="1889009"/>
            <a:ext cx="5218113" cy="4683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同“原”本来。</a:t>
            </a:r>
          </a:p>
        </p:txBody>
      </p:sp>
      <p:sp>
        <p:nvSpPr>
          <p:cNvPr id="19464" name="矩形 5"/>
          <p:cNvSpPr/>
          <p:nvPr/>
        </p:nvSpPr>
        <p:spPr>
          <a:xfrm>
            <a:off x="3044825" y="2408121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只。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5" name="矩形 5"/>
          <p:cNvSpPr/>
          <p:nvPr/>
        </p:nvSpPr>
        <p:spPr>
          <a:xfrm>
            <a:off x="3044825" y="1128596"/>
            <a:ext cx="5413375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“九州”古代中国曾分为九个州，这里指全国。“九州同”指全国统一。</a:t>
            </a:r>
          </a:p>
        </p:txBody>
      </p:sp>
      <p:cxnSp>
        <p:nvCxnSpPr>
          <p:cNvPr id="25" name="直接连接符 24"/>
          <p:cNvCxnSpPr>
            <a:endCxn id="19464" idx="1"/>
          </p:cNvCxnSpPr>
          <p:nvPr/>
        </p:nvCxnSpPr>
        <p:spPr>
          <a:xfrm>
            <a:off x="1428750" y="1836621"/>
            <a:ext cx="1616075" cy="771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7" name="矩形 29"/>
          <p:cNvSpPr/>
          <p:nvPr/>
        </p:nvSpPr>
        <p:spPr>
          <a:xfrm>
            <a:off x="3044825" y="3379671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指南宋朝廷的军队。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616075" y="3185996"/>
            <a:ext cx="1457325" cy="320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743740" y="2984384"/>
            <a:ext cx="1329661" cy="5810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21050" y="342849"/>
            <a:ext cx="3990975" cy="568325"/>
            <a:chOff x="3124895" y="802159"/>
            <a:chExt cx="3989649" cy="682287"/>
          </a:xfrm>
        </p:grpSpPr>
        <p:pic>
          <p:nvPicPr>
            <p:cNvPr id="1947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8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9472" name="矩形 29"/>
          <p:cNvSpPr/>
          <p:nvPr/>
        </p:nvSpPr>
        <p:spPr>
          <a:xfrm>
            <a:off x="3044825" y="3830521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你们的父亲。</a:t>
            </a:r>
          </a:p>
        </p:txBody>
      </p:sp>
      <p:sp>
        <p:nvSpPr>
          <p:cNvPr id="19473" name="矩形 29"/>
          <p:cNvSpPr/>
          <p:nvPr/>
        </p:nvSpPr>
        <p:spPr>
          <a:xfrm>
            <a:off x="3044825" y="4281371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对祖先的祭祀。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652588" y="4033721"/>
            <a:ext cx="1390650" cy="433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1743740" y="4033722"/>
            <a:ext cx="1343948" cy="4730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378195" y="49897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4"/>
          <p:cNvSpPr/>
          <p:nvPr/>
        </p:nvSpPr>
        <p:spPr>
          <a:xfrm>
            <a:off x="320857" y="973384"/>
            <a:ext cx="1924050" cy="33297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临安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邸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休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暖风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熏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汴州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71593" y="1323924"/>
            <a:ext cx="1360488" cy="1057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endCxn id="17418" idx="1"/>
          </p:cNvCxnSpPr>
          <p:nvPr/>
        </p:nvCxnSpPr>
        <p:spPr>
          <a:xfrm>
            <a:off x="1260443" y="2436761"/>
            <a:ext cx="1663700" cy="641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1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4" name="矩形 5"/>
          <p:cNvSpPr/>
          <p:nvPr/>
        </p:nvSpPr>
        <p:spPr>
          <a:xfrm>
            <a:off x="2924143" y="2200224"/>
            <a:ext cx="4902200" cy="54133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南宋的京城，即今浙江省杭州市。</a:t>
            </a:r>
          </a:p>
        </p:txBody>
      </p:sp>
      <p:sp>
        <p:nvSpPr>
          <p:cNvPr id="17415" name="矩形 5"/>
          <p:cNvSpPr/>
          <p:nvPr/>
        </p:nvSpPr>
        <p:spPr>
          <a:xfrm>
            <a:off x="2924143" y="985786"/>
            <a:ext cx="5218112" cy="5413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旅店。</a:t>
            </a:r>
          </a:p>
        </p:txBody>
      </p:sp>
      <p:sp>
        <p:nvSpPr>
          <p:cNvPr id="17416" name="矩形 5"/>
          <p:cNvSpPr/>
          <p:nvPr/>
        </p:nvSpPr>
        <p:spPr>
          <a:xfrm>
            <a:off x="2924143" y="1663649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吹。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285843" y="1284236"/>
            <a:ext cx="1704975" cy="585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18" name="矩形 29"/>
          <p:cNvSpPr/>
          <p:nvPr/>
        </p:nvSpPr>
        <p:spPr>
          <a:xfrm>
            <a:off x="2924143" y="2878086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停止。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260443" y="1967024"/>
            <a:ext cx="1730375" cy="1541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563655" y="3044774"/>
            <a:ext cx="1360488" cy="5683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423" name="矩形 29"/>
          <p:cNvSpPr/>
          <p:nvPr/>
        </p:nvSpPr>
        <p:spPr>
          <a:xfrm>
            <a:off x="2924143" y="3414661"/>
            <a:ext cx="613568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一语双关，既指自然界的春风，又指社会上淫靡之风。</a:t>
            </a:r>
          </a:p>
        </p:txBody>
      </p:sp>
      <p:sp>
        <p:nvSpPr>
          <p:cNvPr id="17424" name="矩形 29"/>
          <p:cNvSpPr/>
          <p:nvPr/>
        </p:nvSpPr>
        <p:spPr>
          <a:xfrm>
            <a:off x="2924143" y="3951236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即汴梁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今河南省开封市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，北宋京城。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571593" y="4151261"/>
            <a:ext cx="13652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" name="组合 25"/>
          <p:cNvGrpSpPr/>
          <p:nvPr/>
        </p:nvGrpSpPr>
        <p:grpSpPr>
          <a:xfrm>
            <a:off x="2697967" y="238125"/>
            <a:ext cx="4048448" cy="568325"/>
            <a:chOff x="248666" y="799872"/>
            <a:chExt cx="4047104" cy="682287"/>
          </a:xfrm>
        </p:grpSpPr>
        <p:pic>
          <p:nvPicPr>
            <p:cNvPr id="1947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8666" y="799872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8" name="矩形 12"/>
            <p:cNvSpPr/>
            <p:nvPr/>
          </p:nvSpPr>
          <p:spPr>
            <a:xfrm>
              <a:off x="417785" y="85906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4"/>
          <p:cNvSpPr/>
          <p:nvPr/>
        </p:nvSpPr>
        <p:spPr>
          <a:xfrm>
            <a:off x="276290" y="792144"/>
            <a:ext cx="192563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已亥杂诗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生气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恃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喑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抖擞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不拘一格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降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109723" y="1197254"/>
            <a:ext cx="1133475" cy="998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239109" y="1692555"/>
            <a:ext cx="1989802" cy="5934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437" name="矩形 5"/>
          <p:cNvSpPr/>
          <p:nvPr/>
        </p:nvSpPr>
        <p:spPr>
          <a:xfrm>
            <a:off x="3230498" y="2486304"/>
            <a:ext cx="5719762" cy="6461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拘是指拘泥，限制；格指规格，格局，形容不局限于一种规格或一个格局。</a:t>
            </a:r>
          </a:p>
        </p:txBody>
      </p:sp>
      <p:sp>
        <p:nvSpPr>
          <p:cNvPr id="18438" name="矩形 5"/>
          <p:cNvSpPr/>
          <p:nvPr/>
        </p:nvSpPr>
        <p:spPr>
          <a:xfrm>
            <a:off x="3230498" y="1375054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依靠。</a:t>
            </a:r>
          </a:p>
        </p:txBody>
      </p:sp>
      <p:sp>
        <p:nvSpPr>
          <p:cNvPr id="18439" name="矩形 5"/>
          <p:cNvSpPr/>
          <p:nvPr/>
        </p:nvSpPr>
        <p:spPr>
          <a:xfrm>
            <a:off x="3230498" y="1808442"/>
            <a:ext cx="5719762" cy="6461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是诗人</a:t>
            </a:r>
            <a:r>
              <a:rPr lang="zh-CN" altLang="en-US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在己亥年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(1839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写的一组诗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(315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首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中的一首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220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首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8440" name="矩形 5"/>
          <p:cNvSpPr/>
          <p:nvPr/>
        </p:nvSpPr>
        <p:spPr>
          <a:xfrm>
            <a:off x="3230498" y="995642"/>
            <a:ext cx="5413375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活力，生命力。这里指朝气蓬勃的局面。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41410" y="1270280"/>
            <a:ext cx="1585913" cy="422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442" name="矩形 29"/>
          <p:cNvSpPr/>
          <p:nvPr/>
        </p:nvSpPr>
        <p:spPr>
          <a:xfrm>
            <a:off x="3230498" y="3153054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沉默。万马齐喑：比喻社会政局毫无生气。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641410" y="3384829"/>
            <a:ext cx="1587500" cy="881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239109" y="2809360"/>
            <a:ext cx="2018377" cy="5754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447" name="矩形 29"/>
          <p:cNvSpPr/>
          <p:nvPr/>
        </p:nvSpPr>
        <p:spPr>
          <a:xfrm>
            <a:off x="3230498" y="3554692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降生。</a:t>
            </a:r>
          </a:p>
        </p:txBody>
      </p:sp>
      <p:sp>
        <p:nvSpPr>
          <p:cNvPr id="18448" name="矩形 29"/>
          <p:cNvSpPr/>
          <p:nvPr/>
        </p:nvSpPr>
        <p:spPr>
          <a:xfrm>
            <a:off x="3230498" y="4029354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振作精神。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2127878" y="2791104"/>
            <a:ext cx="1129607" cy="11636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18447" idx="1"/>
          </p:cNvCxnSpPr>
          <p:nvPr/>
        </p:nvCxnSpPr>
        <p:spPr>
          <a:xfrm flipV="1">
            <a:off x="1239109" y="3754717"/>
            <a:ext cx="1991389" cy="6746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6" name="组合 25"/>
          <p:cNvGrpSpPr/>
          <p:nvPr/>
        </p:nvGrpSpPr>
        <p:grpSpPr>
          <a:xfrm>
            <a:off x="2127878" y="203770"/>
            <a:ext cx="3990975" cy="568325"/>
            <a:chOff x="3124895" y="802159"/>
            <a:chExt cx="3989649" cy="682287"/>
          </a:xfrm>
        </p:grpSpPr>
        <p:pic>
          <p:nvPicPr>
            <p:cNvPr id="1947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8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91958" y="89743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870825" y="1160346"/>
            <a:ext cx="7369175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再读课文，选一选，填一填。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marL="361950" indent="-361950">
              <a:lnSpc>
                <a:spcPct val="15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1.《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示儿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的作者是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朝的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。“示儿”的意思是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。这首诗是诗人临终前写给儿子的，相当于诗人的遗嘱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r>
              <a:rPr lang="zh-CN" alt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endParaRPr lang="zh-CN" altLang="en-US" sz="24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3906591" y="1798248"/>
            <a:ext cx="7747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宋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5592160" y="1808208"/>
            <a:ext cx="11036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陆游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3182127" y="2349863"/>
            <a:ext cx="1587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给儿子看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8081" y="1133611"/>
            <a:ext cx="794353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2788" marR="0" lvl="0" indent="-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题临安邸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中的“题”是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的意思，“临安”指南宋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，即今浙江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，“邸”指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。这是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朝的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创作的一首政治讽刺诗。</a:t>
            </a:r>
          </a:p>
        </p:txBody>
      </p:sp>
      <p:sp>
        <p:nvSpPr>
          <p:cNvPr id="2" name="矩形 1"/>
          <p:cNvSpPr/>
          <p:nvPr/>
        </p:nvSpPr>
        <p:spPr>
          <a:xfrm>
            <a:off x="6927228" y="2428972"/>
            <a:ext cx="9807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林升</a:t>
            </a:r>
          </a:p>
        </p:txBody>
      </p:sp>
      <p:sp>
        <p:nvSpPr>
          <p:cNvPr id="4" name="矩形 3"/>
          <p:cNvSpPr/>
          <p:nvPr/>
        </p:nvSpPr>
        <p:spPr>
          <a:xfrm>
            <a:off x="5186395" y="1261207"/>
            <a:ext cx="18883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题写，书写</a:t>
            </a:r>
          </a:p>
        </p:txBody>
      </p:sp>
      <p:sp>
        <p:nvSpPr>
          <p:cNvPr id="5" name="矩形 4"/>
          <p:cNvSpPr/>
          <p:nvPr/>
        </p:nvSpPr>
        <p:spPr>
          <a:xfrm>
            <a:off x="6771251" y="1838740"/>
            <a:ext cx="9441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杭州</a:t>
            </a:r>
          </a:p>
        </p:txBody>
      </p:sp>
      <p:sp>
        <p:nvSpPr>
          <p:cNvPr id="6" name="矩形 5"/>
          <p:cNvSpPr/>
          <p:nvPr/>
        </p:nvSpPr>
        <p:spPr>
          <a:xfrm>
            <a:off x="5186078" y="2428972"/>
            <a:ext cx="544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宋</a:t>
            </a:r>
          </a:p>
        </p:txBody>
      </p:sp>
      <p:sp>
        <p:nvSpPr>
          <p:cNvPr id="7" name="矩形 6"/>
          <p:cNvSpPr/>
          <p:nvPr/>
        </p:nvSpPr>
        <p:spPr>
          <a:xfrm>
            <a:off x="2970245" y="2428972"/>
            <a:ext cx="9441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旅店</a:t>
            </a:r>
          </a:p>
        </p:txBody>
      </p:sp>
      <p:sp>
        <p:nvSpPr>
          <p:cNvPr id="8" name="矩形 7"/>
          <p:cNvSpPr/>
          <p:nvPr/>
        </p:nvSpPr>
        <p:spPr>
          <a:xfrm>
            <a:off x="3870675" y="1838740"/>
            <a:ext cx="88254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都城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"/>
          <p:cNvSpPr/>
          <p:nvPr/>
        </p:nvSpPr>
        <p:spPr>
          <a:xfrm>
            <a:off x="503452" y="1228097"/>
            <a:ext cx="8130178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630555" indent="-630555" defTabSz="457200"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己亥杂诗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中的名句是：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___________________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____________________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。诗人用奇特的想象表现了他的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，呼唤着</a:t>
            </a:r>
            <a:r>
              <a:rPr lang="en-US" altLang="zh-CN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lang="zh-CN" altLang="en-US" sz="26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5736811" y="2502678"/>
            <a:ext cx="956181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变革</a:t>
            </a:r>
          </a:p>
        </p:txBody>
      </p:sp>
      <p:sp>
        <p:nvSpPr>
          <p:cNvPr id="4" name="矩形 3"/>
          <p:cNvSpPr/>
          <p:nvPr/>
        </p:nvSpPr>
        <p:spPr>
          <a:xfrm>
            <a:off x="5129989" y="1304297"/>
            <a:ext cx="2626431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我劝天公重抖擞</a:t>
            </a:r>
          </a:p>
        </p:txBody>
      </p:sp>
      <p:sp>
        <p:nvSpPr>
          <p:cNvPr id="5" name="矩形 4"/>
          <p:cNvSpPr/>
          <p:nvPr/>
        </p:nvSpPr>
        <p:spPr>
          <a:xfrm>
            <a:off x="1461343" y="1907216"/>
            <a:ext cx="2626429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不拘一格降人材</a:t>
            </a:r>
          </a:p>
        </p:txBody>
      </p:sp>
      <p:sp>
        <p:nvSpPr>
          <p:cNvPr id="6" name="矩形 5"/>
          <p:cNvSpPr/>
          <p:nvPr/>
        </p:nvSpPr>
        <p:spPr>
          <a:xfrm>
            <a:off x="2353848" y="2502678"/>
            <a:ext cx="1591298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殷切希望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40679" y="-49296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733570" y="857531"/>
            <a:ext cx="7804371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陆游，字务观，号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，我国杰出的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诗人，一生写诗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多首。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林升，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朝诗人，代表作《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》。</a:t>
            </a:r>
          </a:p>
          <a:p>
            <a:pPr marL="361950" indent="-361950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龚自珍，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代诗人，改良主义先驱，主张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“_______”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“______”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，作品《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315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首。 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37082" y="2567437"/>
            <a:ext cx="775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宋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3769985" y="1500320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放翁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2313295" y="2049595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九千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6539855" y="1500320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爱国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5133349" y="2592053"/>
            <a:ext cx="155511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题临安邸</a:t>
            </a:r>
          </a:p>
        </p:txBody>
      </p:sp>
      <p:sp>
        <p:nvSpPr>
          <p:cNvPr id="9" name="TextBox 13"/>
          <p:cNvSpPr txBox="1"/>
          <p:nvPr/>
        </p:nvSpPr>
        <p:spPr>
          <a:xfrm>
            <a:off x="3727453" y="3683294"/>
            <a:ext cx="14566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已亥杂诗</a:t>
            </a:r>
          </a:p>
        </p:txBody>
      </p:sp>
      <p:sp>
        <p:nvSpPr>
          <p:cNvPr id="11" name="TextBox 13"/>
          <p:cNvSpPr txBox="1"/>
          <p:nvPr/>
        </p:nvSpPr>
        <p:spPr>
          <a:xfrm>
            <a:off x="7227352" y="3116682"/>
            <a:ext cx="874657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更法</a:t>
            </a:r>
          </a:p>
        </p:txBody>
      </p:sp>
      <p:sp>
        <p:nvSpPr>
          <p:cNvPr id="12" name="TextBox 13"/>
          <p:cNvSpPr txBox="1"/>
          <p:nvPr/>
        </p:nvSpPr>
        <p:spPr>
          <a:xfrm>
            <a:off x="1430800" y="3676773"/>
            <a:ext cx="893128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改图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26947" y="3151637"/>
            <a:ext cx="775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4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47327" y="156237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59516" y="1443014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22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1012</Words>
  <Application>Microsoft Office PowerPoint</Application>
  <PresentationFormat>全屏显示(16:9)</PresentationFormat>
  <Paragraphs>123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694</cp:revision>
  <dcterms:created xsi:type="dcterms:W3CDTF">2015-12-30T08:03:00Z</dcterms:created>
  <dcterms:modified xsi:type="dcterms:W3CDTF">2020-08-02T08:55:28Z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