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787" r:id="rId2"/>
    <p:sldId id="688" r:id="rId3"/>
    <p:sldId id="689" r:id="rId4"/>
    <p:sldId id="690" r:id="rId5"/>
    <p:sldId id="691" r:id="rId6"/>
    <p:sldId id="761" r:id="rId7"/>
    <p:sldId id="694" r:id="rId8"/>
    <p:sldId id="762" r:id="rId9"/>
    <p:sldId id="763" r:id="rId10"/>
    <p:sldId id="726" r:id="rId11"/>
    <p:sldId id="699" r:id="rId12"/>
    <p:sldId id="698" r:id="rId13"/>
    <p:sldId id="700" r:id="rId14"/>
    <p:sldId id="701" r:id="rId15"/>
    <p:sldId id="749" r:id="rId16"/>
    <p:sldId id="743" r:id="rId17"/>
    <p:sldId id="702" r:id="rId18"/>
    <p:sldId id="703" r:id="rId19"/>
    <p:sldId id="748" r:id="rId20"/>
    <p:sldId id="705" r:id="rId21"/>
    <p:sldId id="746" r:id="rId22"/>
    <p:sldId id="706" r:id="rId23"/>
    <p:sldId id="722" r:id="rId24"/>
    <p:sldId id="782" r:id="rId25"/>
    <p:sldId id="784" r:id="rId26"/>
    <p:sldId id="785" r:id="rId27"/>
    <p:sldId id="712" r:id="rId28"/>
    <p:sldId id="713" r:id="rId29"/>
    <p:sldId id="714" r:id="rId30"/>
    <p:sldId id="786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03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8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00131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481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482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58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58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hyperlink" Target="&#25945;&#24072;&#22791;&#35838;&#36164;&#26009;&#21253;/2.&#38899;&#35270;&#39057;&#36164;&#26009;&#21253;/12.&#21476;&#35799;&#19977;&#39318;&#12298;&#39064;&#20020;&#23433;&#37048;&#1229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&#38142;&#25509;1&#65306;&#35199;&#28246;.ppt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81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3243"/>
          <a:stretch/>
        </p:blipFill>
        <p:spPr>
          <a:xfrm>
            <a:off x="0" y="0"/>
            <a:ext cx="9142413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98724" y="1544197"/>
            <a:ext cx="395859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2975831" y="2692763"/>
            <a:ext cx="3543300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《题临安邸》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3799" y="-33817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3068638" y="1097826"/>
            <a:ext cx="5395912" cy="2677656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3400" latinLnBrk="1">
              <a:lnSpc>
                <a:spcPct val="150000"/>
              </a:lnSpc>
              <a:buFontTx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林升：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字云友，平阳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今属浙江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人。生卒年不详，大约生活</a:t>
            </a:r>
            <a:r>
              <a:rPr lang="zh-CN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在南宋孝宗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朝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1123</a:t>
            </a:r>
            <a:r>
              <a:rPr lang="en-US" altLang="zh-CN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—</a:t>
            </a:r>
            <a:r>
              <a:rPr lang="en-US" altLang="zh-C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1189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  <a:p>
            <a:pPr indent="533400" latinLnBrk="1">
              <a:lnSpc>
                <a:spcPct val="150000"/>
              </a:lnSpc>
              <a:buFontTx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主要作品：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题临安邸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86150" y="359093"/>
            <a:ext cx="2171700" cy="5699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7846" y="1634325"/>
            <a:ext cx="2071048" cy="2872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767398" y="929323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50234" y="697260"/>
            <a:ext cx="8001000" cy="396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R="0" lvl="0" indent="5429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靖康年间</a:t>
            </a:r>
            <a:r>
              <a:rPr kumimoji="0" sz="2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徽、钦二帝被金人俘虏，中原国土被金人攻占。然而南宋统治者却不思收取中原失地，只求苟且偷安。对外屈膝求和，对内残酷迫害岳飞等爱国人士；政治上腐败无能，达官显贵一味纵情声乐，寻欢作乐。南宋绍兴二年。宋高宗赵构第二次到杭州，他看中了杭州的水光山色，想在此安身终老，于是上至帝王将相下至士子商人，大修楼堂馆所。这首诗就是针对这种黑暗现实而作的，借以表达对当政者不思收复失地、只知享乐的愤恨，以及对国家命运的担忧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3555521" y="84462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921" y="229592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1072554" y="939327"/>
            <a:ext cx="7407275" cy="32193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自由朗读古诗，注意读准字音，读通句子，难读的地方多读几遍。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2.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借助课文注释，想一想这首古诗讲述了什么内容？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294" name="组 28"/>
          <p:cNvGrpSpPr/>
          <p:nvPr/>
        </p:nvGrpSpPr>
        <p:grpSpPr>
          <a:xfrm>
            <a:off x="6844554" y="112972"/>
            <a:ext cx="2196299" cy="490537"/>
            <a:chOff x="3508667" y="4638583"/>
            <a:chExt cx="2195660" cy="490761"/>
          </a:xfrm>
        </p:grpSpPr>
        <p:sp>
          <p:nvSpPr>
            <p:cNvPr id="14" name="圆角矩形 13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2299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2302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2300" name="TextBox 5">
              <a:hlinkClick r:id="rId4" action="ppaction://hlinkfile"/>
            </p:cNvPr>
            <p:cNvSpPr txBox="1"/>
            <p:nvPr/>
          </p:nvSpPr>
          <p:spPr>
            <a:xfrm>
              <a:off x="3825353" y="4638583"/>
              <a:ext cx="187897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922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634540"/>
              </p:ext>
            </p:extLst>
          </p:nvPr>
        </p:nvGraphicFramePr>
        <p:xfrm>
          <a:off x="3238766" y="165430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960875"/>
              </p:ext>
            </p:extLst>
          </p:nvPr>
        </p:nvGraphicFramePr>
        <p:xfrm>
          <a:off x="5010416" y="165430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2" action="ppaction://hlinksldjump"/>
          </p:cNvPr>
          <p:cNvSpPr/>
          <p:nvPr/>
        </p:nvSpPr>
        <p:spPr>
          <a:xfrm>
            <a:off x="3248695" y="165374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熏</a:t>
            </a:r>
          </a:p>
        </p:txBody>
      </p:sp>
      <p:sp>
        <p:nvSpPr>
          <p:cNvPr id="28" name="矩形 27">
            <a:hlinkClick r:id="rId3" action="ppaction://hlinksldjump"/>
          </p:cNvPr>
          <p:cNvSpPr/>
          <p:nvPr/>
        </p:nvSpPr>
        <p:spPr>
          <a:xfrm>
            <a:off x="5019645" y="165374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杭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5729886" y="165435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458249" y="19518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605985" y="3290585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3158490" y="2176463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187950" y="2176463"/>
            <a:ext cx="158115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6914833" y="2176463"/>
            <a:ext cx="1709738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9400" y="2210753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5187633" y="2739708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5134468" y="2331092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3246438" y="272446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259648"/>
            <a:ext cx="1800225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熏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3284220" y="2259965"/>
            <a:ext cx="163957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杭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53085" y="273970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75"/>
          <p:cNvCxnSpPr/>
          <p:nvPr/>
        </p:nvCxnSpPr>
        <p:spPr>
          <a:xfrm>
            <a:off x="7007860" y="2739708"/>
            <a:ext cx="147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4"/>
          <p:cNvSpPr txBox="1"/>
          <p:nvPr/>
        </p:nvSpPr>
        <p:spPr>
          <a:xfrm>
            <a:off x="7061518" y="2259648"/>
            <a:ext cx="1416050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12153E-6 L -0.10608 0.429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214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8162E-6 L 0.49931 0.429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65" y="21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57" name="Freeform 41"/>
          <p:cNvSpPr/>
          <p:nvPr/>
        </p:nvSpPr>
        <p:spPr>
          <a:xfrm>
            <a:off x="5189855" y="1495743"/>
            <a:ext cx="573088" cy="257175"/>
          </a:xfrm>
          <a:custGeom>
            <a:avLst/>
            <a:gdLst>
              <a:gd name="txL" fmla="*/ 0 w 903"/>
              <a:gd name="txT" fmla="*/ 0 h 406"/>
              <a:gd name="txR" fmla="*/ 903 w 903"/>
              <a:gd name="txB" fmla="*/ 406 h 40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3" h="406">
                <a:moveTo>
                  <a:pt x="903" y="165"/>
                </a:moveTo>
                <a:lnTo>
                  <a:pt x="903" y="178"/>
                </a:lnTo>
                <a:lnTo>
                  <a:pt x="890" y="190"/>
                </a:lnTo>
                <a:lnTo>
                  <a:pt x="865" y="203"/>
                </a:lnTo>
                <a:lnTo>
                  <a:pt x="840" y="216"/>
                </a:lnTo>
                <a:lnTo>
                  <a:pt x="801" y="228"/>
                </a:lnTo>
                <a:lnTo>
                  <a:pt x="763" y="254"/>
                </a:lnTo>
                <a:lnTo>
                  <a:pt x="712" y="266"/>
                </a:lnTo>
                <a:lnTo>
                  <a:pt x="661" y="279"/>
                </a:lnTo>
                <a:lnTo>
                  <a:pt x="534" y="317"/>
                </a:lnTo>
                <a:lnTo>
                  <a:pt x="420" y="342"/>
                </a:lnTo>
                <a:lnTo>
                  <a:pt x="305" y="368"/>
                </a:lnTo>
                <a:lnTo>
                  <a:pt x="203" y="393"/>
                </a:lnTo>
                <a:lnTo>
                  <a:pt x="153" y="393"/>
                </a:lnTo>
                <a:lnTo>
                  <a:pt x="114" y="406"/>
                </a:lnTo>
                <a:lnTo>
                  <a:pt x="76" y="406"/>
                </a:lnTo>
                <a:lnTo>
                  <a:pt x="51" y="406"/>
                </a:lnTo>
                <a:lnTo>
                  <a:pt x="25" y="406"/>
                </a:lnTo>
                <a:lnTo>
                  <a:pt x="13" y="406"/>
                </a:lnTo>
                <a:lnTo>
                  <a:pt x="0" y="393"/>
                </a:lnTo>
                <a:lnTo>
                  <a:pt x="0" y="380"/>
                </a:lnTo>
                <a:lnTo>
                  <a:pt x="13" y="368"/>
                </a:lnTo>
                <a:lnTo>
                  <a:pt x="38" y="355"/>
                </a:lnTo>
                <a:lnTo>
                  <a:pt x="64" y="342"/>
                </a:lnTo>
                <a:lnTo>
                  <a:pt x="102" y="330"/>
                </a:lnTo>
                <a:lnTo>
                  <a:pt x="153" y="317"/>
                </a:lnTo>
                <a:lnTo>
                  <a:pt x="203" y="292"/>
                </a:lnTo>
                <a:lnTo>
                  <a:pt x="254" y="279"/>
                </a:lnTo>
                <a:lnTo>
                  <a:pt x="305" y="266"/>
                </a:lnTo>
                <a:lnTo>
                  <a:pt x="343" y="254"/>
                </a:lnTo>
                <a:lnTo>
                  <a:pt x="394" y="228"/>
                </a:lnTo>
                <a:lnTo>
                  <a:pt x="432" y="216"/>
                </a:lnTo>
                <a:lnTo>
                  <a:pt x="471" y="203"/>
                </a:lnTo>
                <a:lnTo>
                  <a:pt x="496" y="178"/>
                </a:lnTo>
                <a:lnTo>
                  <a:pt x="534" y="165"/>
                </a:lnTo>
                <a:lnTo>
                  <a:pt x="560" y="140"/>
                </a:lnTo>
                <a:lnTo>
                  <a:pt x="585" y="127"/>
                </a:lnTo>
                <a:lnTo>
                  <a:pt x="611" y="114"/>
                </a:lnTo>
                <a:lnTo>
                  <a:pt x="623" y="102"/>
                </a:lnTo>
                <a:lnTo>
                  <a:pt x="636" y="89"/>
                </a:lnTo>
                <a:lnTo>
                  <a:pt x="649" y="64"/>
                </a:lnTo>
                <a:lnTo>
                  <a:pt x="649" y="51"/>
                </a:lnTo>
                <a:lnTo>
                  <a:pt x="661" y="38"/>
                </a:lnTo>
                <a:lnTo>
                  <a:pt x="649" y="26"/>
                </a:lnTo>
                <a:lnTo>
                  <a:pt x="649" y="13"/>
                </a:lnTo>
                <a:lnTo>
                  <a:pt x="661" y="13"/>
                </a:lnTo>
                <a:lnTo>
                  <a:pt x="674" y="0"/>
                </a:lnTo>
                <a:lnTo>
                  <a:pt x="700" y="13"/>
                </a:lnTo>
                <a:lnTo>
                  <a:pt x="725" y="13"/>
                </a:lnTo>
                <a:lnTo>
                  <a:pt x="763" y="26"/>
                </a:lnTo>
                <a:lnTo>
                  <a:pt x="789" y="38"/>
                </a:lnTo>
                <a:lnTo>
                  <a:pt x="814" y="51"/>
                </a:lnTo>
                <a:lnTo>
                  <a:pt x="827" y="64"/>
                </a:lnTo>
                <a:lnTo>
                  <a:pt x="852" y="76"/>
                </a:lnTo>
                <a:lnTo>
                  <a:pt x="865" y="102"/>
                </a:lnTo>
                <a:lnTo>
                  <a:pt x="878" y="114"/>
                </a:lnTo>
                <a:lnTo>
                  <a:pt x="890" y="127"/>
                </a:lnTo>
                <a:lnTo>
                  <a:pt x="890" y="140"/>
                </a:lnTo>
                <a:lnTo>
                  <a:pt x="903" y="152"/>
                </a:lnTo>
                <a:lnTo>
                  <a:pt x="903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8" name="Freeform 42"/>
          <p:cNvSpPr/>
          <p:nvPr/>
        </p:nvSpPr>
        <p:spPr>
          <a:xfrm>
            <a:off x="5045393" y="2083118"/>
            <a:ext cx="177800" cy="411162"/>
          </a:xfrm>
          <a:custGeom>
            <a:avLst/>
            <a:gdLst>
              <a:gd name="txL" fmla="*/ 0 w 280"/>
              <a:gd name="txT" fmla="*/ 0 h 647"/>
              <a:gd name="txR" fmla="*/ 280 w 280"/>
              <a:gd name="txB" fmla="*/ 647 h 6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647">
                <a:moveTo>
                  <a:pt x="191" y="38"/>
                </a:moveTo>
                <a:lnTo>
                  <a:pt x="203" y="102"/>
                </a:lnTo>
                <a:lnTo>
                  <a:pt x="216" y="152"/>
                </a:lnTo>
                <a:lnTo>
                  <a:pt x="216" y="216"/>
                </a:lnTo>
                <a:lnTo>
                  <a:pt x="229" y="254"/>
                </a:lnTo>
                <a:lnTo>
                  <a:pt x="242" y="304"/>
                </a:lnTo>
                <a:lnTo>
                  <a:pt x="242" y="342"/>
                </a:lnTo>
                <a:lnTo>
                  <a:pt x="254" y="380"/>
                </a:lnTo>
                <a:lnTo>
                  <a:pt x="254" y="418"/>
                </a:lnTo>
                <a:lnTo>
                  <a:pt x="267" y="457"/>
                </a:lnTo>
                <a:lnTo>
                  <a:pt x="267" y="482"/>
                </a:lnTo>
                <a:lnTo>
                  <a:pt x="267" y="507"/>
                </a:lnTo>
                <a:lnTo>
                  <a:pt x="280" y="533"/>
                </a:lnTo>
                <a:lnTo>
                  <a:pt x="280" y="545"/>
                </a:lnTo>
                <a:lnTo>
                  <a:pt x="280" y="558"/>
                </a:lnTo>
                <a:lnTo>
                  <a:pt x="280" y="571"/>
                </a:lnTo>
                <a:lnTo>
                  <a:pt x="280" y="583"/>
                </a:lnTo>
                <a:lnTo>
                  <a:pt x="280" y="609"/>
                </a:lnTo>
                <a:lnTo>
                  <a:pt x="280" y="621"/>
                </a:lnTo>
                <a:lnTo>
                  <a:pt x="267" y="634"/>
                </a:lnTo>
                <a:lnTo>
                  <a:pt x="254" y="647"/>
                </a:lnTo>
                <a:lnTo>
                  <a:pt x="242" y="647"/>
                </a:lnTo>
                <a:lnTo>
                  <a:pt x="229" y="647"/>
                </a:lnTo>
                <a:lnTo>
                  <a:pt x="216" y="647"/>
                </a:lnTo>
                <a:lnTo>
                  <a:pt x="203" y="634"/>
                </a:lnTo>
                <a:lnTo>
                  <a:pt x="203" y="621"/>
                </a:lnTo>
                <a:lnTo>
                  <a:pt x="191" y="609"/>
                </a:lnTo>
                <a:lnTo>
                  <a:pt x="191" y="596"/>
                </a:lnTo>
                <a:lnTo>
                  <a:pt x="178" y="571"/>
                </a:lnTo>
                <a:lnTo>
                  <a:pt x="165" y="520"/>
                </a:lnTo>
                <a:lnTo>
                  <a:pt x="153" y="469"/>
                </a:lnTo>
                <a:lnTo>
                  <a:pt x="140" y="393"/>
                </a:lnTo>
                <a:lnTo>
                  <a:pt x="140" y="355"/>
                </a:lnTo>
                <a:lnTo>
                  <a:pt x="127" y="317"/>
                </a:lnTo>
                <a:lnTo>
                  <a:pt x="114" y="279"/>
                </a:lnTo>
                <a:lnTo>
                  <a:pt x="102" y="241"/>
                </a:lnTo>
                <a:lnTo>
                  <a:pt x="89" y="203"/>
                </a:lnTo>
                <a:lnTo>
                  <a:pt x="76" y="178"/>
                </a:lnTo>
                <a:lnTo>
                  <a:pt x="76" y="152"/>
                </a:lnTo>
                <a:lnTo>
                  <a:pt x="64" y="127"/>
                </a:lnTo>
                <a:lnTo>
                  <a:pt x="51" y="102"/>
                </a:lnTo>
                <a:lnTo>
                  <a:pt x="38" y="89"/>
                </a:lnTo>
                <a:lnTo>
                  <a:pt x="13" y="64"/>
                </a:lnTo>
                <a:lnTo>
                  <a:pt x="0" y="38"/>
                </a:lnTo>
                <a:lnTo>
                  <a:pt x="0" y="26"/>
                </a:lnTo>
                <a:lnTo>
                  <a:pt x="0" y="0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13"/>
                </a:lnTo>
                <a:lnTo>
                  <a:pt x="114" y="26"/>
                </a:lnTo>
                <a:lnTo>
                  <a:pt x="153" y="26"/>
                </a:lnTo>
                <a:lnTo>
                  <a:pt x="191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59" name="Freeform 43"/>
          <p:cNvSpPr/>
          <p:nvPr/>
        </p:nvSpPr>
        <p:spPr>
          <a:xfrm>
            <a:off x="5093018" y="1978343"/>
            <a:ext cx="920750" cy="482600"/>
          </a:xfrm>
          <a:custGeom>
            <a:avLst/>
            <a:gdLst>
              <a:gd name="txL" fmla="*/ 0 w 1451"/>
              <a:gd name="txT" fmla="*/ 0 h 760"/>
              <a:gd name="txR" fmla="*/ 1451 w 1451"/>
              <a:gd name="txB" fmla="*/ 760 h 76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51" h="760">
                <a:moveTo>
                  <a:pt x="1247" y="544"/>
                </a:moveTo>
                <a:lnTo>
                  <a:pt x="1222" y="595"/>
                </a:lnTo>
                <a:lnTo>
                  <a:pt x="1209" y="633"/>
                </a:lnTo>
                <a:lnTo>
                  <a:pt x="1196" y="671"/>
                </a:lnTo>
                <a:lnTo>
                  <a:pt x="1183" y="709"/>
                </a:lnTo>
                <a:lnTo>
                  <a:pt x="1171" y="735"/>
                </a:lnTo>
                <a:lnTo>
                  <a:pt x="1171" y="747"/>
                </a:lnTo>
                <a:lnTo>
                  <a:pt x="1158" y="760"/>
                </a:lnTo>
                <a:lnTo>
                  <a:pt x="1145" y="760"/>
                </a:lnTo>
                <a:lnTo>
                  <a:pt x="1133" y="747"/>
                </a:lnTo>
                <a:lnTo>
                  <a:pt x="1120" y="735"/>
                </a:lnTo>
                <a:lnTo>
                  <a:pt x="1094" y="722"/>
                </a:lnTo>
                <a:lnTo>
                  <a:pt x="1094" y="709"/>
                </a:lnTo>
                <a:lnTo>
                  <a:pt x="1094" y="697"/>
                </a:lnTo>
                <a:lnTo>
                  <a:pt x="1094" y="684"/>
                </a:lnTo>
                <a:lnTo>
                  <a:pt x="1094" y="659"/>
                </a:lnTo>
                <a:lnTo>
                  <a:pt x="1094" y="621"/>
                </a:lnTo>
                <a:lnTo>
                  <a:pt x="1107" y="582"/>
                </a:lnTo>
                <a:lnTo>
                  <a:pt x="1120" y="532"/>
                </a:lnTo>
                <a:lnTo>
                  <a:pt x="1145" y="481"/>
                </a:lnTo>
                <a:lnTo>
                  <a:pt x="1158" y="430"/>
                </a:lnTo>
                <a:lnTo>
                  <a:pt x="1171" y="392"/>
                </a:lnTo>
                <a:lnTo>
                  <a:pt x="1183" y="342"/>
                </a:lnTo>
                <a:lnTo>
                  <a:pt x="1196" y="316"/>
                </a:lnTo>
                <a:lnTo>
                  <a:pt x="1196" y="278"/>
                </a:lnTo>
                <a:lnTo>
                  <a:pt x="1209" y="266"/>
                </a:lnTo>
                <a:lnTo>
                  <a:pt x="1209" y="240"/>
                </a:lnTo>
                <a:lnTo>
                  <a:pt x="1209" y="228"/>
                </a:lnTo>
                <a:lnTo>
                  <a:pt x="1209" y="215"/>
                </a:lnTo>
                <a:lnTo>
                  <a:pt x="1209" y="202"/>
                </a:lnTo>
                <a:lnTo>
                  <a:pt x="1196" y="177"/>
                </a:lnTo>
                <a:lnTo>
                  <a:pt x="1183" y="164"/>
                </a:lnTo>
                <a:lnTo>
                  <a:pt x="1171" y="164"/>
                </a:lnTo>
                <a:lnTo>
                  <a:pt x="1145" y="152"/>
                </a:lnTo>
                <a:lnTo>
                  <a:pt x="1120" y="152"/>
                </a:lnTo>
                <a:lnTo>
                  <a:pt x="1082" y="152"/>
                </a:lnTo>
                <a:lnTo>
                  <a:pt x="1069" y="152"/>
                </a:lnTo>
                <a:lnTo>
                  <a:pt x="1056" y="152"/>
                </a:lnTo>
                <a:lnTo>
                  <a:pt x="1018" y="152"/>
                </a:lnTo>
                <a:lnTo>
                  <a:pt x="993" y="152"/>
                </a:lnTo>
                <a:lnTo>
                  <a:pt x="942" y="164"/>
                </a:lnTo>
                <a:lnTo>
                  <a:pt x="891" y="164"/>
                </a:lnTo>
                <a:lnTo>
                  <a:pt x="840" y="177"/>
                </a:lnTo>
                <a:lnTo>
                  <a:pt x="776" y="190"/>
                </a:lnTo>
                <a:lnTo>
                  <a:pt x="700" y="190"/>
                </a:lnTo>
                <a:lnTo>
                  <a:pt x="624" y="202"/>
                </a:lnTo>
                <a:lnTo>
                  <a:pt x="535" y="215"/>
                </a:lnTo>
                <a:lnTo>
                  <a:pt x="446" y="228"/>
                </a:lnTo>
                <a:lnTo>
                  <a:pt x="344" y="253"/>
                </a:lnTo>
                <a:lnTo>
                  <a:pt x="229" y="266"/>
                </a:lnTo>
                <a:lnTo>
                  <a:pt x="115" y="278"/>
                </a:lnTo>
                <a:lnTo>
                  <a:pt x="0" y="304"/>
                </a:lnTo>
                <a:lnTo>
                  <a:pt x="0" y="190"/>
                </a:lnTo>
                <a:lnTo>
                  <a:pt x="26" y="190"/>
                </a:lnTo>
                <a:lnTo>
                  <a:pt x="64" y="190"/>
                </a:lnTo>
                <a:lnTo>
                  <a:pt x="115" y="190"/>
                </a:lnTo>
                <a:lnTo>
                  <a:pt x="166" y="177"/>
                </a:lnTo>
                <a:lnTo>
                  <a:pt x="229" y="164"/>
                </a:lnTo>
                <a:lnTo>
                  <a:pt x="306" y="164"/>
                </a:lnTo>
                <a:lnTo>
                  <a:pt x="382" y="152"/>
                </a:lnTo>
                <a:lnTo>
                  <a:pt x="458" y="139"/>
                </a:lnTo>
                <a:lnTo>
                  <a:pt x="547" y="126"/>
                </a:lnTo>
                <a:lnTo>
                  <a:pt x="624" y="114"/>
                </a:lnTo>
                <a:lnTo>
                  <a:pt x="687" y="101"/>
                </a:lnTo>
                <a:lnTo>
                  <a:pt x="751" y="88"/>
                </a:lnTo>
                <a:lnTo>
                  <a:pt x="814" y="76"/>
                </a:lnTo>
                <a:lnTo>
                  <a:pt x="865" y="76"/>
                </a:lnTo>
                <a:lnTo>
                  <a:pt x="916" y="63"/>
                </a:lnTo>
                <a:lnTo>
                  <a:pt x="967" y="63"/>
                </a:lnTo>
                <a:lnTo>
                  <a:pt x="1005" y="63"/>
                </a:lnTo>
                <a:lnTo>
                  <a:pt x="1031" y="50"/>
                </a:lnTo>
                <a:lnTo>
                  <a:pt x="1069" y="50"/>
                </a:lnTo>
                <a:lnTo>
                  <a:pt x="1094" y="38"/>
                </a:lnTo>
                <a:lnTo>
                  <a:pt x="1107" y="38"/>
                </a:lnTo>
                <a:lnTo>
                  <a:pt x="1133" y="25"/>
                </a:lnTo>
                <a:lnTo>
                  <a:pt x="1145" y="25"/>
                </a:lnTo>
                <a:lnTo>
                  <a:pt x="1158" y="12"/>
                </a:lnTo>
                <a:lnTo>
                  <a:pt x="1171" y="12"/>
                </a:lnTo>
                <a:lnTo>
                  <a:pt x="1183" y="0"/>
                </a:lnTo>
                <a:lnTo>
                  <a:pt x="1196" y="0"/>
                </a:lnTo>
                <a:lnTo>
                  <a:pt x="1209" y="0"/>
                </a:lnTo>
                <a:lnTo>
                  <a:pt x="1222" y="12"/>
                </a:lnTo>
                <a:lnTo>
                  <a:pt x="1234" y="25"/>
                </a:lnTo>
                <a:lnTo>
                  <a:pt x="1247" y="38"/>
                </a:lnTo>
                <a:lnTo>
                  <a:pt x="1272" y="50"/>
                </a:lnTo>
                <a:lnTo>
                  <a:pt x="1298" y="63"/>
                </a:lnTo>
                <a:lnTo>
                  <a:pt x="1311" y="76"/>
                </a:lnTo>
                <a:lnTo>
                  <a:pt x="1349" y="101"/>
                </a:lnTo>
                <a:lnTo>
                  <a:pt x="1374" y="126"/>
                </a:lnTo>
                <a:lnTo>
                  <a:pt x="1400" y="139"/>
                </a:lnTo>
                <a:lnTo>
                  <a:pt x="1412" y="152"/>
                </a:lnTo>
                <a:lnTo>
                  <a:pt x="1425" y="177"/>
                </a:lnTo>
                <a:lnTo>
                  <a:pt x="1438" y="177"/>
                </a:lnTo>
                <a:lnTo>
                  <a:pt x="1451" y="190"/>
                </a:lnTo>
                <a:lnTo>
                  <a:pt x="1451" y="202"/>
                </a:lnTo>
                <a:lnTo>
                  <a:pt x="1451" y="215"/>
                </a:lnTo>
                <a:lnTo>
                  <a:pt x="1438" y="228"/>
                </a:lnTo>
                <a:lnTo>
                  <a:pt x="1425" y="253"/>
                </a:lnTo>
                <a:lnTo>
                  <a:pt x="1400" y="278"/>
                </a:lnTo>
                <a:lnTo>
                  <a:pt x="1387" y="291"/>
                </a:lnTo>
                <a:lnTo>
                  <a:pt x="1362" y="316"/>
                </a:lnTo>
                <a:lnTo>
                  <a:pt x="1349" y="342"/>
                </a:lnTo>
                <a:lnTo>
                  <a:pt x="1323" y="367"/>
                </a:lnTo>
                <a:lnTo>
                  <a:pt x="1311" y="405"/>
                </a:lnTo>
                <a:lnTo>
                  <a:pt x="1285" y="443"/>
                </a:lnTo>
                <a:lnTo>
                  <a:pt x="1260" y="494"/>
                </a:lnTo>
                <a:lnTo>
                  <a:pt x="1247" y="5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0" name="Freeform 44"/>
          <p:cNvSpPr/>
          <p:nvPr/>
        </p:nvSpPr>
        <p:spPr>
          <a:xfrm>
            <a:off x="5254943" y="2211705"/>
            <a:ext cx="128587" cy="144463"/>
          </a:xfrm>
          <a:custGeom>
            <a:avLst/>
            <a:gdLst>
              <a:gd name="txL" fmla="*/ 0 w 203"/>
              <a:gd name="txT" fmla="*/ 0 h 228"/>
              <a:gd name="txR" fmla="*/ 203 w 203"/>
              <a:gd name="txB" fmla="*/ 228 h 228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txL" t="txT" r="txR" b="txB"/>
            <a:pathLst>
              <a:path w="203" h="228">
                <a:moveTo>
                  <a:pt x="0" y="0"/>
                </a:moveTo>
                <a:lnTo>
                  <a:pt x="38" y="0"/>
                </a:lnTo>
                <a:lnTo>
                  <a:pt x="76" y="0"/>
                </a:lnTo>
                <a:lnTo>
                  <a:pt x="114" y="13"/>
                </a:lnTo>
                <a:lnTo>
                  <a:pt x="152" y="38"/>
                </a:lnTo>
                <a:lnTo>
                  <a:pt x="165" y="51"/>
                </a:lnTo>
                <a:lnTo>
                  <a:pt x="178" y="63"/>
                </a:lnTo>
                <a:lnTo>
                  <a:pt x="191" y="76"/>
                </a:lnTo>
                <a:lnTo>
                  <a:pt x="191" y="89"/>
                </a:lnTo>
                <a:lnTo>
                  <a:pt x="203" y="101"/>
                </a:lnTo>
                <a:lnTo>
                  <a:pt x="203" y="114"/>
                </a:lnTo>
                <a:lnTo>
                  <a:pt x="203" y="139"/>
                </a:lnTo>
                <a:lnTo>
                  <a:pt x="191" y="152"/>
                </a:lnTo>
                <a:lnTo>
                  <a:pt x="191" y="190"/>
                </a:lnTo>
                <a:lnTo>
                  <a:pt x="178" y="203"/>
                </a:lnTo>
                <a:lnTo>
                  <a:pt x="165" y="215"/>
                </a:lnTo>
                <a:lnTo>
                  <a:pt x="152" y="228"/>
                </a:lnTo>
                <a:lnTo>
                  <a:pt x="140" y="215"/>
                </a:lnTo>
                <a:lnTo>
                  <a:pt x="127" y="215"/>
                </a:lnTo>
                <a:lnTo>
                  <a:pt x="127" y="203"/>
                </a:lnTo>
                <a:lnTo>
                  <a:pt x="114" y="190"/>
                </a:lnTo>
                <a:lnTo>
                  <a:pt x="101" y="177"/>
                </a:lnTo>
                <a:lnTo>
                  <a:pt x="89" y="165"/>
                </a:lnTo>
                <a:lnTo>
                  <a:pt x="76" y="139"/>
                </a:lnTo>
                <a:lnTo>
                  <a:pt x="51" y="101"/>
                </a:lnTo>
                <a:lnTo>
                  <a:pt x="25" y="63"/>
                </a:lnTo>
                <a:lnTo>
                  <a:pt x="12" y="25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1" name="Freeform 45"/>
          <p:cNvSpPr/>
          <p:nvPr/>
        </p:nvSpPr>
        <p:spPr>
          <a:xfrm>
            <a:off x="5578793" y="2130743"/>
            <a:ext cx="152400" cy="217487"/>
          </a:xfrm>
          <a:custGeom>
            <a:avLst/>
            <a:gdLst>
              <a:gd name="txL" fmla="*/ 0 w 241"/>
              <a:gd name="txT" fmla="*/ 0 h 342"/>
              <a:gd name="txR" fmla="*/ 241 w 241"/>
              <a:gd name="txB" fmla="*/ 342 h 3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1" h="342">
                <a:moveTo>
                  <a:pt x="229" y="102"/>
                </a:moveTo>
                <a:lnTo>
                  <a:pt x="229" y="114"/>
                </a:lnTo>
                <a:lnTo>
                  <a:pt x="229" y="140"/>
                </a:lnTo>
                <a:lnTo>
                  <a:pt x="216" y="152"/>
                </a:lnTo>
                <a:lnTo>
                  <a:pt x="203" y="165"/>
                </a:lnTo>
                <a:lnTo>
                  <a:pt x="178" y="190"/>
                </a:lnTo>
                <a:lnTo>
                  <a:pt x="152" y="216"/>
                </a:lnTo>
                <a:lnTo>
                  <a:pt x="127" y="241"/>
                </a:lnTo>
                <a:lnTo>
                  <a:pt x="89" y="279"/>
                </a:lnTo>
                <a:lnTo>
                  <a:pt x="76" y="292"/>
                </a:lnTo>
                <a:lnTo>
                  <a:pt x="50" y="317"/>
                </a:lnTo>
                <a:lnTo>
                  <a:pt x="38" y="317"/>
                </a:lnTo>
                <a:lnTo>
                  <a:pt x="25" y="330"/>
                </a:lnTo>
                <a:lnTo>
                  <a:pt x="12" y="342"/>
                </a:lnTo>
                <a:lnTo>
                  <a:pt x="0" y="342"/>
                </a:lnTo>
                <a:lnTo>
                  <a:pt x="0" y="330"/>
                </a:lnTo>
                <a:lnTo>
                  <a:pt x="0" y="304"/>
                </a:lnTo>
                <a:lnTo>
                  <a:pt x="0" y="292"/>
                </a:lnTo>
                <a:lnTo>
                  <a:pt x="0" y="279"/>
                </a:lnTo>
                <a:lnTo>
                  <a:pt x="12" y="266"/>
                </a:lnTo>
                <a:lnTo>
                  <a:pt x="25" y="241"/>
                </a:lnTo>
                <a:lnTo>
                  <a:pt x="38" y="203"/>
                </a:lnTo>
                <a:lnTo>
                  <a:pt x="50" y="178"/>
                </a:lnTo>
                <a:lnTo>
                  <a:pt x="63" y="152"/>
                </a:lnTo>
                <a:lnTo>
                  <a:pt x="76" y="127"/>
                </a:lnTo>
                <a:lnTo>
                  <a:pt x="89" y="102"/>
                </a:lnTo>
                <a:lnTo>
                  <a:pt x="89" y="89"/>
                </a:lnTo>
                <a:lnTo>
                  <a:pt x="89" y="64"/>
                </a:lnTo>
                <a:lnTo>
                  <a:pt x="76" y="51"/>
                </a:lnTo>
                <a:lnTo>
                  <a:pt x="76" y="38"/>
                </a:lnTo>
                <a:lnTo>
                  <a:pt x="76" y="26"/>
                </a:lnTo>
                <a:lnTo>
                  <a:pt x="76" y="13"/>
                </a:lnTo>
                <a:lnTo>
                  <a:pt x="76" y="0"/>
                </a:lnTo>
                <a:lnTo>
                  <a:pt x="89" y="0"/>
                </a:lnTo>
                <a:lnTo>
                  <a:pt x="101" y="0"/>
                </a:lnTo>
                <a:lnTo>
                  <a:pt x="114" y="0"/>
                </a:lnTo>
                <a:lnTo>
                  <a:pt x="127" y="0"/>
                </a:lnTo>
                <a:lnTo>
                  <a:pt x="152" y="13"/>
                </a:lnTo>
                <a:lnTo>
                  <a:pt x="165" y="13"/>
                </a:lnTo>
                <a:lnTo>
                  <a:pt x="190" y="26"/>
                </a:lnTo>
                <a:lnTo>
                  <a:pt x="203" y="38"/>
                </a:lnTo>
                <a:lnTo>
                  <a:pt x="216" y="38"/>
                </a:lnTo>
                <a:lnTo>
                  <a:pt x="229" y="51"/>
                </a:lnTo>
                <a:lnTo>
                  <a:pt x="229" y="64"/>
                </a:lnTo>
                <a:lnTo>
                  <a:pt x="241" y="76"/>
                </a:lnTo>
                <a:lnTo>
                  <a:pt x="241" y="89"/>
                </a:lnTo>
                <a:lnTo>
                  <a:pt x="229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3" name="Freeform 47"/>
          <p:cNvSpPr/>
          <p:nvPr/>
        </p:nvSpPr>
        <p:spPr>
          <a:xfrm>
            <a:off x="5181918" y="2356168"/>
            <a:ext cx="638175" cy="130175"/>
          </a:xfrm>
          <a:custGeom>
            <a:avLst/>
            <a:gdLst>
              <a:gd name="txL" fmla="*/ 0 w 1005"/>
              <a:gd name="txT" fmla="*/ 0 h 203"/>
              <a:gd name="txR" fmla="*/ 1005 w 1005"/>
              <a:gd name="txB" fmla="*/ 203 h 20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05" h="203">
                <a:moveTo>
                  <a:pt x="0" y="102"/>
                </a:moveTo>
                <a:lnTo>
                  <a:pt x="89" y="89"/>
                </a:lnTo>
                <a:lnTo>
                  <a:pt x="178" y="76"/>
                </a:lnTo>
                <a:lnTo>
                  <a:pt x="267" y="64"/>
                </a:lnTo>
                <a:lnTo>
                  <a:pt x="344" y="51"/>
                </a:lnTo>
                <a:lnTo>
                  <a:pt x="420" y="51"/>
                </a:lnTo>
                <a:lnTo>
                  <a:pt x="484" y="38"/>
                </a:lnTo>
                <a:lnTo>
                  <a:pt x="547" y="26"/>
                </a:lnTo>
                <a:lnTo>
                  <a:pt x="611" y="26"/>
                </a:lnTo>
                <a:lnTo>
                  <a:pt x="649" y="13"/>
                </a:lnTo>
                <a:lnTo>
                  <a:pt x="700" y="13"/>
                </a:lnTo>
                <a:lnTo>
                  <a:pt x="738" y="13"/>
                </a:lnTo>
                <a:lnTo>
                  <a:pt x="776" y="0"/>
                </a:lnTo>
                <a:lnTo>
                  <a:pt x="802" y="0"/>
                </a:lnTo>
                <a:lnTo>
                  <a:pt x="827" y="0"/>
                </a:lnTo>
                <a:lnTo>
                  <a:pt x="840" y="0"/>
                </a:lnTo>
                <a:lnTo>
                  <a:pt x="853" y="0"/>
                </a:lnTo>
                <a:lnTo>
                  <a:pt x="878" y="0"/>
                </a:lnTo>
                <a:lnTo>
                  <a:pt x="891" y="0"/>
                </a:lnTo>
                <a:lnTo>
                  <a:pt x="903" y="13"/>
                </a:lnTo>
                <a:lnTo>
                  <a:pt x="929" y="26"/>
                </a:lnTo>
                <a:lnTo>
                  <a:pt x="942" y="38"/>
                </a:lnTo>
                <a:lnTo>
                  <a:pt x="967" y="51"/>
                </a:lnTo>
                <a:lnTo>
                  <a:pt x="980" y="76"/>
                </a:lnTo>
                <a:lnTo>
                  <a:pt x="1005" y="102"/>
                </a:lnTo>
                <a:lnTo>
                  <a:pt x="929" y="102"/>
                </a:lnTo>
                <a:lnTo>
                  <a:pt x="865" y="102"/>
                </a:lnTo>
                <a:lnTo>
                  <a:pt x="814" y="102"/>
                </a:lnTo>
                <a:lnTo>
                  <a:pt x="751" y="102"/>
                </a:lnTo>
                <a:lnTo>
                  <a:pt x="700" y="102"/>
                </a:lnTo>
                <a:lnTo>
                  <a:pt x="649" y="114"/>
                </a:lnTo>
                <a:lnTo>
                  <a:pt x="611" y="114"/>
                </a:lnTo>
                <a:lnTo>
                  <a:pt x="573" y="114"/>
                </a:lnTo>
                <a:lnTo>
                  <a:pt x="484" y="127"/>
                </a:lnTo>
                <a:lnTo>
                  <a:pt x="407" y="140"/>
                </a:lnTo>
                <a:lnTo>
                  <a:pt x="318" y="152"/>
                </a:lnTo>
                <a:lnTo>
                  <a:pt x="216" y="165"/>
                </a:lnTo>
                <a:lnTo>
                  <a:pt x="178" y="178"/>
                </a:lnTo>
                <a:lnTo>
                  <a:pt x="140" y="178"/>
                </a:lnTo>
                <a:lnTo>
                  <a:pt x="102" y="190"/>
                </a:lnTo>
                <a:lnTo>
                  <a:pt x="77" y="190"/>
                </a:lnTo>
                <a:lnTo>
                  <a:pt x="51" y="190"/>
                </a:lnTo>
                <a:lnTo>
                  <a:pt x="26" y="203"/>
                </a:lnTo>
                <a:lnTo>
                  <a:pt x="13" y="203"/>
                </a:lnTo>
                <a:lnTo>
                  <a:pt x="0" y="203"/>
                </a:lnTo>
                <a:lnTo>
                  <a:pt x="0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158105" y="2903855"/>
            <a:ext cx="185738" cy="193675"/>
          </a:xfrm>
          <a:custGeom>
            <a:avLst/>
            <a:gdLst>
              <a:gd name="txL" fmla="*/ 0 w 293"/>
              <a:gd name="txT" fmla="*/ 0 h 304"/>
              <a:gd name="txR" fmla="*/ 293 w 293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304">
                <a:moveTo>
                  <a:pt x="191" y="50"/>
                </a:moveTo>
                <a:lnTo>
                  <a:pt x="229" y="76"/>
                </a:lnTo>
                <a:lnTo>
                  <a:pt x="254" y="114"/>
                </a:lnTo>
                <a:lnTo>
                  <a:pt x="280" y="152"/>
                </a:lnTo>
                <a:lnTo>
                  <a:pt x="293" y="190"/>
                </a:lnTo>
                <a:lnTo>
                  <a:pt x="293" y="228"/>
                </a:lnTo>
                <a:lnTo>
                  <a:pt x="280" y="266"/>
                </a:lnTo>
                <a:lnTo>
                  <a:pt x="280" y="291"/>
                </a:lnTo>
                <a:lnTo>
                  <a:pt x="254" y="304"/>
                </a:lnTo>
                <a:lnTo>
                  <a:pt x="242" y="304"/>
                </a:lnTo>
                <a:lnTo>
                  <a:pt x="229" y="304"/>
                </a:lnTo>
                <a:lnTo>
                  <a:pt x="216" y="291"/>
                </a:lnTo>
                <a:lnTo>
                  <a:pt x="204" y="279"/>
                </a:lnTo>
                <a:lnTo>
                  <a:pt x="178" y="266"/>
                </a:lnTo>
                <a:lnTo>
                  <a:pt x="165" y="241"/>
                </a:lnTo>
                <a:lnTo>
                  <a:pt x="140" y="215"/>
                </a:lnTo>
                <a:lnTo>
                  <a:pt x="115" y="190"/>
                </a:lnTo>
                <a:lnTo>
                  <a:pt x="89" y="165"/>
                </a:lnTo>
                <a:lnTo>
                  <a:pt x="64" y="127"/>
                </a:lnTo>
                <a:lnTo>
                  <a:pt x="51" y="114"/>
                </a:lnTo>
                <a:lnTo>
                  <a:pt x="25" y="89"/>
                </a:ln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13" y="25"/>
                </a:lnTo>
                <a:lnTo>
                  <a:pt x="13" y="12"/>
                </a:lnTo>
                <a:lnTo>
                  <a:pt x="38" y="12"/>
                </a:lnTo>
                <a:lnTo>
                  <a:pt x="64" y="0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15" y="0"/>
                </a:lnTo>
                <a:lnTo>
                  <a:pt x="153" y="25"/>
                </a:lnTo>
                <a:lnTo>
                  <a:pt x="191" y="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4834255" y="2842902"/>
            <a:ext cx="146050" cy="338137"/>
          </a:xfrm>
          <a:custGeom>
            <a:avLst/>
            <a:gdLst>
              <a:gd name="txL" fmla="*/ 0 w 229"/>
              <a:gd name="txT" fmla="*/ 0 h 533"/>
              <a:gd name="txR" fmla="*/ 229 w 229"/>
              <a:gd name="txB" fmla="*/ 533 h 5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533">
                <a:moveTo>
                  <a:pt x="115" y="114"/>
                </a:moveTo>
                <a:lnTo>
                  <a:pt x="127" y="76"/>
                </a:lnTo>
                <a:lnTo>
                  <a:pt x="140" y="51"/>
                </a:lnTo>
                <a:lnTo>
                  <a:pt x="140" y="38"/>
                </a:lnTo>
                <a:lnTo>
                  <a:pt x="153" y="26"/>
                </a:lnTo>
                <a:lnTo>
                  <a:pt x="166" y="13"/>
                </a:lnTo>
                <a:lnTo>
                  <a:pt x="166" y="0"/>
                </a:lnTo>
                <a:lnTo>
                  <a:pt x="178" y="0"/>
                </a:lnTo>
                <a:lnTo>
                  <a:pt x="191" y="13"/>
                </a:lnTo>
                <a:lnTo>
                  <a:pt x="191" y="26"/>
                </a:lnTo>
                <a:lnTo>
                  <a:pt x="204" y="51"/>
                </a:lnTo>
                <a:lnTo>
                  <a:pt x="216" y="76"/>
                </a:lnTo>
                <a:lnTo>
                  <a:pt x="216" y="102"/>
                </a:lnTo>
                <a:lnTo>
                  <a:pt x="229" y="140"/>
                </a:lnTo>
                <a:lnTo>
                  <a:pt x="229" y="191"/>
                </a:lnTo>
                <a:lnTo>
                  <a:pt x="216" y="229"/>
                </a:lnTo>
                <a:lnTo>
                  <a:pt x="216" y="279"/>
                </a:lnTo>
                <a:lnTo>
                  <a:pt x="191" y="343"/>
                </a:lnTo>
                <a:lnTo>
                  <a:pt x="178" y="393"/>
                </a:lnTo>
                <a:lnTo>
                  <a:pt x="140" y="431"/>
                </a:lnTo>
                <a:lnTo>
                  <a:pt x="127" y="457"/>
                </a:lnTo>
                <a:lnTo>
                  <a:pt x="115" y="482"/>
                </a:lnTo>
                <a:lnTo>
                  <a:pt x="102" y="495"/>
                </a:lnTo>
                <a:lnTo>
                  <a:pt x="89" y="507"/>
                </a:lnTo>
                <a:lnTo>
                  <a:pt x="76" y="520"/>
                </a:lnTo>
                <a:lnTo>
                  <a:pt x="64" y="520"/>
                </a:lnTo>
                <a:lnTo>
                  <a:pt x="51" y="533"/>
                </a:lnTo>
                <a:lnTo>
                  <a:pt x="38" y="533"/>
                </a:lnTo>
                <a:lnTo>
                  <a:pt x="26" y="533"/>
                </a:lnTo>
                <a:lnTo>
                  <a:pt x="26" y="520"/>
                </a:lnTo>
                <a:lnTo>
                  <a:pt x="13" y="507"/>
                </a:lnTo>
                <a:lnTo>
                  <a:pt x="13" y="495"/>
                </a:lnTo>
                <a:lnTo>
                  <a:pt x="13" y="482"/>
                </a:lnTo>
                <a:lnTo>
                  <a:pt x="0" y="469"/>
                </a:lnTo>
                <a:lnTo>
                  <a:pt x="0" y="444"/>
                </a:lnTo>
                <a:lnTo>
                  <a:pt x="0" y="406"/>
                </a:lnTo>
                <a:lnTo>
                  <a:pt x="0" y="355"/>
                </a:lnTo>
                <a:lnTo>
                  <a:pt x="13" y="317"/>
                </a:lnTo>
                <a:lnTo>
                  <a:pt x="38" y="279"/>
                </a:lnTo>
                <a:lnTo>
                  <a:pt x="51" y="254"/>
                </a:lnTo>
                <a:lnTo>
                  <a:pt x="76" y="203"/>
                </a:lnTo>
                <a:lnTo>
                  <a:pt x="89" y="165"/>
                </a:lnTo>
                <a:lnTo>
                  <a:pt x="115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480368" y="2880043"/>
            <a:ext cx="177800" cy="193675"/>
          </a:xfrm>
          <a:custGeom>
            <a:avLst/>
            <a:gdLst>
              <a:gd name="txL" fmla="*/ 0 w 280"/>
              <a:gd name="txT" fmla="*/ 0 h 304"/>
              <a:gd name="txR" fmla="*/ 280 w 280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80" h="304">
                <a:moveTo>
                  <a:pt x="267" y="139"/>
                </a:moveTo>
                <a:lnTo>
                  <a:pt x="267" y="165"/>
                </a:lnTo>
                <a:lnTo>
                  <a:pt x="280" y="190"/>
                </a:lnTo>
                <a:lnTo>
                  <a:pt x="280" y="215"/>
                </a:lnTo>
                <a:lnTo>
                  <a:pt x="280" y="253"/>
                </a:lnTo>
                <a:lnTo>
                  <a:pt x="280" y="279"/>
                </a:lnTo>
                <a:lnTo>
                  <a:pt x="267" y="291"/>
                </a:lnTo>
                <a:lnTo>
                  <a:pt x="267" y="304"/>
                </a:lnTo>
                <a:lnTo>
                  <a:pt x="254" y="304"/>
                </a:lnTo>
                <a:lnTo>
                  <a:pt x="242" y="304"/>
                </a:lnTo>
                <a:lnTo>
                  <a:pt x="229" y="304"/>
                </a:lnTo>
                <a:lnTo>
                  <a:pt x="216" y="304"/>
                </a:lnTo>
                <a:lnTo>
                  <a:pt x="216" y="291"/>
                </a:lnTo>
                <a:lnTo>
                  <a:pt x="203" y="279"/>
                </a:lnTo>
                <a:lnTo>
                  <a:pt x="165" y="253"/>
                </a:lnTo>
                <a:lnTo>
                  <a:pt x="127" y="215"/>
                </a:lnTo>
                <a:lnTo>
                  <a:pt x="102" y="177"/>
                </a:lnTo>
                <a:lnTo>
                  <a:pt x="64" y="139"/>
                </a:lnTo>
                <a:lnTo>
                  <a:pt x="51" y="114"/>
                </a:lnTo>
                <a:lnTo>
                  <a:pt x="38" y="88"/>
                </a:lnTo>
                <a:lnTo>
                  <a:pt x="25" y="76"/>
                </a:ln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13" y="25"/>
                </a:lnTo>
                <a:lnTo>
                  <a:pt x="13" y="12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2" y="12"/>
                </a:lnTo>
                <a:lnTo>
                  <a:pt x="127" y="12"/>
                </a:lnTo>
                <a:lnTo>
                  <a:pt x="165" y="25"/>
                </a:lnTo>
                <a:lnTo>
                  <a:pt x="191" y="50"/>
                </a:lnTo>
                <a:lnTo>
                  <a:pt x="229" y="76"/>
                </a:lnTo>
                <a:lnTo>
                  <a:pt x="242" y="101"/>
                </a:lnTo>
                <a:lnTo>
                  <a:pt x="254" y="127"/>
                </a:lnTo>
                <a:lnTo>
                  <a:pt x="267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5828030" y="2856230"/>
            <a:ext cx="331788" cy="328613"/>
          </a:xfrm>
          <a:custGeom>
            <a:avLst/>
            <a:gdLst>
              <a:gd name="txL" fmla="*/ 0 w 522"/>
              <a:gd name="txT" fmla="*/ 0 h 519"/>
              <a:gd name="txR" fmla="*/ 522 w 522"/>
              <a:gd name="txB" fmla="*/ 519 h 5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519">
                <a:moveTo>
                  <a:pt x="305" y="126"/>
                </a:moveTo>
                <a:lnTo>
                  <a:pt x="343" y="152"/>
                </a:lnTo>
                <a:lnTo>
                  <a:pt x="382" y="177"/>
                </a:lnTo>
                <a:lnTo>
                  <a:pt x="420" y="203"/>
                </a:lnTo>
                <a:lnTo>
                  <a:pt x="445" y="228"/>
                </a:lnTo>
                <a:lnTo>
                  <a:pt x="471" y="253"/>
                </a:lnTo>
                <a:lnTo>
                  <a:pt x="483" y="279"/>
                </a:lnTo>
                <a:lnTo>
                  <a:pt x="496" y="304"/>
                </a:lnTo>
                <a:lnTo>
                  <a:pt x="509" y="329"/>
                </a:lnTo>
                <a:lnTo>
                  <a:pt x="522" y="367"/>
                </a:lnTo>
                <a:lnTo>
                  <a:pt x="522" y="405"/>
                </a:lnTo>
                <a:lnTo>
                  <a:pt x="522" y="443"/>
                </a:lnTo>
                <a:lnTo>
                  <a:pt x="522" y="469"/>
                </a:lnTo>
                <a:lnTo>
                  <a:pt x="509" y="494"/>
                </a:lnTo>
                <a:lnTo>
                  <a:pt x="496" y="507"/>
                </a:lnTo>
                <a:lnTo>
                  <a:pt x="471" y="519"/>
                </a:lnTo>
                <a:lnTo>
                  <a:pt x="458" y="519"/>
                </a:lnTo>
                <a:lnTo>
                  <a:pt x="445" y="519"/>
                </a:lnTo>
                <a:lnTo>
                  <a:pt x="420" y="507"/>
                </a:lnTo>
                <a:lnTo>
                  <a:pt x="394" y="481"/>
                </a:lnTo>
                <a:lnTo>
                  <a:pt x="369" y="456"/>
                </a:lnTo>
                <a:lnTo>
                  <a:pt x="331" y="431"/>
                </a:lnTo>
                <a:lnTo>
                  <a:pt x="293" y="380"/>
                </a:lnTo>
                <a:lnTo>
                  <a:pt x="254" y="329"/>
                </a:lnTo>
                <a:lnTo>
                  <a:pt x="204" y="279"/>
                </a:lnTo>
                <a:lnTo>
                  <a:pt x="153" y="228"/>
                </a:lnTo>
                <a:lnTo>
                  <a:pt x="114" y="177"/>
                </a:lnTo>
                <a:lnTo>
                  <a:pt x="76" y="126"/>
                </a:lnTo>
                <a:lnTo>
                  <a:pt x="51" y="88"/>
                </a:lnTo>
                <a:lnTo>
                  <a:pt x="25" y="63"/>
                </a:lnTo>
                <a:lnTo>
                  <a:pt x="13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13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0"/>
                </a:lnTo>
                <a:lnTo>
                  <a:pt x="114" y="12"/>
                </a:lnTo>
                <a:lnTo>
                  <a:pt x="140" y="12"/>
                </a:lnTo>
                <a:lnTo>
                  <a:pt x="165" y="25"/>
                </a:lnTo>
                <a:lnTo>
                  <a:pt x="204" y="50"/>
                </a:lnTo>
                <a:lnTo>
                  <a:pt x="229" y="63"/>
                </a:lnTo>
                <a:lnTo>
                  <a:pt x="267" y="88"/>
                </a:lnTo>
                <a:lnTo>
                  <a:pt x="305" y="1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4786630" y="1786255"/>
            <a:ext cx="1454150" cy="233363"/>
          </a:xfrm>
          <a:custGeom>
            <a:avLst/>
            <a:gdLst>
              <a:gd name="txL" fmla="*/ 0 w 2290"/>
              <a:gd name="txT" fmla="*/ 0 h 367"/>
              <a:gd name="txR" fmla="*/ 2290 w 2290"/>
              <a:gd name="txB" fmla="*/ 367 h 36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0" h="367">
                <a:moveTo>
                  <a:pt x="432" y="342"/>
                </a:moveTo>
                <a:lnTo>
                  <a:pt x="381" y="354"/>
                </a:lnTo>
                <a:lnTo>
                  <a:pt x="331" y="354"/>
                </a:lnTo>
                <a:lnTo>
                  <a:pt x="292" y="354"/>
                </a:lnTo>
                <a:lnTo>
                  <a:pt x="254" y="367"/>
                </a:lnTo>
                <a:lnTo>
                  <a:pt x="216" y="367"/>
                </a:lnTo>
                <a:lnTo>
                  <a:pt x="191" y="367"/>
                </a:lnTo>
                <a:lnTo>
                  <a:pt x="165" y="354"/>
                </a:lnTo>
                <a:lnTo>
                  <a:pt x="152" y="354"/>
                </a:lnTo>
                <a:lnTo>
                  <a:pt x="114" y="342"/>
                </a:lnTo>
                <a:lnTo>
                  <a:pt x="76" y="316"/>
                </a:lnTo>
                <a:lnTo>
                  <a:pt x="63" y="304"/>
                </a:lnTo>
                <a:lnTo>
                  <a:pt x="38" y="291"/>
                </a:lnTo>
                <a:lnTo>
                  <a:pt x="13" y="266"/>
                </a:lnTo>
                <a:lnTo>
                  <a:pt x="0" y="240"/>
                </a:lnTo>
                <a:lnTo>
                  <a:pt x="114" y="240"/>
                </a:lnTo>
                <a:lnTo>
                  <a:pt x="242" y="240"/>
                </a:lnTo>
                <a:lnTo>
                  <a:pt x="369" y="228"/>
                </a:lnTo>
                <a:lnTo>
                  <a:pt x="496" y="215"/>
                </a:lnTo>
                <a:lnTo>
                  <a:pt x="534" y="202"/>
                </a:lnTo>
                <a:lnTo>
                  <a:pt x="572" y="202"/>
                </a:lnTo>
                <a:lnTo>
                  <a:pt x="610" y="202"/>
                </a:lnTo>
                <a:lnTo>
                  <a:pt x="649" y="190"/>
                </a:lnTo>
                <a:lnTo>
                  <a:pt x="700" y="190"/>
                </a:lnTo>
                <a:lnTo>
                  <a:pt x="738" y="190"/>
                </a:lnTo>
                <a:lnTo>
                  <a:pt x="789" y="177"/>
                </a:lnTo>
                <a:lnTo>
                  <a:pt x="839" y="164"/>
                </a:lnTo>
                <a:lnTo>
                  <a:pt x="903" y="164"/>
                </a:lnTo>
                <a:lnTo>
                  <a:pt x="954" y="152"/>
                </a:lnTo>
                <a:lnTo>
                  <a:pt x="1018" y="139"/>
                </a:lnTo>
                <a:lnTo>
                  <a:pt x="1081" y="139"/>
                </a:lnTo>
                <a:lnTo>
                  <a:pt x="1145" y="126"/>
                </a:lnTo>
                <a:lnTo>
                  <a:pt x="1208" y="114"/>
                </a:lnTo>
                <a:lnTo>
                  <a:pt x="1272" y="101"/>
                </a:lnTo>
                <a:lnTo>
                  <a:pt x="1348" y="88"/>
                </a:lnTo>
                <a:lnTo>
                  <a:pt x="1425" y="76"/>
                </a:lnTo>
                <a:lnTo>
                  <a:pt x="1488" y="63"/>
                </a:lnTo>
                <a:lnTo>
                  <a:pt x="1552" y="63"/>
                </a:lnTo>
                <a:lnTo>
                  <a:pt x="1616" y="50"/>
                </a:lnTo>
                <a:lnTo>
                  <a:pt x="1666" y="38"/>
                </a:lnTo>
                <a:lnTo>
                  <a:pt x="1717" y="38"/>
                </a:lnTo>
                <a:lnTo>
                  <a:pt x="1768" y="25"/>
                </a:lnTo>
                <a:lnTo>
                  <a:pt x="1819" y="25"/>
                </a:lnTo>
                <a:lnTo>
                  <a:pt x="1857" y="12"/>
                </a:lnTo>
                <a:lnTo>
                  <a:pt x="1895" y="12"/>
                </a:lnTo>
                <a:lnTo>
                  <a:pt x="1934" y="0"/>
                </a:lnTo>
                <a:lnTo>
                  <a:pt x="1959" y="0"/>
                </a:lnTo>
                <a:lnTo>
                  <a:pt x="1984" y="0"/>
                </a:lnTo>
                <a:lnTo>
                  <a:pt x="2010" y="0"/>
                </a:lnTo>
                <a:lnTo>
                  <a:pt x="2035" y="0"/>
                </a:lnTo>
                <a:lnTo>
                  <a:pt x="2048" y="0"/>
                </a:lnTo>
                <a:lnTo>
                  <a:pt x="2112" y="0"/>
                </a:lnTo>
                <a:lnTo>
                  <a:pt x="2163" y="0"/>
                </a:lnTo>
                <a:lnTo>
                  <a:pt x="2175" y="12"/>
                </a:lnTo>
                <a:lnTo>
                  <a:pt x="2201" y="25"/>
                </a:lnTo>
                <a:lnTo>
                  <a:pt x="2213" y="25"/>
                </a:lnTo>
                <a:lnTo>
                  <a:pt x="2226" y="38"/>
                </a:lnTo>
                <a:lnTo>
                  <a:pt x="2252" y="63"/>
                </a:lnTo>
                <a:lnTo>
                  <a:pt x="2264" y="88"/>
                </a:lnTo>
                <a:lnTo>
                  <a:pt x="2277" y="101"/>
                </a:lnTo>
                <a:lnTo>
                  <a:pt x="2290" y="114"/>
                </a:lnTo>
                <a:lnTo>
                  <a:pt x="2277" y="126"/>
                </a:lnTo>
                <a:lnTo>
                  <a:pt x="2264" y="126"/>
                </a:lnTo>
                <a:lnTo>
                  <a:pt x="2252" y="139"/>
                </a:lnTo>
                <a:lnTo>
                  <a:pt x="2226" y="139"/>
                </a:lnTo>
                <a:lnTo>
                  <a:pt x="2201" y="152"/>
                </a:lnTo>
                <a:lnTo>
                  <a:pt x="2163" y="152"/>
                </a:lnTo>
                <a:lnTo>
                  <a:pt x="2112" y="152"/>
                </a:lnTo>
                <a:lnTo>
                  <a:pt x="2061" y="152"/>
                </a:lnTo>
                <a:lnTo>
                  <a:pt x="1946" y="152"/>
                </a:lnTo>
                <a:lnTo>
                  <a:pt x="1832" y="164"/>
                </a:lnTo>
                <a:lnTo>
                  <a:pt x="1705" y="164"/>
                </a:lnTo>
                <a:lnTo>
                  <a:pt x="1565" y="190"/>
                </a:lnTo>
                <a:lnTo>
                  <a:pt x="1437" y="202"/>
                </a:lnTo>
                <a:lnTo>
                  <a:pt x="1297" y="228"/>
                </a:lnTo>
                <a:lnTo>
                  <a:pt x="1145" y="240"/>
                </a:lnTo>
                <a:lnTo>
                  <a:pt x="992" y="253"/>
                </a:lnTo>
                <a:lnTo>
                  <a:pt x="916" y="266"/>
                </a:lnTo>
                <a:lnTo>
                  <a:pt x="839" y="278"/>
                </a:lnTo>
                <a:lnTo>
                  <a:pt x="763" y="291"/>
                </a:lnTo>
                <a:lnTo>
                  <a:pt x="687" y="291"/>
                </a:lnTo>
                <a:lnTo>
                  <a:pt x="623" y="304"/>
                </a:lnTo>
                <a:lnTo>
                  <a:pt x="560" y="316"/>
                </a:lnTo>
                <a:lnTo>
                  <a:pt x="496" y="329"/>
                </a:lnTo>
                <a:lnTo>
                  <a:pt x="432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2" name="Freeform 46"/>
          <p:cNvSpPr/>
          <p:nvPr/>
        </p:nvSpPr>
        <p:spPr>
          <a:xfrm>
            <a:off x="5432743" y="1681480"/>
            <a:ext cx="104775" cy="1077913"/>
          </a:xfrm>
          <a:custGeom>
            <a:avLst/>
            <a:gdLst>
              <a:gd name="txL" fmla="*/ 0 w 165"/>
              <a:gd name="txT" fmla="*/ 0 h 1698"/>
              <a:gd name="txR" fmla="*/ 165 w 165"/>
              <a:gd name="txB" fmla="*/ 1698 h 169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5" h="1698">
                <a:moveTo>
                  <a:pt x="127" y="1698"/>
                </a:moveTo>
                <a:lnTo>
                  <a:pt x="25" y="1698"/>
                </a:lnTo>
                <a:lnTo>
                  <a:pt x="25" y="1520"/>
                </a:lnTo>
                <a:lnTo>
                  <a:pt x="25" y="1368"/>
                </a:lnTo>
                <a:lnTo>
                  <a:pt x="25" y="1204"/>
                </a:lnTo>
                <a:lnTo>
                  <a:pt x="25" y="1064"/>
                </a:lnTo>
                <a:lnTo>
                  <a:pt x="25" y="925"/>
                </a:lnTo>
                <a:lnTo>
                  <a:pt x="25" y="798"/>
                </a:lnTo>
                <a:lnTo>
                  <a:pt x="25" y="684"/>
                </a:lnTo>
                <a:lnTo>
                  <a:pt x="25" y="570"/>
                </a:lnTo>
                <a:lnTo>
                  <a:pt x="12" y="469"/>
                </a:lnTo>
                <a:lnTo>
                  <a:pt x="12" y="380"/>
                </a:lnTo>
                <a:lnTo>
                  <a:pt x="12" y="291"/>
                </a:lnTo>
                <a:lnTo>
                  <a:pt x="12" y="215"/>
                </a:lnTo>
                <a:lnTo>
                  <a:pt x="12" y="152"/>
                </a:lnTo>
                <a:lnTo>
                  <a:pt x="0" y="88"/>
                </a:lnTo>
                <a:lnTo>
                  <a:pt x="0" y="38"/>
                </a:lnTo>
                <a:lnTo>
                  <a:pt x="0" y="0"/>
                </a:lnTo>
                <a:lnTo>
                  <a:pt x="25" y="25"/>
                </a:lnTo>
                <a:lnTo>
                  <a:pt x="63" y="50"/>
                </a:lnTo>
                <a:lnTo>
                  <a:pt x="89" y="63"/>
                </a:lnTo>
                <a:lnTo>
                  <a:pt x="114" y="88"/>
                </a:lnTo>
                <a:lnTo>
                  <a:pt x="127" y="101"/>
                </a:lnTo>
                <a:lnTo>
                  <a:pt x="140" y="114"/>
                </a:lnTo>
                <a:lnTo>
                  <a:pt x="152" y="126"/>
                </a:lnTo>
                <a:lnTo>
                  <a:pt x="165" y="139"/>
                </a:lnTo>
                <a:lnTo>
                  <a:pt x="165" y="152"/>
                </a:lnTo>
                <a:lnTo>
                  <a:pt x="165" y="177"/>
                </a:lnTo>
                <a:lnTo>
                  <a:pt x="165" y="190"/>
                </a:lnTo>
                <a:lnTo>
                  <a:pt x="165" y="203"/>
                </a:lnTo>
                <a:lnTo>
                  <a:pt x="165" y="228"/>
                </a:lnTo>
                <a:lnTo>
                  <a:pt x="165" y="253"/>
                </a:lnTo>
                <a:lnTo>
                  <a:pt x="165" y="279"/>
                </a:lnTo>
                <a:lnTo>
                  <a:pt x="165" y="304"/>
                </a:lnTo>
                <a:lnTo>
                  <a:pt x="165" y="342"/>
                </a:lnTo>
                <a:lnTo>
                  <a:pt x="165" y="380"/>
                </a:lnTo>
                <a:lnTo>
                  <a:pt x="165" y="418"/>
                </a:lnTo>
                <a:lnTo>
                  <a:pt x="165" y="456"/>
                </a:lnTo>
                <a:lnTo>
                  <a:pt x="165" y="507"/>
                </a:lnTo>
                <a:lnTo>
                  <a:pt x="165" y="557"/>
                </a:lnTo>
                <a:lnTo>
                  <a:pt x="165" y="595"/>
                </a:lnTo>
                <a:lnTo>
                  <a:pt x="165" y="659"/>
                </a:lnTo>
                <a:lnTo>
                  <a:pt x="152" y="709"/>
                </a:lnTo>
                <a:lnTo>
                  <a:pt x="152" y="773"/>
                </a:lnTo>
                <a:lnTo>
                  <a:pt x="152" y="836"/>
                </a:lnTo>
                <a:lnTo>
                  <a:pt x="152" y="899"/>
                </a:lnTo>
                <a:lnTo>
                  <a:pt x="152" y="963"/>
                </a:lnTo>
                <a:lnTo>
                  <a:pt x="152" y="1026"/>
                </a:lnTo>
                <a:lnTo>
                  <a:pt x="152" y="1102"/>
                </a:lnTo>
                <a:lnTo>
                  <a:pt x="140" y="1178"/>
                </a:lnTo>
                <a:lnTo>
                  <a:pt x="140" y="1254"/>
                </a:lnTo>
                <a:lnTo>
                  <a:pt x="140" y="1343"/>
                </a:lnTo>
                <a:lnTo>
                  <a:pt x="140" y="1432"/>
                </a:lnTo>
                <a:lnTo>
                  <a:pt x="140" y="1508"/>
                </a:lnTo>
                <a:lnTo>
                  <a:pt x="127" y="1609"/>
                </a:lnTo>
                <a:lnTo>
                  <a:pt x="127" y="16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5239068" y="2518093"/>
            <a:ext cx="476250" cy="112712"/>
          </a:xfrm>
          <a:custGeom>
            <a:avLst/>
            <a:gdLst>
              <a:gd name="txL" fmla="*/ 0 w 751"/>
              <a:gd name="txT" fmla="*/ 0 h 177"/>
              <a:gd name="txR" fmla="*/ 751 w 751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1" h="177">
                <a:moveTo>
                  <a:pt x="751" y="63"/>
                </a:moveTo>
                <a:lnTo>
                  <a:pt x="738" y="76"/>
                </a:lnTo>
                <a:lnTo>
                  <a:pt x="725" y="88"/>
                </a:lnTo>
                <a:lnTo>
                  <a:pt x="713" y="88"/>
                </a:lnTo>
                <a:lnTo>
                  <a:pt x="687" y="101"/>
                </a:lnTo>
                <a:lnTo>
                  <a:pt x="675" y="114"/>
                </a:lnTo>
                <a:lnTo>
                  <a:pt x="649" y="114"/>
                </a:lnTo>
                <a:lnTo>
                  <a:pt x="611" y="126"/>
                </a:lnTo>
                <a:lnTo>
                  <a:pt x="585" y="126"/>
                </a:lnTo>
                <a:lnTo>
                  <a:pt x="535" y="139"/>
                </a:lnTo>
                <a:lnTo>
                  <a:pt x="496" y="139"/>
                </a:lnTo>
                <a:lnTo>
                  <a:pt x="433" y="152"/>
                </a:lnTo>
                <a:lnTo>
                  <a:pt x="382" y="152"/>
                </a:lnTo>
                <a:lnTo>
                  <a:pt x="318" y="164"/>
                </a:lnTo>
                <a:lnTo>
                  <a:pt x="267" y="164"/>
                </a:lnTo>
                <a:lnTo>
                  <a:pt x="217" y="164"/>
                </a:lnTo>
                <a:lnTo>
                  <a:pt x="178" y="164"/>
                </a:lnTo>
                <a:lnTo>
                  <a:pt x="140" y="177"/>
                </a:lnTo>
                <a:lnTo>
                  <a:pt x="102" y="164"/>
                </a:lnTo>
                <a:lnTo>
                  <a:pt x="77" y="164"/>
                </a:lnTo>
                <a:lnTo>
                  <a:pt x="64" y="164"/>
                </a:lnTo>
                <a:lnTo>
                  <a:pt x="38" y="152"/>
                </a:lnTo>
                <a:lnTo>
                  <a:pt x="13" y="139"/>
                </a:lnTo>
                <a:lnTo>
                  <a:pt x="0" y="139"/>
                </a:lnTo>
                <a:lnTo>
                  <a:pt x="0" y="126"/>
                </a:lnTo>
                <a:lnTo>
                  <a:pt x="0" y="114"/>
                </a:lnTo>
                <a:lnTo>
                  <a:pt x="13" y="114"/>
                </a:lnTo>
                <a:lnTo>
                  <a:pt x="26" y="101"/>
                </a:lnTo>
                <a:lnTo>
                  <a:pt x="38" y="88"/>
                </a:lnTo>
                <a:lnTo>
                  <a:pt x="64" y="88"/>
                </a:lnTo>
                <a:lnTo>
                  <a:pt x="77" y="76"/>
                </a:lnTo>
                <a:lnTo>
                  <a:pt x="115" y="76"/>
                </a:lnTo>
                <a:lnTo>
                  <a:pt x="140" y="76"/>
                </a:lnTo>
                <a:lnTo>
                  <a:pt x="191" y="63"/>
                </a:lnTo>
                <a:lnTo>
                  <a:pt x="229" y="50"/>
                </a:lnTo>
                <a:lnTo>
                  <a:pt x="280" y="38"/>
                </a:lnTo>
                <a:lnTo>
                  <a:pt x="344" y="25"/>
                </a:lnTo>
                <a:lnTo>
                  <a:pt x="407" y="12"/>
                </a:lnTo>
                <a:lnTo>
                  <a:pt x="458" y="12"/>
                </a:lnTo>
                <a:lnTo>
                  <a:pt x="509" y="0"/>
                </a:lnTo>
                <a:lnTo>
                  <a:pt x="547" y="0"/>
                </a:lnTo>
                <a:lnTo>
                  <a:pt x="585" y="0"/>
                </a:lnTo>
                <a:lnTo>
                  <a:pt x="624" y="0"/>
                </a:lnTo>
                <a:lnTo>
                  <a:pt x="649" y="0"/>
                </a:lnTo>
                <a:lnTo>
                  <a:pt x="675" y="12"/>
                </a:lnTo>
                <a:lnTo>
                  <a:pt x="687" y="12"/>
                </a:lnTo>
                <a:lnTo>
                  <a:pt x="700" y="25"/>
                </a:lnTo>
                <a:lnTo>
                  <a:pt x="713" y="38"/>
                </a:lnTo>
                <a:lnTo>
                  <a:pt x="725" y="38"/>
                </a:lnTo>
                <a:lnTo>
                  <a:pt x="738" y="50"/>
                </a:lnTo>
                <a:lnTo>
                  <a:pt x="751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100955" y="2694305"/>
            <a:ext cx="760413" cy="144463"/>
          </a:xfrm>
          <a:custGeom>
            <a:avLst/>
            <a:gdLst>
              <a:gd name="txL" fmla="*/ 0 w 1196"/>
              <a:gd name="txT" fmla="*/ 0 h 228"/>
              <a:gd name="txR" fmla="*/ 1196 w 1196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196" h="228">
                <a:moveTo>
                  <a:pt x="0" y="140"/>
                </a:moveTo>
                <a:lnTo>
                  <a:pt x="13" y="127"/>
                </a:lnTo>
                <a:lnTo>
                  <a:pt x="25" y="127"/>
                </a:lnTo>
                <a:lnTo>
                  <a:pt x="51" y="127"/>
                </a:lnTo>
                <a:lnTo>
                  <a:pt x="76" y="114"/>
                </a:lnTo>
                <a:lnTo>
                  <a:pt x="114" y="114"/>
                </a:lnTo>
                <a:lnTo>
                  <a:pt x="165" y="102"/>
                </a:lnTo>
                <a:lnTo>
                  <a:pt x="216" y="102"/>
                </a:lnTo>
                <a:lnTo>
                  <a:pt x="267" y="89"/>
                </a:lnTo>
                <a:lnTo>
                  <a:pt x="331" y="89"/>
                </a:lnTo>
                <a:lnTo>
                  <a:pt x="394" y="76"/>
                </a:lnTo>
                <a:lnTo>
                  <a:pt x="445" y="76"/>
                </a:lnTo>
                <a:lnTo>
                  <a:pt x="496" y="64"/>
                </a:lnTo>
                <a:lnTo>
                  <a:pt x="598" y="51"/>
                </a:lnTo>
                <a:lnTo>
                  <a:pt x="700" y="26"/>
                </a:lnTo>
                <a:lnTo>
                  <a:pt x="789" y="26"/>
                </a:lnTo>
                <a:lnTo>
                  <a:pt x="865" y="13"/>
                </a:lnTo>
                <a:lnTo>
                  <a:pt x="929" y="0"/>
                </a:lnTo>
                <a:lnTo>
                  <a:pt x="992" y="0"/>
                </a:lnTo>
                <a:lnTo>
                  <a:pt x="1030" y="0"/>
                </a:lnTo>
                <a:lnTo>
                  <a:pt x="1043" y="13"/>
                </a:lnTo>
                <a:lnTo>
                  <a:pt x="1069" y="13"/>
                </a:lnTo>
                <a:lnTo>
                  <a:pt x="1094" y="13"/>
                </a:lnTo>
                <a:lnTo>
                  <a:pt x="1120" y="26"/>
                </a:lnTo>
                <a:lnTo>
                  <a:pt x="1158" y="51"/>
                </a:lnTo>
                <a:lnTo>
                  <a:pt x="1170" y="64"/>
                </a:lnTo>
                <a:lnTo>
                  <a:pt x="1170" y="76"/>
                </a:lnTo>
                <a:lnTo>
                  <a:pt x="1183" y="89"/>
                </a:lnTo>
                <a:lnTo>
                  <a:pt x="1196" y="102"/>
                </a:lnTo>
                <a:lnTo>
                  <a:pt x="1183" y="114"/>
                </a:lnTo>
                <a:lnTo>
                  <a:pt x="1170" y="127"/>
                </a:lnTo>
                <a:lnTo>
                  <a:pt x="1158" y="127"/>
                </a:lnTo>
                <a:lnTo>
                  <a:pt x="1145" y="127"/>
                </a:lnTo>
                <a:lnTo>
                  <a:pt x="1132" y="140"/>
                </a:lnTo>
                <a:lnTo>
                  <a:pt x="1120" y="140"/>
                </a:lnTo>
                <a:lnTo>
                  <a:pt x="1094" y="140"/>
                </a:lnTo>
                <a:lnTo>
                  <a:pt x="1081" y="140"/>
                </a:lnTo>
                <a:lnTo>
                  <a:pt x="1069" y="140"/>
                </a:lnTo>
                <a:lnTo>
                  <a:pt x="1056" y="140"/>
                </a:lnTo>
                <a:lnTo>
                  <a:pt x="1030" y="140"/>
                </a:lnTo>
                <a:lnTo>
                  <a:pt x="1018" y="140"/>
                </a:lnTo>
                <a:lnTo>
                  <a:pt x="992" y="140"/>
                </a:lnTo>
                <a:lnTo>
                  <a:pt x="954" y="140"/>
                </a:lnTo>
                <a:lnTo>
                  <a:pt x="929" y="152"/>
                </a:lnTo>
                <a:lnTo>
                  <a:pt x="891" y="152"/>
                </a:lnTo>
                <a:lnTo>
                  <a:pt x="865" y="152"/>
                </a:lnTo>
                <a:lnTo>
                  <a:pt x="814" y="152"/>
                </a:lnTo>
                <a:lnTo>
                  <a:pt x="776" y="165"/>
                </a:lnTo>
                <a:lnTo>
                  <a:pt x="738" y="165"/>
                </a:lnTo>
                <a:lnTo>
                  <a:pt x="687" y="178"/>
                </a:lnTo>
                <a:lnTo>
                  <a:pt x="636" y="178"/>
                </a:lnTo>
                <a:lnTo>
                  <a:pt x="585" y="190"/>
                </a:lnTo>
                <a:lnTo>
                  <a:pt x="534" y="190"/>
                </a:lnTo>
                <a:lnTo>
                  <a:pt x="483" y="203"/>
                </a:lnTo>
                <a:lnTo>
                  <a:pt x="433" y="203"/>
                </a:lnTo>
                <a:lnTo>
                  <a:pt x="394" y="203"/>
                </a:lnTo>
                <a:lnTo>
                  <a:pt x="356" y="216"/>
                </a:lnTo>
                <a:lnTo>
                  <a:pt x="318" y="216"/>
                </a:lnTo>
                <a:lnTo>
                  <a:pt x="280" y="216"/>
                </a:lnTo>
                <a:lnTo>
                  <a:pt x="254" y="228"/>
                </a:lnTo>
                <a:lnTo>
                  <a:pt x="216" y="228"/>
                </a:lnTo>
                <a:lnTo>
                  <a:pt x="191" y="228"/>
                </a:lnTo>
                <a:lnTo>
                  <a:pt x="178" y="228"/>
                </a:lnTo>
                <a:lnTo>
                  <a:pt x="153" y="228"/>
                </a:lnTo>
                <a:lnTo>
                  <a:pt x="140" y="228"/>
                </a:lnTo>
                <a:lnTo>
                  <a:pt x="127" y="228"/>
                </a:lnTo>
                <a:lnTo>
                  <a:pt x="114" y="228"/>
                </a:lnTo>
                <a:lnTo>
                  <a:pt x="89" y="228"/>
                </a:lnTo>
                <a:lnTo>
                  <a:pt x="76" y="228"/>
                </a:lnTo>
                <a:lnTo>
                  <a:pt x="51" y="203"/>
                </a:lnTo>
                <a:lnTo>
                  <a:pt x="25" y="190"/>
                </a:lnTo>
                <a:lnTo>
                  <a:pt x="13" y="178"/>
                </a:lnTo>
                <a:lnTo>
                  <a:pt x="13" y="165"/>
                </a:lnTo>
                <a:lnTo>
                  <a:pt x="0" y="152"/>
                </a:lnTo>
                <a:lnTo>
                  <a:pt x="0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85" name="矩形 4"/>
          <p:cNvSpPr/>
          <p:nvPr/>
        </p:nvSpPr>
        <p:spPr>
          <a:xfrm>
            <a:off x="807895" y="1364654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熏</a:t>
            </a:r>
          </a:p>
        </p:txBody>
      </p:sp>
      <p:sp>
        <p:nvSpPr>
          <p:cNvPr id="31" name="矩形 30"/>
          <p:cNvSpPr/>
          <p:nvPr/>
        </p:nvSpPr>
        <p:spPr>
          <a:xfrm>
            <a:off x="892959" y="649806"/>
            <a:ext cx="13258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xūn</a:t>
            </a:r>
          </a:p>
        </p:txBody>
      </p:sp>
      <p:pic>
        <p:nvPicPr>
          <p:cNvPr id="1949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662798" y="3008825"/>
            <a:ext cx="3529162" cy="1636395"/>
            <a:chOff x="684064" y="3104522"/>
            <a:chExt cx="3529162" cy="163639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715963" y="3104522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上下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715963" y="3904473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熏制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 臭气熏天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84064" y="3511401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X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灬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715963" y="4311022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496695"/>
            <a:ext cx="1698625" cy="126301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28607"/>
              <a:gd name="adj6" fmla="val 1448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上横要长，下边扁框内是左点右撇、不是田字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169150" y="1497330"/>
            <a:ext cx="1668780" cy="126238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85412"/>
              <a:gd name="adj6" fmla="val -5140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中竖贯穿上下，四点要宽。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103745" y="307371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38614" y="2260717"/>
              <a:ext cx="1616704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zh-CN" altLang="en-US" b="1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下边扁框内是不是田字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93" name="Freeform 29"/>
          <p:cNvSpPr/>
          <p:nvPr/>
        </p:nvSpPr>
        <p:spPr>
          <a:xfrm>
            <a:off x="4727893" y="2065655"/>
            <a:ext cx="614362" cy="209550"/>
          </a:xfrm>
          <a:custGeom>
            <a:avLst/>
            <a:gdLst>
              <a:gd name="txL" fmla="*/ 0 w 967"/>
              <a:gd name="txT" fmla="*/ 0 h 330"/>
              <a:gd name="txR" fmla="*/ 967 w 967"/>
              <a:gd name="txB" fmla="*/ 330 h 33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67" h="330">
                <a:moveTo>
                  <a:pt x="356" y="292"/>
                </a:moveTo>
                <a:lnTo>
                  <a:pt x="318" y="304"/>
                </a:lnTo>
                <a:lnTo>
                  <a:pt x="292" y="304"/>
                </a:lnTo>
                <a:lnTo>
                  <a:pt x="267" y="317"/>
                </a:lnTo>
                <a:lnTo>
                  <a:pt x="242" y="317"/>
                </a:lnTo>
                <a:lnTo>
                  <a:pt x="216" y="330"/>
                </a:lnTo>
                <a:lnTo>
                  <a:pt x="203" y="330"/>
                </a:lnTo>
                <a:lnTo>
                  <a:pt x="191" y="330"/>
                </a:lnTo>
                <a:lnTo>
                  <a:pt x="165" y="330"/>
                </a:lnTo>
                <a:lnTo>
                  <a:pt x="152" y="317"/>
                </a:lnTo>
                <a:lnTo>
                  <a:pt x="114" y="304"/>
                </a:lnTo>
                <a:lnTo>
                  <a:pt x="76" y="292"/>
                </a:lnTo>
                <a:lnTo>
                  <a:pt x="63" y="292"/>
                </a:lnTo>
                <a:lnTo>
                  <a:pt x="51" y="279"/>
                </a:lnTo>
                <a:lnTo>
                  <a:pt x="38" y="266"/>
                </a:lnTo>
                <a:lnTo>
                  <a:pt x="25" y="266"/>
                </a:lnTo>
                <a:lnTo>
                  <a:pt x="13" y="254"/>
                </a:lnTo>
                <a:lnTo>
                  <a:pt x="13" y="241"/>
                </a:lnTo>
                <a:lnTo>
                  <a:pt x="0" y="241"/>
                </a:lnTo>
                <a:lnTo>
                  <a:pt x="0" y="228"/>
                </a:lnTo>
                <a:lnTo>
                  <a:pt x="140" y="190"/>
                </a:lnTo>
                <a:lnTo>
                  <a:pt x="280" y="165"/>
                </a:lnTo>
                <a:lnTo>
                  <a:pt x="420" y="114"/>
                </a:lnTo>
                <a:lnTo>
                  <a:pt x="572" y="76"/>
                </a:lnTo>
                <a:lnTo>
                  <a:pt x="610" y="64"/>
                </a:lnTo>
                <a:lnTo>
                  <a:pt x="649" y="51"/>
                </a:lnTo>
                <a:lnTo>
                  <a:pt x="712" y="38"/>
                </a:lnTo>
                <a:lnTo>
                  <a:pt x="763" y="26"/>
                </a:lnTo>
                <a:lnTo>
                  <a:pt x="814" y="13"/>
                </a:lnTo>
                <a:lnTo>
                  <a:pt x="852" y="0"/>
                </a:lnTo>
                <a:lnTo>
                  <a:pt x="890" y="0"/>
                </a:lnTo>
                <a:lnTo>
                  <a:pt x="903" y="0"/>
                </a:lnTo>
                <a:lnTo>
                  <a:pt x="929" y="0"/>
                </a:lnTo>
                <a:lnTo>
                  <a:pt x="941" y="13"/>
                </a:lnTo>
                <a:lnTo>
                  <a:pt x="954" y="26"/>
                </a:lnTo>
                <a:lnTo>
                  <a:pt x="967" y="38"/>
                </a:lnTo>
                <a:lnTo>
                  <a:pt x="967" y="64"/>
                </a:lnTo>
                <a:lnTo>
                  <a:pt x="967" y="76"/>
                </a:lnTo>
                <a:lnTo>
                  <a:pt x="954" y="89"/>
                </a:lnTo>
                <a:lnTo>
                  <a:pt x="941" y="102"/>
                </a:lnTo>
                <a:lnTo>
                  <a:pt x="916" y="114"/>
                </a:lnTo>
                <a:lnTo>
                  <a:pt x="878" y="127"/>
                </a:lnTo>
                <a:lnTo>
                  <a:pt x="839" y="152"/>
                </a:lnTo>
                <a:lnTo>
                  <a:pt x="789" y="165"/>
                </a:lnTo>
                <a:lnTo>
                  <a:pt x="738" y="178"/>
                </a:lnTo>
                <a:lnTo>
                  <a:pt x="674" y="203"/>
                </a:lnTo>
                <a:lnTo>
                  <a:pt x="623" y="216"/>
                </a:lnTo>
                <a:lnTo>
                  <a:pt x="572" y="228"/>
                </a:lnTo>
                <a:lnTo>
                  <a:pt x="521" y="241"/>
                </a:lnTo>
                <a:lnTo>
                  <a:pt x="471" y="254"/>
                </a:lnTo>
                <a:lnTo>
                  <a:pt x="432" y="266"/>
                </a:lnTo>
                <a:lnTo>
                  <a:pt x="394" y="279"/>
                </a:lnTo>
                <a:lnTo>
                  <a:pt x="356" y="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5261293" y="2348230"/>
            <a:ext cx="379412" cy="796925"/>
          </a:xfrm>
          <a:custGeom>
            <a:avLst/>
            <a:gdLst>
              <a:gd name="txL" fmla="*/ 0 w 598"/>
              <a:gd name="txT" fmla="*/ 0 h 1254"/>
              <a:gd name="txR" fmla="*/ 598 w 598"/>
              <a:gd name="txB" fmla="*/ 1254 h 12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98" h="1254">
                <a:moveTo>
                  <a:pt x="382" y="912"/>
                </a:moveTo>
                <a:lnTo>
                  <a:pt x="331" y="988"/>
                </a:lnTo>
                <a:lnTo>
                  <a:pt x="268" y="1064"/>
                </a:lnTo>
                <a:lnTo>
                  <a:pt x="242" y="1090"/>
                </a:lnTo>
                <a:lnTo>
                  <a:pt x="204" y="1115"/>
                </a:lnTo>
                <a:lnTo>
                  <a:pt x="179" y="1140"/>
                </a:lnTo>
                <a:lnTo>
                  <a:pt x="140" y="1166"/>
                </a:lnTo>
                <a:lnTo>
                  <a:pt x="102" y="1191"/>
                </a:lnTo>
                <a:lnTo>
                  <a:pt x="77" y="1204"/>
                </a:lnTo>
                <a:lnTo>
                  <a:pt x="51" y="1229"/>
                </a:lnTo>
                <a:lnTo>
                  <a:pt x="39" y="1242"/>
                </a:lnTo>
                <a:lnTo>
                  <a:pt x="13" y="1242"/>
                </a:lnTo>
                <a:lnTo>
                  <a:pt x="13" y="1254"/>
                </a:lnTo>
                <a:lnTo>
                  <a:pt x="0" y="1254"/>
                </a:lnTo>
                <a:lnTo>
                  <a:pt x="0" y="1242"/>
                </a:lnTo>
                <a:lnTo>
                  <a:pt x="0" y="1229"/>
                </a:lnTo>
                <a:lnTo>
                  <a:pt x="13" y="1216"/>
                </a:lnTo>
                <a:lnTo>
                  <a:pt x="26" y="1204"/>
                </a:lnTo>
                <a:lnTo>
                  <a:pt x="39" y="1178"/>
                </a:lnTo>
                <a:lnTo>
                  <a:pt x="51" y="1153"/>
                </a:lnTo>
                <a:lnTo>
                  <a:pt x="77" y="1128"/>
                </a:lnTo>
                <a:lnTo>
                  <a:pt x="102" y="1102"/>
                </a:lnTo>
                <a:lnTo>
                  <a:pt x="166" y="1039"/>
                </a:lnTo>
                <a:lnTo>
                  <a:pt x="217" y="963"/>
                </a:lnTo>
                <a:lnTo>
                  <a:pt x="268" y="887"/>
                </a:lnTo>
                <a:lnTo>
                  <a:pt x="293" y="849"/>
                </a:lnTo>
                <a:lnTo>
                  <a:pt x="319" y="798"/>
                </a:lnTo>
                <a:lnTo>
                  <a:pt x="357" y="722"/>
                </a:lnTo>
                <a:lnTo>
                  <a:pt x="382" y="633"/>
                </a:lnTo>
                <a:lnTo>
                  <a:pt x="408" y="532"/>
                </a:lnTo>
                <a:lnTo>
                  <a:pt x="433" y="431"/>
                </a:lnTo>
                <a:lnTo>
                  <a:pt x="433" y="380"/>
                </a:lnTo>
                <a:lnTo>
                  <a:pt x="433" y="329"/>
                </a:lnTo>
                <a:lnTo>
                  <a:pt x="446" y="291"/>
                </a:lnTo>
                <a:lnTo>
                  <a:pt x="446" y="253"/>
                </a:lnTo>
                <a:lnTo>
                  <a:pt x="446" y="215"/>
                </a:lnTo>
                <a:lnTo>
                  <a:pt x="446" y="190"/>
                </a:lnTo>
                <a:lnTo>
                  <a:pt x="446" y="165"/>
                </a:lnTo>
                <a:lnTo>
                  <a:pt x="433" y="139"/>
                </a:lnTo>
                <a:lnTo>
                  <a:pt x="420" y="101"/>
                </a:lnTo>
                <a:lnTo>
                  <a:pt x="420" y="63"/>
                </a:lnTo>
                <a:lnTo>
                  <a:pt x="420" y="38"/>
                </a:lnTo>
                <a:lnTo>
                  <a:pt x="433" y="12"/>
                </a:lnTo>
                <a:lnTo>
                  <a:pt x="433" y="0"/>
                </a:lnTo>
                <a:lnTo>
                  <a:pt x="446" y="0"/>
                </a:lnTo>
                <a:lnTo>
                  <a:pt x="458" y="0"/>
                </a:lnTo>
                <a:lnTo>
                  <a:pt x="471" y="0"/>
                </a:lnTo>
                <a:lnTo>
                  <a:pt x="497" y="0"/>
                </a:lnTo>
                <a:lnTo>
                  <a:pt x="535" y="0"/>
                </a:lnTo>
                <a:lnTo>
                  <a:pt x="560" y="12"/>
                </a:lnTo>
                <a:lnTo>
                  <a:pt x="598" y="25"/>
                </a:lnTo>
                <a:lnTo>
                  <a:pt x="598" y="101"/>
                </a:lnTo>
                <a:lnTo>
                  <a:pt x="598" y="177"/>
                </a:lnTo>
                <a:lnTo>
                  <a:pt x="586" y="241"/>
                </a:lnTo>
                <a:lnTo>
                  <a:pt x="586" y="304"/>
                </a:lnTo>
                <a:lnTo>
                  <a:pt x="573" y="367"/>
                </a:lnTo>
                <a:lnTo>
                  <a:pt x="573" y="431"/>
                </a:lnTo>
                <a:lnTo>
                  <a:pt x="560" y="481"/>
                </a:lnTo>
                <a:lnTo>
                  <a:pt x="548" y="545"/>
                </a:lnTo>
                <a:lnTo>
                  <a:pt x="522" y="646"/>
                </a:lnTo>
                <a:lnTo>
                  <a:pt x="484" y="747"/>
                </a:lnTo>
                <a:lnTo>
                  <a:pt x="433" y="836"/>
                </a:lnTo>
                <a:lnTo>
                  <a:pt x="382" y="9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583555" y="2275205"/>
            <a:ext cx="800100" cy="812800"/>
          </a:xfrm>
          <a:custGeom>
            <a:avLst/>
            <a:gdLst>
              <a:gd name="txL" fmla="*/ 0 w 1260"/>
              <a:gd name="txT" fmla="*/ 0 h 1280"/>
              <a:gd name="txR" fmla="*/ 1260 w 1260"/>
              <a:gd name="txB" fmla="*/ 1280 h 12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60" h="1280">
                <a:moveTo>
                  <a:pt x="484" y="456"/>
                </a:moveTo>
                <a:lnTo>
                  <a:pt x="484" y="507"/>
                </a:lnTo>
                <a:lnTo>
                  <a:pt x="471" y="570"/>
                </a:lnTo>
                <a:lnTo>
                  <a:pt x="471" y="621"/>
                </a:lnTo>
                <a:lnTo>
                  <a:pt x="458" y="659"/>
                </a:lnTo>
                <a:lnTo>
                  <a:pt x="458" y="709"/>
                </a:lnTo>
                <a:lnTo>
                  <a:pt x="458" y="747"/>
                </a:lnTo>
                <a:lnTo>
                  <a:pt x="458" y="785"/>
                </a:lnTo>
                <a:lnTo>
                  <a:pt x="458" y="811"/>
                </a:lnTo>
                <a:lnTo>
                  <a:pt x="458" y="849"/>
                </a:lnTo>
                <a:lnTo>
                  <a:pt x="458" y="874"/>
                </a:lnTo>
                <a:lnTo>
                  <a:pt x="458" y="912"/>
                </a:lnTo>
                <a:lnTo>
                  <a:pt x="471" y="937"/>
                </a:lnTo>
                <a:lnTo>
                  <a:pt x="484" y="950"/>
                </a:lnTo>
                <a:lnTo>
                  <a:pt x="484" y="975"/>
                </a:lnTo>
                <a:lnTo>
                  <a:pt x="497" y="988"/>
                </a:lnTo>
                <a:lnTo>
                  <a:pt x="509" y="1013"/>
                </a:lnTo>
                <a:lnTo>
                  <a:pt x="522" y="1026"/>
                </a:lnTo>
                <a:lnTo>
                  <a:pt x="547" y="1039"/>
                </a:lnTo>
                <a:lnTo>
                  <a:pt x="573" y="1051"/>
                </a:lnTo>
                <a:lnTo>
                  <a:pt x="598" y="1064"/>
                </a:lnTo>
                <a:lnTo>
                  <a:pt x="624" y="1064"/>
                </a:lnTo>
                <a:lnTo>
                  <a:pt x="662" y="1077"/>
                </a:lnTo>
                <a:lnTo>
                  <a:pt x="700" y="1077"/>
                </a:lnTo>
                <a:lnTo>
                  <a:pt x="751" y="1077"/>
                </a:lnTo>
                <a:lnTo>
                  <a:pt x="802" y="1077"/>
                </a:lnTo>
                <a:lnTo>
                  <a:pt x="840" y="1077"/>
                </a:lnTo>
                <a:lnTo>
                  <a:pt x="878" y="1077"/>
                </a:lnTo>
                <a:lnTo>
                  <a:pt x="904" y="1064"/>
                </a:lnTo>
                <a:lnTo>
                  <a:pt x="942" y="1064"/>
                </a:lnTo>
                <a:lnTo>
                  <a:pt x="967" y="1051"/>
                </a:lnTo>
                <a:lnTo>
                  <a:pt x="993" y="1039"/>
                </a:lnTo>
                <a:lnTo>
                  <a:pt x="1005" y="1026"/>
                </a:lnTo>
                <a:lnTo>
                  <a:pt x="1018" y="1026"/>
                </a:lnTo>
                <a:lnTo>
                  <a:pt x="1031" y="1001"/>
                </a:lnTo>
                <a:lnTo>
                  <a:pt x="1044" y="975"/>
                </a:lnTo>
                <a:lnTo>
                  <a:pt x="1056" y="950"/>
                </a:lnTo>
                <a:lnTo>
                  <a:pt x="1069" y="925"/>
                </a:lnTo>
                <a:lnTo>
                  <a:pt x="1082" y="887"/>
                </a:lnTo>
                <a:lnTo>
                  <a:pt x="1094" y="836"/>
                </a:lnTo>
                <a:lnTo>
                  <a:pt x="1107" y="785"/>
                </a:lnTo>
                <a:lnTo>
                  <a:pt x="1107" y="747"/>
                </a:lnTo>
                <a:lnTo>
                  <a:pt x="1120" y="709"/>
                </a:lnTo>
                <a:lnTo>
                  <a:pt x="1133" y="671"/>
                </a:lnTo>
                <a:lnTo>
                  <a:pt x="1133" y="646"/>
                </a:lnTo>
                <a:lnTo>
                  <a:pt x="1145" y="621"/>
                </a:lnTo>
                <a:lnTo>
                  <a:pt x="1145" y="608"/>
                </a:lnTo>
                <a:lnTo>
                  <a:pt x="1158" y="595"/>
                </a:lnTo>
                <a:lnTo>
                  <a:pt x="1158" y="583"/>
                </a:lnTo>
                <a:lnTo>
                  <a:pt x="1171" y="595"/>
                </a:lnTo>
                <a:lnTo>
                  <a:pt x="1171" y="608"/>
                </a:lnTo>
                <a:lnTo>
                  <a:pt x="1184" y="621"/>
                </a:lnTo>
                <a:lnTo>
                  <a:pt x="1184" y="646"/>
                </a:lnTo>
                <a:lnTo>
                  <a:pt x="1196" y="671"/>
                </a:lnTo>
                <a:lnTo>
                  <a:pt x="1196" y="709"/>
                </a:lnTo>
                <a:lnTo>
                  <a:pt x="1196" y="747"/>
                </a:lnTo>
                <a:lnTo>
                  <a:pt x="1209" y="785"/>
                </a:lnTo>
                <a:lnTo>
                  <a:pt x="1209" y="823"/>
                </a:lnTo>
                <a:lnTo>
                  <a:pt x="1209" y="861"/>
                </a:lnTo>
                <a:lnTo>
                  <a:pt x="1222" y="899"/>
                </a:lnTo>
                <a:lnTo>
                  <a:pt x="1222" y="925"/>
                </a:lnTo>
                <a:lnTo>
                  <a:pt x="1234" y="963"/>
                </a:lnTo>
                <a:lnTo>
                  <a:pt x="1234" y="988"/>
                </a:lnTo>
                <a:lnTo>
                  <a:pt x="1247" y="1013"/>
                </a:lnTo>
                <a:lnTo>
                  <a:pt x="1260" y="1051"/>
                </a:lnTo>
                <a:lnTo>
                  <a:pt x="1260" y="1089"/>
                </a:lnTo>
                <a:lnTo>
                  <a:pt x="1260" y="1127"/>
                </a:lnTo>
                <a:lnTo>
                  <a:pt x="1260" y="1140"/>
                </a:lnTo>
                <a:lnTo>
                  <a:pt x="1247" y="1153"/>
                </a:lnTo>
                <a:lnTo>
                  <a:pt x="1247" y="1166"/>
                </a:lnTo>
                <a:lnTo>
                  <a:pt x="1234" y="1178"/>
                </a:lnTo>
                <a:lnTo>
                  <a:pt x="1222" y="1191"/>
                </a:lnTo>
                <a:lnTo>
                  <a:pt x="1184" y="1204"/>
                </a:lnTo>
                <a:lnTo>
                  <a:pt x="1145" y="1229"/>
                </a:lnTo>
                <a:lnTo>
                  <a:pt x="1120" y="1229"/>
                </a:lnTo>
                <a:lnTo>
                  <a:pt x="1094" y="1242"/>
                </a:lnTo>
                <a:lnTo>
                  <a:pt x="1069" y="1254"/>
                </a:lnTo>
                <a:lnTo>
                  <a:pt x="1044" y="1254"/>
                </a:lnTo>
                <a:lnTo>
                  <a:pt x="980" y="1267"/>
                </a:lnTo>
                <a:lnTo>
                  <a:pt x="904" y="1267"/>
                </a:lnTo>
                <a:lnTo>
                  <a:pt x="827" y="1280"/>
                </a:lnTo>
                <a:lnTo>
                  <a:pt x="751" y="1280"/>
                </a:lnTo>
                <a:lnTo>
                  <a:pt x="687" y="1280"/>
                </a:lnTo>
                <a:lnTo>
                  <a:pt x="624" y="1267"/>
                </a:lnTo>
                <a:lnTo>
                  <a:pt x="560" y="1254"/>
                </a:lnTo>
                <a:lnTo>
                  <a:pt x="509" y="1229"/>
                </a:lnTo>
                <a:lnTo>
                  <a:pt x="484" y="1216"/>
                </a:lnTo>
                <a:lnTo>
                  <a:pt x="458" y="1204"/>
                </a:lnTo>
                <a:lnTo>
                  <a:pt x="433" y="1191"/>
                </a:lnTo>
                <a:lnTo>
                  <a:pt x="407" y="1166"/>
                </a:lnTo>
                <a:lnTo>
                  <a:pt x="395" y="1140"/>
                </a:lnTo>
                <a:lnTo>
                  <a:pt x="382" y="1115"/>
                </a:lnTo>
                <a:lnTo>
                  <a:pt x="369" y="1089"/>
                </a:lnTo>
                <a:lnTo>
                  <a:pt x="357" y="1051"/>
                </a:lnTo>
                <a:lnTo>
                  <a:pt x="344" y="1013"/>
                </a:lnTo>
                <a:lnTo>
                  <a:pt x="344" y="963"/>
                </a:lnTo>
                <a:lnTo>
                  <a:pt x="344" y="912"/>
                </a:lnTo>
                <a:lnTo>
                  <a:pt x="344" y="861"/>
                </a:lnTo>
                <a:lnTo>
                  <a:pt x="344" y="747"/>
                </a:lnTo>
                <a:lnTo>
                  <a:pt x="357" y="646"/>
                </a:lnTo>
                <a:lnTo>
                  <a:pt x="357" y="532"/>
                </a:lnTo>
                <a:lnTo>
                  <a:pt x="369" y="418"/>
                </a:lnTo>
                <a:lnTo>
                  <a:pt x="369" y="367"/>
                </a:lnTo>
                <a:lnTo>
                  <a:pt x="369" y="329"/>
                </a:lnTo>
                <a:lnTo>
                  <a:pt x="382" y="291"/>
                </a:lnTo>
                <a:lnTo>
                  <a:pt x="382" y="253"/>
                </a:lnTo>
                <a:lnTo>
                  <a:pt x="382" y="228"/>
                </a:lnTo>
                <a:lnTo>
                  <a:pt x="382" y="202"/>
                </a:lnTo>
                <a:lnTo>
                  <a:pt x="382" y="190"/>
                </a:lnTo>
                <a:lnTo>
                  <a:pt x="382" y="177"/>
                </a:lnTo>
                <a:lnTo>
                  <a:pt x="369" y="177"/>
                </a:lnTo>
                <a:lnTo>
                  <a:pt x="357" y="177"/>
                </a:lnTo>
                <a:lnTo>
                  <a:pt x="344" y="177"/>
                </a:lnTo>
                <a:lnTo>
                  <a:pt x="318" y="177"/>
                </a:lnTo>
                <a:lnTo>
                  <a:pt x="293" y="190"/>
                </a:lnTo>
                <a:lnTo>
                  <a:pt x="280" y="190"/>
                </a:lnTo>
                <a:lnTo>
                  <a:pt x="242" y="190"/>
                </a:lnTo>
                <a:lnTo>
                  <a:pt x="191" y="202"/>
                </a:lnTo>
                <a:lnTo>
                  <a:pt x="128" y="215"/>
                </a:lnTo>
                <a:lnTo>
                  <a:pt x="64" y="215"/>
                </a:lnTo>
                <a:lnTo>
                  <a:pt x="0" y="215"/>
                </a:lnTo>
                <a:lnTo>
                  <a:pt x="0" y="126"/>
                </a:lnTo>
                <a:lnTo>
                  <a:pt x="51" y="126"/>
                </a:lnTo>
                <a:lnTo>
                  <a:pt x="89" y="126"/>
                </a:lnTo>
                <a:lnTo>
                  <a:pt x="128" y="126"/>
                </a:lnTo>
                <a:lnTo>
                  <a:pt x="166" y="114"/>
                </a:lnTo>
                <a:lnTo>
                  <a:pt x="191" y="114"/>
                </a:lnTo>
                <a:lnTo>
                  <a:pt x="229" y="114"/>
                </a:lnTo>
                <a:lnTo>
                  <a:pt x="255" y="101"/>
                </a:lnTo>
                <a:lnTo>
                  <a:pt x="280" y="101"/>
                </a:lnTo>
                <a:lnTo>
                  <a:pt x="318" y="88"/>
                </a:lnTo>
                <a:lnTo>
                  <a:pt x="357" y="76"/>
                </a:lnTo>
                <a:lnTo>
                  <a:pt x="369" y="63"/>
                </a:lnTo>
                <a:lnTo>
                  <a:pt x="382" y="63"/>
                </a:lnTo>
                <a:lnTo>
                  <a:pt x="382" y="50"/>
                </a:lnTo>
                <a:lnTo>
                  <a:pt x="395" y="38"/>
                </a:lnTo>
                <a:lnTo>
                  <a:pt x="395" y="25"/>
                </a:lnTo>
                <a:lnTo>
                  <a:pt x="407" y="12"/>
                </a:lnTo>
                <a:lnTo>
                  <a:pt x="433" y="0"/>
                </a:lnTo>
                <a:lnTo>
                  <a:pt x="446" y="0"/>
                </a:lnTo>
                <a:lnTo>
                  <a:pt x="458" y="0"/>
                </a:lnTo>
                <a:lnTo>
                  <a:pt x="471" y="12"/>
                </a:lnTo>
                <a:lnTo>
                  <a:pt x="484" y="12"/>
                </a:lnTo>
                <a:lnTo>
                  <a:pt x="522" y="38"/>
                </a:lnTo>
                <a:lnTo>
                  <a:pt x="560" y="63"/>
                </a:lnTo>
                <a:lnTo>
                  <a:pt x="586" y="88"/>
                </a:lnTo>
                <a:lnTo>
                  <a:pt x="624" y="114"/>
                </a:lnTo>
                <a:lnTo>
                  <a:pt x="636" y="139"/>
                </a:lnTo>
                <a:lnTo>
                  <a:pt x="649" y="152"/>
                </a:lnTo>
                <a:lnTo>
                  <a:pt x="649" y="164"/>
                </a:lnTo>
                <a:lnTo>
                  <a:pt x="636" y="177"/>
                </a:lnTo>
                <a:lnTo>
                  <a:pt x="624" y="190"/>
                </a:lnTo>
                <a:lnTo>
                  <a:pt x="598" y="190"/>
                </a:lnTo>
                <a:lnTo>
                  <a:pt x="586" y="202"/>
                </a:lnTo>
                <a:lnTo>
                  <a:pt x="573" y="228"/>
                </a:lnTo>
                <a:lnTo>
                  <a:pt x="547" y="253"/>
                </a:lnTo>
                <a:lnTo>
                  <a:pt x="535" y="279"/>
                </a:lnTo>
                <a:lnTo>
                  <a:pt x="522" y="317"/>
                </a:lnTo>
                <a:lnTo>
                  <a:pt x="509" y="355"/>
                </a:lnTo>
                <a:lnTo>
                  <a:pt x="497" y="405"/>
                </a:lnTo>
                <a:lnTo>
                  <a:pt x="484" y="45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397818" y="1962468"/>
            <a:ext cx="784225" cy="207962"/>
          </a:xfrm>
          <a:custGeom>
            <a:avLst/>
            <a:gdLst>
              <a:gd name="txL" fmla="*/ 0 w 1234"/>
              <a:gd name="txT" fmla="*/ 0 h 329"/>
              <a:gd name="txR" fmla="*/ 1234 w 1234"/>
              <a:gd name="txB" fmla="*/ 329 h 3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34" h="329">
                <a:moveTo>
                  <a:pt x="585" y="114"/>
                </a:moveTo>
                <a:lnTo>
                  <a:pt x="636" y="101"/>
                </a:lnTo>
                <a:lnTo>
                  <a:pt x="687" y="88"/>
                </a:lnTo>
                <a:lnTo>
                  <a:pt x="725" y="76"/>
                </a:lnTo>
                <a:lnTo>
                  <a:pt x="763" y="63"/>
                </a:lnTo>
                <a:lnTo>
                  <a:pt x="801" y="50"/>
                </a:lnTo>
                <a:lnTo>
                  <a:pt x="839" y="38"/>
                </a:lnTo>
                <a:lnTo>
                  <a:pt x="878" y="38"/>
                </a:lnTo>
                <a:lnTo>
                  <a:pt x="916" y="25"/>
                </a:lnTo>
                <a:lnTo>
                  <a:pt x="941" y="25"/>
                </a:lnTo>
                <a:lnTo>
                  <a:pt x="967" y="12"/>
                </a:lnTo>
                <a:lnTo>
                  <a:pt x="992" y="12"/>
                </a:lnTo>
                <a:lnTo>
                  <a:pt x="1005" y="12"/>
                </a:lnTo>
                <a:lnTo>
                  <a:pt x="1018" y="0"/>
                </a:lnTo>
                <a:lnTo>
                  <a:pt x="1030" y="0"/>
                </a:lnTo>
                <a:lnTo>
                  <a:pt x="1043" y="0"/>
                </a:lnTo>
                <a:lnTo>
                  <a:pt x="1056" y="0"/>
                </a:lnTo>
                <a:lnTo>
                  <a:pt x="1081" y="0"/>
                </a:lnTo>
                <a:lnTo>
                  <a:pt x="1107" y="12"/>
                </a:lnTo>
                <a:lnTo>
                  <a:pt x="1170" y="25"/>
                </a:lnTo>
                <a:lnTo>
                  <a:pt x="1196" y="38"/>
                </a:lnTo>
                <a:lnTo>
                  <a:pt x="1221" y="50"/>
                </a:lnTo>
                <a:lnTo>
                  <a:pt x="1221" y="63"/>
                </a:lnTo>
                <a:lnTo>
                  <a:pt x="1234" y="76"/>
                </a:lnTo>
                <a:lnTo>
                  <a:pt x="1221" y="88"/>
                </a:lnTo>
                <a:lnTo>
                  <a:pt x="1208" y="101"/>
                </a:lnTo>
                <a:lnTo>
                  <a:pt x="1196" y="114"/>
                </a:lnTo>
                <a:lnTo>
                  <a:pt x="1183" y="114"/>
                </a:lnTo>
                <a:lnTo>
                  <a:pt x="1157" y="114"/>
                </a:lnTo>
                <a:lnTo>
                  <a:pt x="1145" y="126"/>
                </a:lnTo>
                <a:lnTo>
                  <a:pt x="1119" y="126"/>
                </a:lnTo>
                <a:lnTo>
                  <a:pt x="1094" y="139"/>
                </a:lnTo>
                <a:lnTo>
                  <a:pt x="1056" y="139"/>
                </a:lnTo>
                <a:lnTo>
                  <a:pt x="1030" y="152"/>
                </a:lnTo>
                <a:lnTo>
                  <a:pt x="992" y="164"/>
                </a:lnTo>
                <a:lnTo>
                  <a:pt x="954" y="177"/>
                </a:lnTo>
                <a:lnTo>
                  <a:pt x="903" y="177"/>
                </a:lnTo>
                <a:lnTo>
                  <a:pt x="852" y="190"/>
                </a:lnTo>
                <a:lnTo>
                  <a:pt x="801" y="202"/>
                </a:lnTo>
                <a:lnTo>
                  <a:pt x="750" y="215"/>
                </a:lnTo>
                <a:lnTo>
                  <a:pt x="687" y="228"/>
                </a:lnTo>
                <a:lnTo>
                  <a:pt x="636" y="240"/>
                </a:lnTo>
                <a:lnTo>
                  <a:pt x="585" y="253"/>
                </a:lnTo>
                <a:lnTo>
                  <a:pt x="534" y="266"/>
                </a:lnTo>
                <a:lnTo>
                  <a:pt x="483" y="278"/>
                </a:lnTo>
                <a:lnTo>
                  <a:pt x="432" y="291"/>
                </a:lnTo>
                <a:lnTo>
                  <a:pt x="394" y="291"/>
                </a:lnTo>
                <a:lnTo>
                  <a:pt x="356" y="304"/>
                </a:lnTo>
                <a:lnTo>
                  <a:pt x="318" y="304"/>
                </a:lnTo>
                <a:lnTo>
                  <a:pt x="280" y="316"/>
                </a:lnTo>
                <a:lnTo>
                  <a:pt x="254" y="316"/>
                </a:lnTo>
                <a:lnTo>
                  <a:pt x="229" y="329"/>
                </a:lnTo>
                <a:lnTo>
                  <a:pt x="203" y="329"/>
                </a:lnTo>
                <a:lnTo>
                  <a:pt x="191" y="329"/>
                </a:lnTo>
                <a:lnTo>
                  <a:pt x="178" y="329"/>
                </a:lnTo>
                <a:lnTo>
                  <a:pt x="165" y="329"/>
                </a:lnTo>
                <a:lnTo>
                  <a:pt x="152" y="329"/>
                </a:lnTo>
                <a:lnTo>
                  <a:pt x="127" y="329"/>
                </a:lnTo>
                <a:lnTo>
                  <a:pt x="102" y="329"/>
                </a:lnTo>
                <a:lnTo>
                  <a:pt x="76" y="329"/>
                </a:lnTo>
                <a:lnTo>
                  <a:pt x="51" y="316"/>
                </a:lnTo>
                <a:lnTo>
                  <a:pt x="25" y="316"/>
                </a:lnTo>
                <a:lnTo>
                  <a:pt x="12" y="304"/>
                </a:lnTo>
                <a:lnTo>
                  <a:pt x="0" y="291"/>
                </a:lnTo>
                <a:lnTo>
                  <a:pt x="0" y="278"/>
                </a:lnTo>
                <a:lnTo>
                  <a:pt x="0" y="266"/>
                </a:lnTo>
                <a:lnTo>
                  <a:pt x="12" y="266"/>
                </a:lnTo>
                <a:lnTo>
                  <a:pt x="12" y="253"/>
                </a:lnTo>
                <a:lnTo>
                  <a:pt x="25" y="253"/>
                </a:lnTo>
                <a:lnTo>
                  <a:pt x="38" y="240"/>
                </a:lnTo>
                <a:lnTo>
                  <a:pt x="51" y="240"/>
                </a:lnTo>
                <a:lnTo>
                  <a:pt x="63" y="240"/>
                </a:lnTo>
                <a:lnTo>
                  <a:pt x="89" y="228"/>
                </a:lnTo>
                <a:lnTo>
                  <a:pt x="102" y="228"/>
                </a:lnTo>
                <a:lnTo>
                  <a:pt x="114" y="228"/>
                </a:lnTo>
                <a:lnTo>
                  <a:pt x="127" y="215"/>
                </a:lnTo>
                <a:lnTo>
                  <a:pt x="152" y="215"/>
                </a:lnTo>
                <a:lnTo>
                  <a:pt x="178" y="215"/>
                </a:lnTo>
                <a:lnTo>
                  <a:pt x="203" y="202"/>
                </a:lnTo>
                <a:lnTo>
                  <a:pt x="229" y="202"/>
                </a:lnTo>
                <a:lnTo>
                  <a:pt x="254" y="190"/>
                </a:lnTo>
                <a:lnTo>
                  <a:pt x="292" y="190"/>
                </a:lnTo>
                <a:lnTo>
                  <a:pt x="318" y="177"/>
                </a:lnTo>
                <a:lnTo>
                  <a:pt x="356" y="164"/>
                </a:lnTo>
                <a:lnTo>
                  <a:pt x="394" y="164"/>
                </a:lnTo>
                <a:lnTo>
                  <a:pt x="445" y="152"/>
                </a:lnTo>
                <a:lnTo>
                  <a:pt x="483" y="139"/>
                </a:lnTo>
                <a:lnTo>
                  <a:pt x="534" y="126"/>
                </a:lnTo>
                <a:lnTo>
                  <a:pt x="585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632768" y="1679893"/>
            <a:ext cx="274637" cy="225425"/>
          </a:xfrm>
          <a:custGeom>
            <a:avLst/>
            <a:gdLst>
              <a:gd name="txL" fmla="*/ 0 w 432"/>
              <a:gd name="txT" fmla="*/ 0 h 355"/>
              <a:gd name="txR" fmla="*/ 432 w 432"/>
              <a:gd name="txB" fmla="*/ 355 h 35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432" h="355">
                <a:moveTo>
                  <a:pt x="0" y="38"/>
                </a:moveTo>
                <a:lnTo>
                  <a:pt x="12" y="38"/>
                </a:lnTo>
                <a:lnTo>
                  <a:pt x="38" y="25"/>
                </a:lnTo>
                <a:lnTo>
                  <a:pt x="63" y="13"/>
                </a:lnTo>
                <a:lnTo>
                  <a:pt x="101" y="13"/>
                </a:lnTo>
                <a:lnTo>
                  <a:pt x="127" y="0"/>
                </a:lnTo>
                <a:lnTo>
                  <a:pt x="152" y="0"/>
                </a:lnTo>
                <a:lnTo>
                  <a:pt x="165" y="13"/>
                </a:lnTo>
                <a:lnTo>
                  <a:pt x="191" y="13"/>
                </a:lnTo>
                <a:lnTo>
                  <a:pt x="241" y="25"/>
                </a:lnTo>
                <a:lnTo>
                  <a:pt x="305" y="51"/>
                </a:lnTo>
                <a:lnTo>
                  <a:pt x="343" y="76"/>
                </a:lnTo>
                <a:lnTo>
                  <a:pt x="369" y="89"/>
                </a:lnTo>
                <a:lnTo>
                  <a:pt x="381" y="101"/>
                </a:lnTo>
                <a:lnTo>
                  <a:pt x="394" y="114"/>
                </a:lnTo>
                <a:lnTo>
                  <a:pt x="407" y="127"/>
                </a:lnTo>
                <a:lnTo>
                  <a:pt x="420" y="139"/>
                </a:lnTo>
                <a:lnTo>
                  <a:pt x="420" y="152"/>
                </a:lnTo>
                <a:lnTo>
                  <a:pt x="432" y="190"/>
                </a:lnTo>
                <a:lnTo>
                  <a:pt x="432" y="215"/>
                </a:lnTo>
                <a:lnTo>
                  <a:pt x="432" y="266"/>
                </a:lnTo>
                <a:lnTo>
                  <a:pt x="432" y="292"/>
                </a:lnTo>
                <a:lnTo>
                  <a:pt x="420" y="317"/>
                </a:lnTo>
                <a:lnTo>
                  <a:pt x="420" y="330"/>
                </a:lnTo>
                <a:lnTo>
                  <a:pt x="407" y="342"/>
                </a:lnTo>
                <a:lnTo>
                  <a:pt x="394" y="355"/>
                </a:lnTo>
                <a:lnTo>
                  <a:pt x="381" y="355"/>
                </a:lnTo>
                <a:lnTo>
                  <a:pt x="369" y="355"/>
                </a:lnTo>
                <a:lnTo>
                  <a:pt x="356" y="355"/>
                </a:lnTo>
                <a:lnTo>
                  <a:pt x="343" y="342"/>
                </a:lnTo>
                <a:lnTo>
                  <a:pt x="330" y="342"/>
                </a:lnTo>
                <a:lnTo>
                  <a:pt x="318" y="330"/>
                </a:lnTo>
                <a:lnTo>
                  <a:pt x="305" y="330"/>
                </a:lnTo>
                <a:lnTo>
                  <a:pt x="280" y="304"/>
                </a:lnTo>
                <a:lnTo>
                  <a:pt x="267" y="292"/>
                </a:lnTo>
                <a:lnTo>
                  <a:pt x="241" y="279"/>
                </a:lnTo>
                <a:lnTo>
                  <a:pt x="203" y="241"/>
                </a:lnTo>
                <a:lnTo>
                  <a:pt x="152" y="203"/>
                </a:lnTo>
                <a:lnTo>
                  <a:pt x="114" y="165"/>
                </a:lnTo>
                <a:lnTo>
                  <a:pt x="76" y="127"/>
                </a:lnTo>
                <a:lnTo>
                  <a:pt x="63" y="101"/>
                </a:lnTo>
                <a:lnTo>
                  <a:pt x="51" y="89"/>
                </a:lnTo>
                <a:lnTo>
                  <a:pt x="38" y="76"/>
                </a:lnTo>
                <a:lnTo>
                  <a:pt x="25" y="76"/>
                </a:lnTo>
                <a:lnTo>
                  <a:pt x="12" y="63"/>
                </a:lnTo>
                <a:lnTo>
                  <a:pt x="12" y="51"/>
                </a:lnTo>
                <a:lnTo>
                  <a:pt x="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2" name="Freeform 28"/>
          <p:cNvSpPr/>
          <p:nvPr/>
        </p:nvSpPr>
        <p:spPr>
          <a:xfrm>
            <a:off x="5067618" y="1543368"/>
            <a:ext cx="168275" cy="1657350"/>
          </a:xfrm>
          <a:custGeom>
            <a:avLst/>
            <a:gdLst>
              <a:gd name="txL" fmla="*/ 0 w 267"/>
              <a:gd name="txT" fmla="*/ 0 h 2610"/>
              <a:gd name="txR" fmla="*/ 267 w 267"/>
              <a:gd name="txB" fmla="*/ 2610 h 261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2610">
                <a:moveTo>
                  <a:pt x="26" y="76"/>
                </a:move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38" y="0"/>
                </a:lnTo>
                <a:lnTo>
                  <a:pt x="64" y="0"/>
                </a:lnTo>
                <a:lnTo>
                  <a:pt x="102" y="0"/>
                </a:lnTo>
                <a:lnTo>
                  <a:pt x="153" y="12"/>
                </a:lnTo>
                <a:lnTo>
                  <a:pt x="191" y="38"/>
                </a:lnTo>
                <a:lnTo>
                  <a:pt x="216" y="50"/>
                </a:lnTo>
                <a:lnTo>
                  <a:pt x="229" y="63"/>
                </a:lnTo>
                <a:lnTo>
                  <a:pt x="242" y="63"/>
                </a:lnTo>
                <a:lnTo>
                  <a:pt x="255" y="76"/>
                </a:lnTo>
                <a:lnTo>
                  <a:pt x="267" y="88"/>
                </a:lnTo>
                <a:lnTo>
                  <a:pt x="267" y="114"/>
                </a:lnTo>
                <a:lnTo>
                  <a:pt x="255" y="139"/>
                </a:lnTo>
                <a:lnTo>
                  <a:pt x="255" y="164"/>
                </a:lnTo>
                <a:lnTo>
                  <a:pt x="242" y="177"/>
                </a:lnTo>
                <a:lnTo>
                  <a:pt x="242" y="190"/>
                </a:lnTo>
                <a:lnTo>
                  <a:pt x="242" y="202"/>
                </a:lnTo>
                <a:lnTo>
                  <a:pt x="229" y="215"/>
                </a:lnTo>
                <a:lnTo>
                  <a:pt x="229" y="240"/>
                </a:lnTo>
                <a:lnTo>
                  <a:pt x="229" y="266"/>
                </a:lnTo>
                <a:lnTo>
                  <a:pt x="229" y="291"/>
                </a:lnTo>
                <a:lnTo>
                  <a:pt x="216" y="316"/>
                </a:lnTo>
                <a:lnTo>
                  <a:pt x="216" y="354"/>
                </a:lnTo>
                <a:lnTo>
                  <a:pt x="216" y="392"/>
                </a:lnTo>
                <a:lnTo>
                  <a:pt x="216" y="430"/>
                </a:lnTo>
                <a:lnTo>
                  <a:pt x="216" y="469"/>
                </a:lnTo>
                <a:lnTo>
                  <a:pt x="216" y="507"/>
                </a:lnTo>
                <a:lnTo>
                  <a:pt x="204" y="557"/>
                </a:lnTo>
                <a:lnTo>
                  <a:pt x="204" y="608"/>
                </a:lnTo>
                <a:lnTo>
                  <a:pt x="204" y="659"/>
                </a:lnTo>
                <a:lnTo>
                  <a:pt x="204" y="773"/>
                </a:lnTo>
                <a:lnTo>
                  <a:pt x="191" y="899"/>
                </a:lnTo>
                <a:lnTo>
                  <a:pt x="191" y="1013"/>
                </a:lnTo>
                <a:lnTo>
                  <a:pt x="191" y="1153"/>
                </a:lnTo>
                <a:lnTo>
                  <a:pt x="191" y="1279"/>
                </a:lnTo>
                <a:lnTo>
                  <a:pt x="191" y="1419"/>
                </a:lnTo>
                <a:lnTo>
                  <a:pt x="178" y="1571"/>
                </a:lnTo>
                <a:lnTo>
                  <a:pt x="178" y="1710"/>
                </a:lnTo>
                <a:lnTo>
                  <a:pt x="178" y="1786"/>
                </a:lnTo>
                <a:lnTo>
                  <a:pt x="178" y="1862"/>
                </a:lnTo>
                <a:lnTo>
                  <a:pt x="178" y="1926"/>
                </a:lnTo>
                <a:lnTo>
                  <a:pt x="178" y="1989"/>
                </a:lnTo>
                <a:lnTo>
                  <a:pt x="178" y="2052"/>
                </a:lnTo>
                <a:lnTo>
                  <a:pt x="166" y="2116"/>
                </a:lnTo>
                <a:lnTo>
                  <a:pt x="166" y="2166"/>
                </a:lnTo>
                <a:lnTo>
                  <a:pt x="166" y="2217"/>
                </a:lnTo>
                <a:lnTo>
                  <a:pt x="166" y="2255"/>
                </a:lnTo>
                <a:lnTo>
                  <a:pt x="166" y="2306"/>
                </a:lnTo>
                <a:lnTo>
                  <a:pt x="166" y="2344"/>
                </a:lnTo>
                <a:lnTo>
                  <a:pt x="153" y="2369"/>
                </a:lnTo>
                <a:lnTo>
                  <a:pt x="153" y="2407"/>
                </a:lnTo>
                <a:lnTo>
                  <a:pt x="153" y="2433"/>
                </a:lnTo>
                <a:lnTo>
                  <a:pt x="153" y="2458"/>
                </a:lnTo>
                <a:lnTo>
                  <a:pt x="153" y="2471"/>
                </a:lnTo>
                <a:lnTo>
                  <a:pt x="140" y="2496"/>
                </a:lnTo>
                <a:lnTo>
                  <a:pt x="140" y="2521"/>
                </a:lnTo>
                <a:lnTo>
                  <a:pt x="127" y="2547"/>
                </a:lnTo>
                <a:lnTo>
                  <a:pt x="115" y="2559"/>
                </a:lnTo>
                <a:lnTo>
                  <a:pt x="115" y="2585"/>
                </a:lnTo>
                <a:lnTo>
                  <a:pt x="102" y="2597"/>
                </a:lnTo>
                <a:lnTo>
                  <a:pt x="89" y="2610"/>
                </a:lnTo>
                <a:lnTo>
                  <a:pt x="89" y="2597"/>
                </a:lnTo>
                <a:lnTo>
                  <a:pt x="76" y="2597"/>
                </a:lnTo>
                <a:lnTo>
                  <a:pt x="76" y="2585"/>
                </a:lnTo>
                <a:lnTo>
                  <a:pt x="64" y="2572"/>
                </a:lnTo>
                <a:lnTo>
                  <a:pt x="51" y="2559"/>
                </a:lnTo>
                <a:lnTo>
                  <a:pt x="51" y="2534"/>
                </a:lnTo>
                <a:lnTo>
                  <a:pt x="38" y="2521"/>
                </a:lnTo>
                <a:lnTo>
                  <a:pt x="26" y="2471"/>
                </a:lnTo>
                <a:lnTo>
                  <a:pt x="0" y="2420"/>
                </a:lnTo>
                <a:lnTo>
                  <a:pt x="0" y="2382"/>
                </a:lnTo>
                <a:lnTo>
                  <a:pt x="0" y="2357"/>
                </a:lnTo>
                <a:lnTo>
                  <a:pt x="0" y="2344"/>
                </a:lnTo>
                <a:lnTo>
                  <a:pt x="0" y="2331"/>
                </a:lnTo>
                <a:lnTo>
                  <a:pt x="0" y="2319"/>
                </a:lnTo>
                <a:lnTo>
                  <a:pt x="0" y="2306"/>
                </a:lnTo>
                <a:lnTo>
                  <a:pt x="0" y="2293"/>
                </a:lnTo>
                <a:lnTo>
                  <a:pt x="0" y="2268"/>
                </a:lnTo>
                <a:lnTo>
                  <a:pt x="0" y="2242"/>
                </a:lnTo>
                <a:lnTo>
                  <a:pt x="0" y="2204"/>
                </a:lnTo>
                <a:lnTo>
                  <a:pt x="13" y="2179"/>
                </a:lnTo>
                <a:lnTo>
                  <a:pt x="13" y="2141"/>
                </a:lnTo>
                <a:lnTo>
                  <a:pt x="13" y="2103"/>
                </a:lnTo>
                <a:lnTo>
                  <a:pt x="26" y="2065"/>
                </a:lnTo>
                <a:lnTo>
                  <a:pt x="26" y="2027"/>
                </a:lnTo>
                <a:lnTo>
                  <a:pt x="26" y="1976"/>
                </a:lnTo>
                <a:lnTo>
                  <a:pt x="38" y="1926"/>
                </a:lnTo>
                <a:lnTo>
                  <a:pt x="38" y="1875"/>
                </a:lnTo>
                <a:lnTo>
                  <a:pt x="51" y="1761"/>
                </a:lnTo>
                <a:lnTo>
                  <a:pt x="64" y="1647"/>
                </a:lnTo>
                <a:lnTo>
                  <a:pt x="64" y="1520"/>
                </a:lnTo>
                <a:lnTo>
                  <a:pt x="76" y="1394"/>
                </a:lnTo>
                <a:lnTo>
                  <a:pt x="76" y="1254"/>
                </a:lnTo>
                <a:lnTo>
                  <a:pt x="76" y="1102"/>
                </a:lnTo>
                <a:lnTo>
                  <a:pt x="89" y="950"/>
                </a:lnTo>
                <a:lnTo>
                  <a:pt x="89" y="785"/>
                </a:lnTo>
                <a:lnTo>
                  <a:pt x="89" y="709"/>
                </a:lnTo>
                <a:lnTo>
                  <a:pt x="89" y="633"/>
                </a:lnTo>
                <a:lnTo>
                  <a:pt x="76" y="557"/>
                </a:lnTo>
                <a:lnTo>
                  <a:pt x="76" y="494"/>
                </a:lnTo>
                <a:lnTo>
                  <a:pt x="76" y="430"/>
                </a:lnTo>
                <a:lnTo>
                  <a:pt x="76" y="380"/>
                </a:lnTo>
                <a:lnTo>
                  <a:pt x="76" y="316"/>
                </a:lnTo>
                <a:lnTo>
                  <a:pt x="64" y="278"/>
                </a:lnTo>
                <a:lnTo>
                  <a:pt x="64" y="228"/>
                </a:lnTo>
                <a:lnTo>
                  <a:pt x="64" y="202"/>
                </a:lnTo>
                <a:lnTo>
                  <a:pt x="51" y="164"/>
                </a:lnTo>
                <a:lnTo>
                  <a:pt x="51" y="139"/>
                </a:lnTo>
                <a:lnTo>
                  <a:pt x="51" y="114"/>
                </a:lnTo>
                <a:lnTo>
                  <a:pt x="38" y="101"/>
                </a:lnTo>
                <a:lnTo>
                  <a:pt x="38" y="88"/>
                </a:lnTo>
                <a:lnTo>
                  <a:pt x="26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4670743" y="2154555"/>
            <a:ext cx="509587" cy="733425"/>
          </a:xfrm>
          <a:custGeom>
            <a:avLst/>
            <a:gdLst>
              <a:gd name="txL" fmla="*/ 0 w 801"/>
              <a:gd name="txT" fmla="*/ 0 h 1153"/>
              <a:gd name="txR" fmla="*/ 801 w 801"/>
              <a:gd name="txB" fmla="*/ 1153 h 1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801" h="1153">
                <a:moveTo>
                  <a:pt x="801" y="139"/>
                </a:moveTo>
                <a:lnTo>
                  <a:pt x="776" y="228"/>
                </a:lnTo>
                <a:lnTo>
                  <a:pt x="738" y="304"/>
                </a:lnTo>
                <a:lnTo>
                  <a:pt x="699" y="367"/>
                </a:lnTo>
                <a:lnTo>
                  <a:pt x="661" y="431"/>
                </a:lnTo>
                <a:lnTo>
                  <a:pt x="636" y="494"/>
                </a:lnTo>
                <a:lnTo>
                  <a:pt x="598" y="557"/>
                </a:lnTo>
                <a:lnTo>
                  <a:pt x="560" y="608"/>
                </a:lnTo>
                <a:lnTo>
                  <a:pt x="534" y="659"/>
                </a:lnTo>
                <a:lnTo>
                  <a:pt x="458" y="760"/>
                </a:lnTo>
                <a:lnTo>
                  <a:pt x="369" y="849"/>
                </a:lnTo>
                <a:lnTo>
                  <a:pt x="292" y="937"/>
                </a:lnTo>
                <a:lnTo>
                  <a:pt x="203" y="1013"/>
                </a:lnTo>
                <a:lnTo>
                  <a:pt x="165" y="1051"/>
                </a:lnTo>
                <a:lnTo>
                  <a:pt x="127" y="1077"/>
                </a:lnTo>
                <a:lnTo>
                  <a:pt x="89" y="1102"/>
                </a:lnTo>
                <a:lnTo>
                  <a:pt x="63" y="1127"/>
                </a:lnTo>
                <a:lnTo>
                  <a:pt x="38" y="1140"/>
                </a:lnTo>
                <a:lnTo>
                  <a:pt x="25" y="1153"/>
                </a:lnTo>
                <a:lnTo>
                  <a:pt x="12" y="1153"/>
                </a:lnTo>
                <a:lnTo>
                  <a:pt x="0" y="1153"/>
                </a:lnTo>
                <a:lnTo>
                  <a:pt x="0" y="1140"/>
                </a:lnTo>
                <a:lnTo>
                  <a:pt x="0" y="1127"/>
                </a:lnTo>
                <a:lnTo>
                  <a:pt x="12" y="1115"/>
                </a:lnTo>
                <a:lnTo>
                  <a:pt x="25" y="1102"/>
                </a:lnTo>
                <a:lnTo>
                  <a:pt x="38" y="1089"/>
                </a:lnTo>
                <a:lnTo>
                  <a:pt x="51" y="1077"/>
                </a:lnTo>
                <a:lnTo>
                  <a:pt x="63" y="1064"/>
                </a:lnTo>
                <a:lnTo>
                  <a:pt x="76" y="1039"/>
                </a:lnTo>
                <a:lnTo>
                  <a:pt x="102" y="1026"/>
                </a:lnTo>
                <a:lnTo>
                  <a:pt x="114" y="1001"/>
                </a:lnTo>
                <a:lnTo>
                  <a:pt x="140" y="975"/>
                </a:lnTo>
                <a:lnTo>
                  <a:pt x="165" y="937"/>
                </a:lnTo>
                <a:lnTo>
                  <a:pt x="191" y="912"/>
                </a:lnTo>
                <a:lnTo>
                  <a:pt x="229" y="874"/>
                </a:lnTo>
                <a:lnTo>
                  <a:pt x="254" y="836"/>
                </a:lnTo>
                <a:lnTo>
                  <a:pt x="280" y="798"/>
                </a:lnTo>
                <a:lnTo>
                  <a:pt x="318" y="760"/>
                </a:lnTo>
                <a:lnTo>
                  <a:pt x="343" y="722"/>
                </a:lnTo>
                <a:lnTo>
                  <a:pt x="381" y="671"/>
                </a:lnTo>
                <a:lnTo>
                  <a:pt x="407" y="633"/>
                </a:lnTo>
                <a:lnTo>
                  <a:pt x="432" y="583"/>
                </a:lnTo>
                <a:lnTo>
                  <a:pt x="470" y="519"/>
                </a:lnTo>
                <a:lnTo>
                  <a:pt x="496" y="469"/>
                </a:lnTo>
                <a:lnTo>
                  <a:pt x="521" y="418"/>
                </a:lnTo>
                <a:lnTo>
                  <a:pt x="547" y="354"/>
                </a:lnTo>
                <a:lnTo>
                  <a:pt x="572" y="291"/>
                </a:lnTo>
                <a:lnTo>
                  <a:pt x="610" y="215"/>
                </a:lnTo>
                <a:lnTo>
                  <a:pt x="623" y="152"/>
                </a:lnTo>
                <a:lnTo>
                  <a:pt x="649" y="76"/>
                </a:lnTo>
                <a:lnTo>
                  <a:pt x="674" y="0"/>
                </a:lnTo>
                <a:lnTo>
                  <a:pt x="801" y="1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5156518" y="2429193"/>
            <a:ext cx="225425" cy="152400"/>
          </a:xfrm>
          <a:custGeom>
            <a:avLst/>
            <a:gdLst>
              <a:gd name="txL" fmla="*/ 0 w 356"/>
              <a:gd name="txT" fmla="*/ 0 h 240"/>
              <a:gd name="txR" fmla="*/ 356 w 356"/>
              <a:gd name="txB" fmla="*/ 240 h 24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356" h="240">
                <a:moveTo>
                  <a:pt x="0" y="25"/>
                </a:moveTo>
                <a:lnTo>
                  <a:pt x="0" y="12"/>
                </a:lnTo>
                <a:lnTo>
                  <a:pt x="13" y="12"/>
                </a:lnTo>
                <a:lnTo>
                  <a:pt x="26" y="12"/>
                </a:lnTo>
                <a:lnTo>
                  <a:pt x="38" y="12"/>
                </a:lnTo>
                <a:lnTo>
                  <a:pt x="64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78" y="0"/>
                </a:lnTo>
                <a:lnTo>
                  <a:pt x="229" y="12"/>
                </a:lnTo>
                <a:lnTo>
                  <a:pt x="267" y="25"/>
                </a:lnTo>
                <a:lnTo>
                  <a:pt x="305" y="50"/>
                </a:lnTo>
                <a:lnTo>
                  <a:pt x="331" y="76"/>
                </a:lnTo>
                <a:lnTo>
                  <a:pt x="344" y="101"/>
                </a:lnTo>
                <a:lnTo>
                  <a:pt x="356" y="126"/>
                </a:lnTo>
                <a:lnTo>
                  <a:pt x="356" y="164"/>
                </a:lnTo>
                <a:lnTo>
                  <a:pt x="356" y="177"/>
                </a:lnTo>
                <a:lnTo>
                  <a:pt x="356" y="202"/>
                </a:lnTo>
                <a:lnTo>
                  <a:pt x="356" y="215"/>
                </a:lnTo>
                <a:lnTo>
                  <a:pt x="356" y="228"/>
                </a:lnTo>
                <a:lnTo>
                  <a:pt x="344" y="240"/>
                </a:lnTo>
                <a:lnTo>
                  <a:pt x="331" y="240"/>
                </a:lnTo>
                <a:lnTo>
                  <a:pt x="318" y="228"/>
                </a:lnTo>
                <a:lnTo>
                  <a:pt x="293" y="228"/>
                </a:lnTo>
                <a:lnTo>
                  <a:pt x="280" y="215"/>
                </a:lnTo>
                <a:lnTo>
                  <a:pt x="255" y="202"/>
                </a:lnTo>
                <a:lnTo>
                  <a:pt x="216" y="177"/>
                </a:lnTo>
                <a:lnTo>
                  <a:pt x="191" y="164"/>
                </a:lnTo>
                <a:lnTo>
                  <a:pt x="153" y="139"/>
                </a:lnTo>
                <a:lnTo>
                  <a:pt x="115" y="114"/>
                </a:lnTo>
                <a:lnTo>
                  <a:pt x="89" y="101"/>
                </a:lnTo>
                <a:lnTo>
                  <a:pt x="64" y="76"/>
                </a:lnTo>
                <a:lnTo>
                  <a:pt x="38" y="63"/>
                </a:lnTo>
                <a:lnTo>
                  <a:pt x="26" y="50"/>
                </a:lnTo>
                <a:lnTo>
                  <a:pt x="13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503" name="矩形 4"/>
          <p:cNvSpPr/>
          <p:nvPr/>
        </p:nvSpPr>
        <p:spPr>
          <a:xfrm>
            <a:off x="440042" y="1538009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杭</a:t>
            </a:r>
          </a:p>
        </p:txBody>
      </p:sp>
      <p:sp>
        <p:nvSpPr>
          <p:cNvPr id="25" name="矩形 24"/>
          <p:cNvSpPr/>
          <p:nvPr/>
        </p:nvSpPr>
        <p:spPr>
          <a:xfrm>
            <a:off x="440042" y="708064"/>
            <a:ext cx="14566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háng</a:t>
            </a:r>
          </a:p>
        </p:txBody>
      </p:sp>
      <p:pic>
        <p:nvPicPr>
          <p:cNvPr id="20510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588367" y="2966293"/>
            <a:ext cx="2905125" cy="1724174"/>
            <a:chOff x="588367" y="2966293"/>
            <a:chExt cx="2905125" cy="1724174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30899" y="2966293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左右</a:t>
              </a:r>
            </a:p>
          </p:txBody>
        </p: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620266" y="3830042"/>
              <a:ext cx="2782153" cy="430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苏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杭   杭绢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1" name="TextBox 30"/>
            <p:cNvSpPr txBox="1">
              <a:spLocks noChangeArrowheads="1"/>
            </p:cNvSpPr>
            <p:nvPr/>
          </p:nvSpPr>
          <p:spPr bwMode="auto">
            <a:xfrm>
              <a:off x="588367" y="3415704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H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木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30899" y="4260572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八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木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横短竖要长。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7169150" y="1421130"/>
            <a:ext cx="1668780" cy="1466850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亢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横稍长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，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几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20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字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框要窄、撇和弯钩要宽展。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18046" y="309559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81146" y="2271350"/>
              <a:ext cx="1595437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木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字最后一笔是点哦！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30180" y="1138108"/>
            <a:ext cx="8182197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sz="2800" b="1" dirty="0">
                <a:solidFill>
                  <a:schemeClr val="tx1"/>
                </a:solidFill>
                <a:latin typeface="+mj-ea"/>
                <a:ea typeface="+mj-ea"/>
              </a:rPr>
              <a:t>正确、流利地朗读课文，注意诗句的停顿、语调、重音等，读出节奏的和谐之美。学习时，先借助插图和注释，初步理解诗句的意思。然后再抓住诗</a:t>
            </a:r>
            <a:r>
              <a:rPr lang="zh-CN" sz="2800" b="1" dirty="0">
                <a:solidFill>
                  <a:schemeClr val="tx1"/>
                </a:solidFill>
                <a:latin typeface="+mj-ea"/>
                <a:ea typeface="+mj-ea"/>
              </a:rPr>
              <a:t>中</a:t>
            </a:r>
            <a:r>
              <a:rPr sz="2800" b="1" dirty="0">
                <a:solidFill>
                  <a:schemeClr val="tx1"/>
                </a:solidFill>
                <a:latin typeface="+mj-ea"/>
                <a:ea typeface="+mj-ea"/>
              </a:rPr>
              <a:t>的关键词语和背景资料，来体会诗人所表达的情感。</a:t>
            </a:r>
          </a:p>
        </p:txBody>
      </p:sp>
      <p:sp>
        <p:nvSpPr>
          <p:cNvPr id="3" name="矩形 2"/>
          <p:cNvSpPr/>
          <p:nvPr/>
        </p:nvSpPr>
        <p:spPr>
          <a:xfrm>
            <a:off x="3245965" y="31435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888401" y="2418903"/>
            <a:ext cx="30956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716719" y="3051998"/>
            <a:ext cx="25101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211245" y="3709223"/>
            <a:ext cx="33267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30180" y="4304646"/>
            <a:ext cx="103711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6"/>
          <p:cNvSpPr txBox="1"/>
          <p:nvPr/>
        </p:nvSpPr>
        <p:spPr>
          <a:xfrm>
            <a:off x="1311916" y="1339527"/>
            <a:ext cx="6768752" cy="19495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朗读古诗，思考：</a:t>
            </a:r>
            <a:endParaRPr lang="en-US" altLang="zh-CN" sz="28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这首古诗讲述了什么内容？</a:t>
            </a:r>
            <a:endParaRPr lang="en-US" altLang="zh-CN" sz="28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从古诗中你能体会到作者什么样的感情？</a:t>
            </a:r>
            <a:endParaRPr lang="en-US" altLang="zh-CN" sz="28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80550" y="36071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42245" y="682137"/>
            <a:ext cx="6259818" cy="408573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b="1" dirty="0" smtClean="0">
                <a:latin typeface="黑体" pitchFamily="49" charset="-122"/>
                <a:ea typeface="黑体" pitchFamily="49" charset="-122"/>
              </a:rPr>
              <a:t>题临安邸</a:t>
            </a:r>
            <a:endParaRPr lang="en-US" altLang="zh-CN" sz="3000" b="1" dirty="0" smtClean="0"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 smtClean="0">
                <a:latin typeface="仿宋" pitchFamily="49" charset="-122"/>
                <a:ea typeface="仿宋" pitchFamily="49" charset="-122"/>
                <a:cs typeface="宋体" panose="02010600030101010101" pitchFamily="2" charset="-122"/>
              </a:rPr>
              <a:t>[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  <a:cs typeface="宋体" panose="02010600030101010101" pitchFamily="2" charset="-122"/>
              </a:rPr>
              <a:t>宋</a:t>
            </a:r>
            <a:r>
              <a:rPr lang="en-US" altLang="zh-CN" sz="2400" b="1" dirty="0" smtClean="0">
                <a:latin typeface="仿宋" pitchFamily="49" charset="-122"/>
                <a:ea typeface="仿宋" pitchFamily="49" charset="-122"/>
                <a:cs typeface="宋体" panose="02010600030101010101" pitchFamily="2" charset="-122"/>
              </a:rPr>
              <a:t>]</a:t>
            </a:r>
            <a:r>
              <a:rPr lang="zh-CN" altLang="en-US" sz="2400" b="1" dirty="0" smtClean="0">
                <a:latin typeface="仿宋" pitchFamily="49" charset="-122"/>
                <a:ea typeface="仿宋" pitchFamily="49" charset="-122"/>
                <a:cs typeface="宋体" panose="02010600030101010101" pitchFamily="2" charset="-122"/>
              </a:rPr>
              <a:t>林升</a:t>
            </a:r>
            <a:endParaRPr lang="en-US" altLang="zh-CN" sz="3000" b="1" dirty="0" smtClean="0">
              <a:latin typeface="仿宋" pitchFamily="49" charset="-122"/>
              <a:ea typeface="仿宋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山外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青山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//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楼外楼  ，</a:t>
            </a:r>
          </a:p>
          <a:p>
            <a:pPr algn="ctr"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西湖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歌舞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//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几时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休 。</a:t>
            </a:r>
          </a:p>
          <a:p>
            <a:pPr algn="ctr"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暖风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熏得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//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游人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醉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，</a:t>
            </a:r>
          </a:p>
          <a:p>
            <a:pPr algn="ctr"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直把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杭州</a:t>
            </a:r>
            <a:r>
              <a:rPr lang="en-US" altLang="zh-CN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//</a:t>
            </a:r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汴州  。</a:t>
            </a:r>
          </a:p>
        </p:txBody>
      </p:sp>
      <p:sp>
        <p:nvSpPr>
          <p:cNvPr id="7" name="矩形 6"/>
          <p:cNvSpPr/>
          <p:nvPr/>
        </p:nvSpPr>
        <p:spPr>
          <a:xfrm>
            <a:off x="3142157" y="5530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cxnSp>
        <p:nvCxnSpPr>
          <p:cNvPr id="2" name="直接箭头连接符 1"/>
          <p:cNvCxnSpPr/>
          <p:nvPr/>
        </p:nvCxnSpPr>
        <p:spPr>
          <a:xfrm flipV="1">
            <a:off x="5926782" y="2886075"/>
            <a:ext cx="252730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直接箭头连接符 2"/>
          <p:cNvCxnSpPr/>
          <p:nvPr/>
        </p:nvCxnSpPr>
        <p:spPr>
          <a:xfrm>
            <a:off x="5882640" y="2278393"/>
            <a:ext cx="252730" cy="2228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5896494" y="3695065"/>
            <a:ext cx="252730" cy="2228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5854519" y="4338630"/>
            <a:ext cx="252730" cy="184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879340" y="2501900"/>
            <a:ext cx="1370330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旅店。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19120" y="1348105"/>
            <a:ext cx="26314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题临安邸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5147945" y="2067560"/>
            <a:ext cx="504190" cy="635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3084668" y="1379369"/>
            <a:ext cx="791845" cy="79248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1"/>
          <p:cNvSpPr txBox="1"/>
          <p:nvPr/>
        </p:nvSpPr>
        <p:spPr>
          <a:xfrm>
            <a:off x="2454910" y="2484755"/>
            <a:ext cx="1289685" cy="5835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题写。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下箭头 6"/>
          <p:cNvSpPr/>
          <p:nvPr/>
        </p:nvSpPr>
        <p:spPr>
          <a:xfrm rot="1080000">
            <a:off x="3203575" y="2139950"/>
            <a:ext cx="75565" cy="359410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下箭头 7"/>
          <p:cNvSpPr/>
          <p:nvPr/>
        </p:nvSpPr>
        <p:spPr>
          <a:xfrm>
            <a:off x="5362575" y="2125345"/>
            <a:ext cx="75565" cy="359410"/>
          </a:xfrm>
          <a:prstGeom prst="down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1"/>
          <p:cNvSpPr txBox="1"/>
          <p:nvPr/>
        </p:nvSpPr>
        <p:spPr>
          <a:xfrm>
            <a:off x="1847850" y="3474085"/>
            <a:ext cx="4709795" cy="5835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题写在临安旅店里的诗。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76513" y="1369371"/>
            <a:ext cx="1153795" cy="72009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892067" y="353857"/>
            <a:ext cx="1700648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南宋京城。</a:t>
            </a:r>
          </a:p>
        </p:txBody>
      </p:sp>
      <p:sp>
        <p:nvSpPr>
          <p:cNvPr id="10" name="下箭头 9"/>
          <p:cNvSpPr/>
          <p:nvPr/>
        </p:nvSpPr>
        <p:spPr>
          <a:xfrm rot="10800000">
            <a:off x="4479290" y="892175"/>
            <a:ext cx="184785" cy="352425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4984" y="732756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解诗题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2" grpId="0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20" grpId="0" bldLvl="0" animBg="1"/>
      <p:bldP spid="3" grpId="0" bldLvl="0" animBg="1"/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175385" y="1365885"/>
            <a:ext cx="456755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山外青山楼外楼，</a:t>
            </a:r>
          </a:p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  <a:hlinkClick r:id="rId3" action="ppaction://hlinkfile"/>
              </a:rPr>
              <a:t>西湖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歌舞几时休</a:t>
            </a:r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</a:p>
        </p:txBody>
      </p:sp>
      <p:sp>
        <p:nvSpPr>
          <p:cNvPr id="17" name="矩形 16"/>
          <p:cNvSpPr/>
          <p:nvPr/>
        </p:nvSpPr>
        <p:spPr>
          <a:xfrm>
            <a:off x="760043" y="3476625"/>
            <a:ext cx="7381240" cy="107632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3200" b="1" dirty="0" smtClean="0"/>
              <a:t>青山重重叠叠，楼台望不到头，西湖上的歌舞，什么时候才能停止？</a:t>
            </a:r>
          </a:p>
        </p:txBody>
      </p:sp>
      <p:sp>
        <p:nvSpPr>
          <p:cNvPr id="9" name="矩形 8"/>
          <p:cNvSpPr/>
          <p:nvPr/>
        </p:nvSpPr>
        <p:spPr>
          <a:xfrm>
            <a:off x="4302909" y="2103431"/>
            <a:ext cx="581660" cy="48768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164965" y="2956398"/>
            <a:ext cx="906765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 dirty="0"/>
              <a:t>停止。</a:t>
            </a:r>
          </a:p>
        </p:txBody>
      </p:sp>
      <p:sp>
        <p:nvSpPr>
          <p:cNvPr id="11" name="下箭头 10"/>
          <p:cNvSpPr/>
          <p:nvPr/>
        </p:nvSpPr>
        <p:spPr>
          <a:xfrm>
            <a:off x="4499610" y="2687955"/>
            <a:ext cx="144145" cy="2159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510" y="1036955"/>
            <a:ext cx="3432175" cy="1651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02759" y="627197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明诗意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891" y="485179"/>
            <a:ext cx="7648575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临安城有什么特点？你想到了什么样的景象？</a:t>
            </a:r>
          </a:p>
        </p:txBody>
      </p:sp>
      <p:sp>
        <p:nvSpPr>
          <p:cNvPr id="3" name="矩形 2"/>
          <p:cNvSpPr/>
          <p:nvPr/>
        </p:nvSpPr>
        <p:spPr>
          <a:xfrm>
            <a:off x="3175810" y="1144471"/>
            <a:ext cx="5691741" cy="3474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+mj-ea"/>
                <a:ea typeface="+mj-ea"/>
              </a:rPr>
              <a:t>   美丽的临安西湖大部分环山，重重叠叠的青山把西湖拥在怀里，一座座楼阁雕梁画栋，不计其数，人们过着安逸享乐的生活，街上一派繁华，小街小贩叫卖声此起彼伏，行人东瞧西逛，街边的茶楼正有一群人喝茶、聊天、听曲，好不热闹！西湖游船上轻歌曼舞日夜不歇。游客在西湖游山玩水，饮酒作乐，和煦的春风吹得这些游人昏昏欲睡，我想生活在这片土地的人们真幸福呀！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757" y="1251137"/>
            <a:ext cx="2770413" cy="2982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84835" y="1232697"/>
            <a:ext cx="7858125" cy="2032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诗的前两句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：诗的开头抓住临安城特征，写出当年虚假繁荣太平景象，诗人触景伤情，不禁长叹：“西湖歌舞几时休？” 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6"/>
          <p:cNvSpPr txBox="1">
            <a:spLocks noChangeArrowheads="1"/>
          </p:cNvSpPr>
          <p:nvPr/>
        </p:nvSpPr>
        <p:spPr bwMode="auto">
          <a:xfrm>
            <a:off x="1875155" y="1949450"/>
            <a:ext cx="3796665" cy="166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暖风熏得游人醉，直把杭州作汴州。</a:t>
            </a:r>
          </a:p>
        </p:txBody>
      </p:sp>
      <p:sp>
        <p:nvSpPr>
          <p:cNvPr id="20" name="矩形 19"/>
          <p:cNvSpPr/>
          <p:nvPr/>
        </p:nvSpPr>
        <p:spPr>
          <a:xfrm>
            <a:off x="4505001" y="2935618"/>
            <a:ext cx="974725" cy="51816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6184265" y="2973705"/>
            <a:ext cx="2153920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北宋京城。</a:t>
            </a:r>
          </a:p>
        </p:txBody>
      </p:sp>
      <p:sp>
        <p:nvSpPr>
          <p:cNvPr id="14" name="下箭头 13"/>
          <p:cNvSpPr/>
          <p:nvPr/>
        </p:nvSpPr>
        <p:spPr>
          <a:xfrm rot="16200000">
            <a:off x="5709920" y="2924175"/>
            <a:ext cx="163830" cy="40005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875155" y="2973070"/>
            <a:ext cx="570230" cy="54864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746885" y="3915410"/>
            <a:ext cx="1050290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简直。</a:t>
            </a:r>
          </a:p>
        </p:txBody>
      </p:sp>
      <p:sp>
        <p:nvSpPr>
          <p:cNvPr id="11" name="下箭头 10"/>
          <p:cNvSpPr/>
          <p:nvPr/>
        </p:nvSpPr>
        <p:spPr>
          <a:xfrm>
            <a:off x="2088515" y="3628390"/>
            <a:ext cx="184785" cy="29718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896110" y="2122170"/>
            <a:ext cx="1074420" cy="54864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54685" y="727075"/>
            <a:ext cx="3829050" cy="8070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00000"/>
              </a:lnSpc>
            </a:pPr>
            <a:r>
              <a:rPr lang="zh-CN" altLang="en-US" sz="2400" b="1" dirty="0">
                <a:latin typeface="+mj-ea"/>
                <a:ea typeface="+mj-ea"/>
              </a:rPr>
              <a:t>一语双关。既指自然界的春风，又指社会上颓废之风。</a:t>
            </a:r>
          </a:p>
        </p:txBody>
      </p:sp>
      <p:sp>
        <p:nvSpPr>
          <p:cNvPr id="16" name="下箭头 15"/>
          <p:cNvSpPr/>
          <p:nvPr/>
        </p:nvSpPr>
        <p:spPr>
          <a:xfrm rot="10800000">
            <a:off x="2272665" y="1630680"/>
            <a:ext cx="172720" cy="461645"/>
          </a:xfrm>
          <a:prstGeom prst="downArrow">
            <a:avLst>
              <a:gd name="adj1" fmla="val 67010"/>
              <a:gd name="adj2" fmla="val 50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952240" y="2145354"/>
            <a:ext cx="1074420" cy="54864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4830445" y="823595"/>
            <a:ext cx="2163445" cy="8070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00000"/>
              </a:lnSpc>
            </a:pPr>
            <a:r>
              <a:rPr lang="zh-CN" altLang="en-US" sz="2400" b="1" dirty="0">
                <a:latin typeface="+mj-ea"/>
                <a:ea typeface="+mj-ea"/>
              </a:rPr>
              <a:t>这里指的是达官显贵。</a:t>
            </a:r>
          </a:p>
        </p:txBody>
      </p:sp>
      <p:sp>
        <p:nvSpPr>
          <p:cNvPr id="25" name=" 160"/>
          <p:cNvSpPr/>
          <p:nvPr/>
        </p:nvSpPr>
        <p:spPr>
          <a:xfrm>
            <a:off x="4666615" y="1804670"/>
            <a:ext cx="360045" cy="28765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288665" y="3925570"/>
            <a:ext cx="3260090" cy="502920"/>
            <a:chOff x="3702" y="5008"/>
            <a:chExt cx="7191" cy="792"/>
          </a:xfrm>
        </p:grpSpPr>
        <p:sp>
          <p:nvSpPr>
            <p:cNvPr id="27" name="圆角矩形 26"/>
            <p:cNvSpPr/>
            <p:nvPr/>
          </p:nvSpPr>
          <p:spPr>
            <a:xfrm>
              <a:off x="3702" y="5008"/>
              <a:ext cx="7191" cy="7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+mj-ea"/>
                <a:ea typeface="+mj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14" y="5008"/>
              <a:ext cx="6432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不再考虑收复失地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900045" y="3454400"/>
            <a:ext cx="30918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~~~~~~~~~~~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2" grpId="0" bldLvl="0" animBg="1"/>
      <p:bldP spid="14" grpId="0" bldLvl="0" animBg="1"/>
      <p:bldP spid="6" grpId="0" bldLvl="0" animBg="1"/>
      <p:bldP spid="7" grpId="0" bldLvl="0" animBg="1"/>
      <p:bldP spid="11" grpId="0" bldLvl="0" animBg="1"/>
      <p:bldP spid="13" grpId="0" bldLvl="0" animBg="1"/>
      <p:bldP spid="15" grpId="0" bldLvl="0" animBg="1"/>
      <p:bldP spid="16" grpId="0" bldLvl="0" animBg="1"/>
      <p:bldP spid="23" grpId="0" bldLvl="0" animBg="1"/>
      <p:bldP spid="24" grpId="0" bldLvl="0" animBg="1"/>
      <p:bldP spid="25" grpId="0" bldLvl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文本框 6"/>
          <p:cNvSpPr txBox="1">
            <a:spLocks noChangeArrowheads="1"/>
          </p:cNvSpPr>
          <p:nvPr/>
        </p:nvSpPr>
        <p:spPr bwMode="auto">
          <a:xfrm>
            <a:off x="786765" y="3398235"/>
            <a:ext cx="7957185" cy="96141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诗意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  <a:sym typeface="+mn-ea"/>
              </a:rPr>
              <a:t>：</a:t>
            </a:r>
            <a:r>
              <a:rPr lang="zh-CN" altLang="en-US" sz="2400" b="1" dirty="0">
                <a:solidFill>
                  <a:srgbClr val="FF6600"/>
                </a:solidFill>
                <a:latin typeface="+mj-ea"/>
                <a:ea typeface="+mj-ea"/>
                <a:sym typeface="+mn-ea"/>
              </a:rPr>
              <a:t>暖风把人们吹得如醉如迷，像喝醉了酒似的，（南宋当局忘了国恨家仇）简直是把杭州当作了故都汴</a:t>
            </a:r>
            <a:r>
              <a:rPr lang="zh-CN" altLang="en-US" sz="2400" b="1" dirty="0" smtClean="0">
                <a:solidFill>
                  <a:srgbClr val="FF6600"/>
                </a:solidFill>
                <a:latin typeface="+mj-ea"/>
                <a:ea typeface="+mj-ea"/>
                <a:sym typeface="+mn-ea"/>
              </a:rPr>
              <a:t>州。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440541"/>
            <a:ext cx="3836035" cy="284035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4983" y="438513"/>
            <a:ext cx="8172450" cy="119885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黑体" pitchFamily="49" charset="-122"/>
                <a:ea typeface="黑体" pitchFamily="49" charset="-122"/>
              </a:rPr>
              <a:t>    </a:t>
            </a:r>
            <a:r>
              <a:rPr lang="zh-CN" altLang="en-US" sz="2600" b="1" dirty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由“醉”字你看到什么，听到什么？表达作者什么情感？</a:t>
            </a:r>
          </a:p>
        </p:txBody>
      </p:sp>
      <p:sp>
        <p:nvSpPr>
          <p:cNvPr id="3" name="矩形 2"/>
          <p:cNvSpPr/>
          <p:nvPr/>
        </p:nvSpPr>
        <p:spPr>
          <a:xfrm>
            <a:off x="493745" y="1653281"/>
            <a:ext cx="5640191" cy="30090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300" b="1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2300" b="1" dirty="0">
                <a:solidFill>
                  <a:srgbClr val="0000FF"/>
                </a:solidFill>
                <a:latin typeface="+mj-ea"/>
                <a:ea typeface="+mj-ea"/>
              </a:rPr>
              <a:t>“醉”字我看到茶楼听曲的人入了迷，眯着眼睛，随着曲子摇着头，在桌子上用手敲着节拍，翘着的二郎腿一晃一晃的</a:t>
            </a:r>
            <a:r>
              <a:rPr lang="en-US" altLang="zh-CN" sz="2300" b="1" dirty="0">
                <a:solidFill>
                  <a:srgbClr val="0000FF"/>
                </a:solidFill>
                <a:latin typeface="+mj-ea"/>
                <a:ea typeface="+mj-ea"/>
              </a:rPr>
              <a:t>……</a:t>
            </a:r>
            <a:r>
              <a:rPr lang="zh-CN" altLang="en-US" sz="2300" b="1" dirty="0">
                <a:solidFill>
                  <a:srgbClr val="0000FF"/>
                </a:solidFill>
                <a:latin typeface="+mj-ea"/>
                <a:ea typeface="+mj-ea"/>
              </a:rPr>
              <a:t>装点的精致的游船上飘出歌舞声、划拳声、嬉闹声，还有随风飘来的淡淡的香粉味</a:t>
            </a:r>
            <a:r>
              <a:rPr lang="en-US" altLang="zh-CN" sz="2300" b="1" dirty="0">
                <a:solidFill>
                  <a:srgbClr val="0000FF"/>
                </a:solidFill>
                <a:latin typeface="+mj-ea"/>
                <a:ea typeface="+mj-ea"/>
              </a:rPr>
              <a:t>……</a:t>
            </a:r>
            <a:r>
              <a:rPr lang="zh-CN" altLang="en-US" sz="2300" b="1" dirty="0">
                <a:solidFill>
                  <a:srgbClr val="0000FF"/>
                </a:solidFill>
                <a:latin typeface="+mj-ea"/>
                <a:ea typeface="+mj-ea"/>
              </a:rPr>
              <a:t>表达了诗人对国家民族命运的深切忧虑。</a:t>
            </a: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5202" y="1416950"/>
            <a:ext cx="2596952" cy="3007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49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08070" y="1298303"/>
            <a:ext cx="579755" cy="50419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" name="矩形 2"/>
          <p:cNvSpPr/>
          <p:nvPr/>
        </p:nvSpPr>
        <p:spPr>
          <a:xfrm>
            <a:off x="5664835" y="1298303"/>
            <a:ext cx="564515" cy="50419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817867" y="522346"/>
            <a:ext cx="61042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你觉得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熏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和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醉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好在哪里</a:t>
            </a:r>
            <a:r>
              <a:rPr lang="en-US" altLang="zh-CN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  <a:sym typeface="+mn-ea"/>
              </a:rPr>
              <a:t>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52042" y="2631084"/>
            <a:ext cx="8039056" cy="20991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712788">
              <a:lnSpc>
                <a:spcPct val="130000"/>
              </a:lnSpc>
            </a:pP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“熏”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字暗示那些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歌舞场面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的庞大与热闹，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为 “游人们”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营造了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靡靡之音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的氛围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。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“醉”字，承接上一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个 “熏”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字，把那些纵情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声色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的“游人”的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精神状态刻画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得惟妙惟肖，写出</a:t>
            </a:r>
            <a:r>
              <a:rPr lang="zh-CN" altLang="en-US" sz="2600" b="1" dirty="0" smtClean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了 “游人”</a:t>
            </a: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  <a:cs typeface="楷体" panose="02010609060101010101" pitchFamily="49" charset="-122"/>
              </a:rPr>
              <a:t>的丑态。</a:t>
            </a:r>
          </a:p>
        </p:txBody>
      </p:sp>
      <p:sp>
        <p:nvSpPr>
          <p:cNvPr id="51" name="文本框 6"/>
          <p:cNvSpPr txBox="1">
            <a:spLocks noChangeArrowheads="1"/>
          </p:cNvSpPr>
          <p:nvPr/>
        </p:nvSpPr>
        <p:spPr bwMode="auto">
          <a:xfrm>
            <a:off x="2599690" y="1148443"/>
            <a:ext cx="3796665" cy="1556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暖风熏得游人醉，直把杭州作汴州。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29814" y="1418629"/>
            <a:ext cx="53676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  <a:sym typeface="+mn-ea"/>
              </a:rPr>
              <a:t>这首诗歌表达了作者怎样的感情</a:t>
            </a:r>
            <a:r>
              <a:rPr lang="en-US" altLang="zh-CN" sz="28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  <a:sym typeface="+mn-ea"/>
              </a:rPr>
              <a:t>?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57410" y="2176955"/>
            <a:ext cx="6816090" cy="19303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2800" b="1" dirty="0" smtClean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这首诗通过对杭州西湖秀丽风景和达官显贵们奢靡生活的描写，辛辣讽刺了统治者醉生梦死，苟且偷安的丑态。</a:t>
            </a:r>
          </a:p>
        </p:txBody>
      </p:sp>
      <p:sp>
        <p:nvSpPr>
          <p:cNvPr id="7" name="矩形 6"/>
          <p:cNvSpPr/>
          <p:nvPr/>
        </p:nvSpPr>
        <p:spPr>
          <a:xfrm>
            <a:off x="537379" y="645612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悟诗情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0"/>
          <p:cNvSpPr txBox="1"/>
          <p:nvPr/>
        </p:nvSpPr>
        <p:spPr>
          <a:xfrm>
            <a:off x="6316759" y="1701510"/>
            <a:ext cx="158369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朗读指导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852555" y="2254004"/>
            <a:ext cx="2639695" cy="145034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读这首诗，要读出对醉生梦死的达官显贵的讽刺。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687219" y="419949"/>
            <a:ext cx="7395845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让我们带着对诗意的理解再次朗读诗歌。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14032" y="869608"/>
            <a:ext cx="6259818" cy="394723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68580" tIns="34290" rIns="68580" bIns="3429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题临安邸</a:t>
            </a:r>
            <a:endParaRPr lang="en-US" altLang="zh-CN" sz="2800" b="1" dirty="0" smtClean="0">
              <a:latin typeface="黑体" pitchFamily="49" charset="-122"/>
              <a:ea typeface="黑体" pitchFamily="49" charset="-122"/>
              <a:cs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800" b="1" dirty="0" smtClean="0"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[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宋</a:t>
            </a:r>
            <a:r>
              <a:rPr lang="en-US" altLang="zh-CN" sz="2800" b="1" dirty="0" smtClean="0"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]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林升</a:t>
            </a:r>
            <a:endParaRPr lang="en-US" altLang="zh-CN" sz="2800" b="1" dirty="0" smtClean="0">
              <a:latin typeface="仿宋" pitchFamily="49" charset="-122"/>
              <a:ea typeface="仿宋" pitchFamily="49" charset="-122"/>
              <a:cs typeface="楷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山外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青山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楼外楼，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西湖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歌舞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//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几时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休。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暖风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熏得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游人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醉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直把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杭州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//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汴州。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35999" y="1108496"/>
            <a:ext cx="7073283" cy="2983677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385405" y="1835681"/>
            <a:ext cx="506095" cy="1292860"/>
          </a:xfrm>
          <a:prstGeom prst="rect">
            <a:avLst/>
          </a:prstGeom>
          <a:noFill/>
        </p:spPr>
        <p:txBody>
          <a:bodyPr vert="eaVert" wrap="none" lIns="68580" tIns="34290" rIns="68580" bIns="34290" rtlCol="0">
            <a:spAutoFit/>
          </a:bodyPr>
          <a:lstStyle/>
          <a:p>
            <a:r>
              <a:rPr lang="zh-CN" altLang="en-US" sz="2400" b="1" dirty="0"/>
              <a:t>题临安邸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31060" y="1398270"/>
            <a:ext cx="3449955" cy="437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写景——青山  楼  歌舞</a:t>
            </a:r>
          </a:p>
        </p:txBody>
      </p:sp>
      <p:sp>
        <p:nvSpPr>
          <p:cNvPr id="34" name="左大括号 33"/>
          <p:cNvSpPr/>
          <p:nvPr/>
        </p:nvSpPr>
        <p:spPr>
          <a:xfrm>
            <a:off x="1891829" y="1519952"/>
            <a:ext cx="288032" cy="21602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右大括号 35"/>
          <p:cNvSpPr/>
          <p:nvPr/>
        </p:nvSpPr>
        <p:spPr>
          <a:xfrm>
            <a:off x="5662533" y="1671206"/>
            <a:ext cx="216024" cy="1800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023761" y="2364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3" name="TextBox 26"/>
          <p:cNvSpPr txBox="1"/>
          <p:nvPr/>
        </p:nvSpPr>
        <p:spPr>
          <a:xfrm>
            <a:off x="2131060" y="3199765"/>
            <a:ext cx="3449955" cy="437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抒情——游人醉  作汴州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048375" y="2000885"/>
            <a:ext cx="17145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忧国忧民、责问嘲讽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34" grpId="0" animBg="1"/>
      <p:bldP spid="34" grpId="1" animBg="1"/>
      <p:bldP spid="36" grpId="0" bldLvl="0" animBg="1"/>
      <p:bldP spid="3" grpId="0"/>
      <p:bldP spid="4" grpId="0"/>
      <p:bldP spid="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98118" y="1158636"/>
            <a:ext cx="8295008" cy="341632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indent="0" algn="ctr">
              <a:lnSpc>
                <a:spcPct val="150000"/>
              </a:lnSpc>
            </a:pP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借景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抒情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学</a:t>
            </a:r>
            <a:r>
              <a:rPr lang="zh-CN" altLang="en-US" sz="24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方法：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借景抒情，即将要表达的情感蕴含在对景物的描写之中，借景物来抒发感情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题临安邸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中诗人借重重叠叠的青山，鳞次栉比的楼台，无休止的轻歌曼舞，写出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了虚假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的太平景象，表达了诗人对统治者苟且偷安、醉生梦死的不满与谴责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9641" y="679470"/>
            <a:ext cx="57134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这首诗歌在抒情手法上有什么特点呢</a:t>
            </a:r>
            <a:r>
              <a:rPr lang="en-US" altLang="zh-CN" sz="26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?</a:t>
            </a:r>
          </a:p>
        </p:txBody>
      </p:sp>
      <p:sp>
        <p:nvSpPr>
          <p:cNvPr id="4" name="矩形 3"/>
          <p:cNvSpPr/>
          <p:nvPr/>
        </p:nvSpPr>
        <p:spPr>
          <a:xfrm>
            <a:off x="3285063" y="-19684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 animBg="1"/>
      <p:bldP spid="100" grpId="2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30017" y="797127"/>
            <a:ext cx="8295008" cy="2862322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记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方法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：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仔细观察景物，抓住景物特征。</a:t>
            </a:r>
          </a:p>
          <a:p>
            <a:pPr marL="1520825" indent="-266700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要合理安排写景的顺序，可以按空间顺序、时间顺序、逻辑顺序等。</a:t>
            </a:r>
          </a:p>
          <a:p>
            <a:pPr marL="1520825" indent="-266700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要把真切的感受融入所写的景物之中，使景物具有浓厚的思想和感情内涵，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做到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情景交融。</a:t>
            </a:r>
            <a:endParaRPr lang="zh-CN" sz="20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65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 animBg="1"/>
      <p:bldP spid="100" grpId="2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08751" y="680164"/>
            <a:ext cx="8295008" cy="408111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用</a:t>
            </a: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方法：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请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你运用</a:t>
            </a:r>
            <a:r>
              <a:rPr lang="zh-CN" altLang="en-US" sz="2400" b="1" dirty="0">
                <a:solidFill>
                  <a:srgbClr val="FF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借景抒情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的方法写一段话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627063">
              <a:lnSpc>
                <a:spcPct val="120000"/>
              </a:lnSpc>
            </a:pPr>
            <a:r>
              <a:rPr lang="zh-CN" altLang="en-US" sz="2400" b="1" dirty="0" smtClean="0">
                <a:latin typeface="黑体" pitchFamily="49" charset="-122"/>
                <a:ea typeface="黑体" pitchFamily="49" charset="-122"/>
                <a:cs typeface="Times New Roman" pitchFamily="18" charset="0"/>
              </a:rPr>
              <a:t>示例：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不小心踩倒了几株小草，我蹲下将它们扶起。草地是碧绿的，绿得含烟，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绿得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滴翠，仿佛一块无瑕的绿毡，轻盈地铺在地上，为大地穿上了绿衣，为世界带来了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生机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。小草啊，无论是贫瘠的荒野，还是肥沃的土壤，哪里都有你的身影。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“野火烧不尽，春风吹又生”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，小草啊，是不是什么都阻挡不了你？在荆棘丛生的成长之路上，我若是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也有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小草的这般闯劲，纵使鲜血淋漓，也能凭借顽强的毅力，开辟出属于自己的天地。</a:t>
            </a:r>
            <a:endParaRPr lang="zh-CN" sz="24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18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>
            <a:spLocks noChangeArrowheads="1"/>
          </p:cNvSpPr>
          <p:nvPr/>
        </p:nvSpPr>
        <p:spPr bwMode="auto">
          <a:xfrm>
            <a:off x="779779" y="1216293"/>
            <a:ext cx="7588043" cy="238814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indent="6223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535305" algn="l" defTabSz="4572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+mn-cs"/>
                <a:sym typeface="Calibri" panose="020F0502020204030204" pitchFamily="34" charset="0"/>
              </a:rPr>
              <a:t>《题临安邸》是一首政治讽刺诗，是诗人林升看到中原国土被金人侵占，然而南宋朝廷却一味苟且偷安、寻欢作乐，为吐心头的愤慨而题写在墙壁上的诗，表达了诗人对国家命运的深切忧虑及对统治者的愤慨。</a:t>
            </a:r>
          </a:p>
        </p:txBody>
      </p:sp>
      <p:sp>
        <p:nvSpPr>
          <p:cNvPr id="7" name="矩形 6"/>
          <p:cNvSpPr/>
          <p:nvPr/>
        </p:nvSpPr>
        <p:spPr>
          <a:xfrm>
            <a:off x="3340735" y="26664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91828" y="60528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  <p:sp>
        <p:nvSpPr>
          <p:cNvPr id="2" name="矩形 1"/>
          <p:cNvSpPr/>
          <p:nvPr/>
        </p:nvSpPr>
        <p:spPr>
          <a:xfrm>
            <a:off x="933256" y="1375734"/>
            <a:ext cx="7510462" cy="28613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latin typeface="+mj-ea"/>
                <a:ea typeface="+mj-ea"/>
              </a:rPr>
              <a:t>    </a:t>
            </a:r>
            <a:r>
              <a:rPr lang="zh-CN" altLang="en-US" sz="2400" b="1" dirty="0">
                <a:latin typeface="+mj-ea"/>
                <a:ea typeface="+mj-ea"/>
              </a:rPr>
              <a:t>天下兴亡，匹夫有责。当我们的国家被外敌入侵，当我们的同胞被外族欺辱，哪一个中华儿女不为之心痛？在这首诗中，诗人们以饱满的笔墨抒发了内心深处强烈的爱国情怀。 这伟大的爱国情怀永远激励着我们不断向前。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98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{dd1aae9b-7c8e-4c0b-b2cc-9258fb2a17c9}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1380</Words>
  <Application>Microsoft Office PowerPoint</Application>
  <PresentationFormat>全屏显示(16:9)</PresentationFormat>
  <Paragraphs>117</Paragraphs>
  <Slides>30</Slides>
  <Notes>6</Notes>
  <HiddenSlides>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709</cp:revision>
  <dcterms:created xsi:type="dcterms:W3CDTF">2015-12-30T08:03:00Z</dcterms:created>
  <dcterms:modified xsi:type="dcterms:W3CDTF">2020-08-02T08:54:18Z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