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709" r:id="rId2"/>
    <p:sldId id="660" r:id="rId3"/>
    <p:sldId id="661" r:id="rId4"/>
    <p:sldId id="662" r:id="rId5"/>
    <p:sldId id="705" r:id="rId6"/>
    <p:sldId id="664" r:id="rId7"/>
    <p:sldId id="706" r:id="rId8"/>
    <p:sldId id="707" r:id="rId9"/>
    <p:sldId id="667" r:id="rId10"/>
    <p:sldId id="668" r:id="rId11"/>
    <p:sldId id="669" r:id="rId12"/>
    <p:sldId id="670" r:id="rId13"/>
    <p:sldId id="673" r:id="rId14"/>
    <p:sldId id="689" r:id="rId15"/>
    <p:sldId id="674" r:id="rId16"/>
    <p:sldId id="675" r:id="rId17"/>
    <p:sldId id="690" r:id="rId18"/>
    <p:sldId id="677" r:id="rId19"/>
    <p:sldId id="678" r:id="rId20"/>
    <p:sldId id="691" r:id="rId21"/>
    <p:sldId id="688" r:id="rId22"/>
    <p:sldId id="682" r:id="rId23"/>
    <p:sldId id="683" r:id="rId24"/>
    <p:sldId id="692" r:id="rId25"/>
    <p:sldId id="684" r:id="rId26"/>
    <p:sldId id="685" r:id="rId27"/>
    <p:sldId id="686" r:id="rId28"/>
    <p:sldId id="687" r:id="rId29"/>
    <p:sldId id="708" r:id="rId30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91" autoAdjust="0"/>
    <p:restoredTop sz="85146"/>
  </p:normalViewPr>
  <p:slideViewPr>
    <p:cSldViewPr snapToGrid="0" snapToObjects="1" showGuides="1">
      <p:cViewPr>
        <p:scale>
          <a:sx n="95" d="100"/>
          <a:sy n="95" d="100"/>
        </p:scale>
        <p:origin x="-72" y="-858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2165430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3993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39940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7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0963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40964" name="灯片编号占位符 3"/>
          <p:cNvSpPr txBox="1">
            <a:spLocks noGrp="1"/>
          </p:cNvSpPr>
          <p:nvPr/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8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1987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198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14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0" y="4686300"/>
            <a:ext cx="9144000" cy="497840"/>
            <a:chOff x="0" y="7284"/>
            <a:chExt cx="14400" cy="880"/>
          </a:xfrm>
        </p:grpSpPr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4"/>
            <a:srcRect r="64698"/>
            <a:stretch>
              <a:fillRect/>
            </a:stretch>
          </p:blipFill>
          <p:spPr>
            <a:xfrm>
              <a:off x="0" y="7284"/>
              <a:ext cx="3020" cy="816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4"/>
            <a:srcRect l="35163"/>
            <a:stretch>
              <a:fillRect/>
            </a:stretch>
          </p:blipFill>
          <p:spPr>
            <a:xfrm>
              <a:off x="2724" y="7284"/>
              <a:ext cx="11676" cy="880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0" y="4686300"/>
            <a:ext cx="9144000" cy="497840"/>
            <a:chOff x="0" y="7284"/>
            <a:chExt cx="14400" cy="880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4"/>
            <a:srcRect r="64698"/>
            <a:stretch>
              <a:fillRect/>
            </a:stretch>
          </p:blipFill>
          <p:spPr>
            <a:xfrm>
              <a:off x="0" y="7284"/>
              <a:ext cx="3020" cy="816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4"/>
            <a:srcRect l="35163"/>
            <a:stretch>
              <a:fillRect/>
            </a:stretch>
          </p:blipFill>
          <p:spPr>
            <a:xfrm>
              <a:off x="2724" y="7284"/>
              <a:ext cx="11676" cy="880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0" y="4686300"/>
            <a:ext cx="9144000" cy="497840"/>
            <a:chOff x="0" y="7284"/>
            <a:chExt cx="14400" cy="880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>
            <a:blip r:embed="rId3"/>
            <a:srcRect r="64698"/>
            <a:stretch>
              <a:fillRect/>
            </a:stretch>
          </p:blipFill>
          <p:spPr>
            <a:xfrm>
              <a:off x="0" y="7284"/>
              <a:ext cx="3020" cy="816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3"/>
            <a:srcRect l="35163"/>
            <a:stretch>
              <a:fillRect/>
            </a:stretch>
          </p:blipFill>
          <p:spPr>
            <a:xfrm>
              <a:off x="2724" y="7284"/>
              <a:ext cx="11676" cy="880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/>
        </p:nvGrpSpPr>
        <p:grpSpPr>
          <a:xfrm>
            <a:off x="0" y="4686300"/>
            <a:ext cx="9144000" cy="497840"/>
            <a:chOff x="0" y="7284"/>
            <a:chExt cx="14400" cy="880"/>
          </a:xfrm>
        </p:grpSpPr>
        <p:pic>
          <p:nvPicPr>
            <p:cNvPr id="2" name="图片 1"/>
            <p:cNvPicPr>
              <a:picLocks noChangeAspect="1"/>
            </p:cNvPicPr>
            <p:nvPr userDrawn="1"/>
          </p:nvPicPr>
          <p:blipFill>
            <a:blip r:embed="rId2"/>
            <a:srcRect r="64698"/>
            <a:stretch>
              <a:fillRect/>
            </a:stretch>
          </p:blipFill>
          <p:spPr>
            <a:xfrm>
              <a:off x="0" y="7284"/>
              <a:ext cx="3020" cy="816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2"/>
            <a:srcRect l="35163"/>
            <a:stretch>
              <a:fillRect/>
            </a:stretch>
          </p:blipFill>
          <p:spPr>
            <a:xfrm>
              <a:off x="2724" y="7284"/>
              <a:ext cx="11676" cy="880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</p:grpSp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/>
        </p:nvGrpSpPr>
        <p:grpSpPr>
          <a:xfrm>
            <a:off x="0" y="4686300"/>
            <a:ext cx="9144000" cy="497840"/>
            <a:chOff x="0" y="7284"/>
            <a:chExt cx="14400" cy="880"/>
          </a:xfrm>
        </p:grpSpPr>
        <p:pic>
          <p:nvPicPr>
            <p:cNvPr id="2" name="图片 1"/>
            <p:cNvPicPr>
              <a:picLocks noChangeAspect="1"/>
            </p:cNvPicPr>
            <p:nvPr userDrawn="1"/>
          </p:nvPicPr>
          <p:blipFill>
            <a:blip r:embed="rId2"/>
            <a:srcRect r="64698"/>
            <a:stretch>
              <a:fillRect/>
            </a:stretch>
          </p:blipFill>
          <p:spPr>
            <a:xfrm>
              <a:off x="0" y="7284"/>
              <a:ext cx="3020" cy="816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  <p:pic>
          <p:nvPicPr>
            <p:cNvPr id="11" name="图片 10"/>
            <p:cNvPicPr>
              <a:picLocks noChangeAspect="1"/>
            </p:cNvPicPr>
            <p:nvPr userDrawn="1"/>
          </p:nvPicPr>
          <p:blipFill>
            <a:blip r:embed="rId2"/>
            <a:srcRect l="35163"/>
            <a:stretch>
              <a:fillRect/>
            </a:stretch>
          </p:blipFill>
          <p:spPr>
            <a:xfrm>
              <a:off x="2724" y="7284"/>
              <a:ext cx="11676" cy="880"/>
            </a:xfrm>
            <a:prstGeom prst="rect">
              <a:avLst/>
            </a:prstGeom>
            <a:ln>
              <a:noFill/>
            </a:ln>
            <a:effectLst>
              <a:softEdge rad="63500"/>
            </a:effectLst>
          </p:spPr>
        </p:pic>
      </p:grpSp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hyperlink" Target="&#25945;&#24072;&#22791;&#35838;&#36164;&#26009;&#21253;/2.&#38899;&#35270;&#39057;&#36164;&#26009;&#21253;/12.&#21476;&#35799;&#19977;&#39318;&#12298;&#31034;&#20799;&#12299;.mp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slide" Target="slide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slide" Target="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44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r="3243"/>
          <a:stretch/>
        </p:blipFill>
        <p:spPr>
          <a:xfrm>
            <a:off x="0" y="0"/>
            <a:ext cx="9142413" cy="514286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699794" y="1393825"/>
            <a:ext cx="395859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12 </a:t>
            </a:r>
            <a:r>
              <a:rPr kumimoji="0" lang="zh-CN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古诗三首</a:t>
            </a:r>
          </a:p>
        </p:txBody>
      </p:sp>
      <p:sp>
        <p:nvSpPr>
          <p:cNvPr id="22" name="矩形 21"/>
          <p:cNvSpPr/>
          <p:nvPr/>
        </p:nvSpPr>
        <p:spPr bwMode="auto">
          <a:xfrm>
            <a:off x="3184299" y="2537460"/>
            <a:ext cx="2938780" cy="82994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《示儿》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67206" y="-34402"/>
            <a:ext cx="3465512" cy="368300"/>
            <a:chOff x="-36512" y="109489"/>
            <a:chExt cx="3383280" cy="347267"/>
          </a:xfrm>
        </p:grpSpPr>
        <p:sp>
          <p:nvSpPr>
            <p:cNvPr id="25" name="矩形 24"/>
            <p:cNvSpPr/>
            <p:nvPr/>
          </p:nvSpPr>
          <p:spPr>
            <a:xfrm flipH="1">
              <a:off x="-36512" y="158585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0" name="文本框 1"/>
            <p:cNvSpPr txBox="1"/>
            <p:nvPr/>
          </p:nvSpPr>
          <p:spPr>
            <a:xfrm>
              <a:off x="168720" y="109489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8" name="图片 8" descr="荣德基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9"/>
          <p:cNvSpPr/>
          <p:nvPr/>
        </p:nvSpPr>
        <p:spPr>
          <a:xfrm>
            <a:off x="473822" y="1200822"/>
            <a:ext cx="8502650" cy="34150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+mj-ea"/>
                <a:ea typeface="+mj-ea"/>
              </a:rPr>
              <a:t>    </a:t>
            </a:r>
            <a:r>
              <a:rPr lang="zh-CN" altLang="en-US" sz="2400" b="1" dirty="0">
                <a:solidFill>
                  <a:schemeClr val="tx1"/>
                </a:solidFill>
                <a:latin typeface="+mj-ea"/>
                <a:ea typeface="+mj-ea"/>
              </a:rPr>
              <a:t>靖康之变后，北宋灭亡。南宋统治者偏安一隅、屈膝求和。陆游深以为耻，念念不忘收复中原。但他从未得到重用，多次罢职闲居，最后回到故乡。他一生壮志未酬，但他的爱国热情始终没有减退，收复中原的信念始终没有动摇。陆游在病榻弥留之际回首平生，百感交集，将北定中原作为遗愿，遂写</a:t>
            </a:r>
            <a:r>
              <a:rPr lang="zh-CN" altLang="en-US" sz="2400" b="1" dirty="0" smtClean="0">
                <a:solidFill>
                  <a:schemeClr val="tx1"/>
                </a:solidFill>
                <a:latin typeface="+mj-ea"/>
                <a:ea typeface="+mj-ea"/>
              </a:rPr>
              <a:t>下</a:t>
            </a:r>
            <a:r>
              <a:rPr lang="en-US" altLang="zh-CN" sz="2400" b="1" dirty="0" smtClean="0">
                <a:solidFill>
                  <a:schemeClr val="tx1"/>
                </a:solidFill>
                <a:latin typeface="+mj-ea"/>
                <a:ea typeface="+mj-ea"/>
              </a:rPr>
              <a:t>《</a:t>
            </a:r>
            <a:r>
              <a:rPr lang="zh-CN" altLang="en-US" sz="2400" b="1" dirty="0">
                <a:latin typeface="+mj-ea"/>
              </a:rPr>
              <a:t>示儿</a:t>
            </a:r>
            <a:r>
              <a:rPr lang="en-US" altLang="zh-CN" sz="2400" b="1" dirty="0" smtClean="0">
                <a:solidFill>
                  <a:schemeClr val="tx1"/>
                </a:solidFill>
                <a:latin typeface="+mj-ea"/>
                <a:ea typeface="+mj-ea"/>
              </a:rPr>
              <a:t>》</a:t>
            </a:r>
            <a:r>
              <a:rPr lang="zh-CN" altLang="en-US" sz="2400" b="1" dirty="0" smtClean="0">
                <a:solidFill>
                  <a:schemeClr val="tx1"/>
                </a:solidFill>
                <a:latin typeface="+mj-ea"/>
                <a:ea typeface="+mj-ea"/>
              </a:rPr>
              <a:t>一</a:t>
            </a:r>
            <a:r>
              <a:rPr lang="zh-CN" altLang="en-US" sz="2400" b="1" dirty="0">
                <a:solidFill>
                  <a:schemeClr val="tx1"/>
                </a:solidFill>
                <a:latin typeface="+mj-ea"/>
                <a:ea typeface="+mj-ea"/>
              </a:rPr>
              <a:t>诗，这首诗既是他的绝笔，也是他的遗嘱。</a:t>
            </a:r>
          </a:p>
        </p:txBody>
      </p:sp>
      <p:sp>
        <p:nvSpPr>
          <p:cNvPr id="4" name="矩形 4"/>
          <p:cNvSpPr>
            <a:spLocks noChangeArrowheads="1"/>
          </p:cNvSpPr>
          <p:nvPr/>
        </p:nvSpPr>
        <p:spPr bwMode="auto">
          <a:xfrm>
            <a:off x="483253" y="637036"/>
            <a:ext cx="1808480" cy="5835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写作背景</a:t>
            </a:r>
          </a:p>
        </p:txBody>
      </p:sp>
      <p:pic>
        <p:nvPicPr>
          <p:cNvPr id="7" name="Picture 2" descr="C:\Users\Administrator\Desktop\3333\助读资料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59393" y="127990"/>
            <a:ext cx="2171700" cy="56832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Administrator\Desktop\3333\初读感知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12160" y="116036"/>
            <a:ext cx="2044700" cy="59213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221" name="矩形 1"/>
          <p:cNvSpPr/>
          <p:nvPr/>
        </p:nvSpPr>
        <p:spPr>
          <a:xfrm>
            <a:off x="980097" y="868148"/>
            <a:ext cx="7407275" cy="321934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200" b="1" dirty="0">
                <a:latin typeface="Times New Roman" pitchFamily="18" charset="0"/>
                <a:ea typeface="+mj-ea"/>
                <a:cs typeface="Times New Roman" pitchFamily="18" charset="0"/>
              </a:rPr>
              <a:t>自读课文，要求：</a:t>
            </a:r>
          </a:p>
          <a:p>
            <a:pPr>
              <a:lnSpc>
                <a:spcPct val="125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1.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自由朗读古诗，注意读准字音，读通句子，难读的地方多读几遍。</a:t>
            </a:r>
            <a:endParaRPr lang="zh-CN" altLang="en-US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32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2.</a:t>
            </a:r>
            <a:r>
              <a:rPr lang="zh-CN" altLang="en-US" sz="3200" b="1" dirty="0" smtClean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借助课文注释，想一想这首古诗讲述了什么内容？</a:t>
            </a:r>
            <a:endParaRPr lang="zh-CN" altLang="en-US" sz="32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14342" name="组 28"/>
          <p:cNvGrpSpPr/>
          <p:nvPr/>
        </p:nvGrpSpPr>
        <p:grpSpPr>
          <a:xfrm>
            <a:off x="6805853" y="126203"/>
            <a:ext cx="2192349" cy="490537"/>
            <a:chOff x="3508667" y="4638583"/>
            <a:chExt cx="2191710" cy="490761"/>
          </a:xfrm>
        </p:grpSpPr>
        <p:sp>
          <p:nvSpPr>
            <p:cNvPr id="14" name="圆角矩形 13"/>
            <p:cNvSpPr/>
            <p:nvPr/>
          </p:nvSpPr>
          <p:spPr>
            <a:xfrm>
              <a:off x="3508667" y="4656053"/>
              <a:ext cx="2137740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4347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4350" name="图片 3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4348" name="TextBox 5">
              <a:hlinkClick r:id="rId4" action="ppaction://hlinkfile"/>
            </p:cNvPr>
            <p:cNvSpPr txBox="1"/>
            <p:nvPr/>
          </p:nvSpPr>
          <p:spPr>
            <a:xfrm>
              <a:off x="3698482" y="4638583"/>
              <a:ext cx="2001895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oup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853200"/>
              </p:ext>
            </p:extLst>
          </p:nvPr>
        </p:nvGraphicFramePr>
        <p:xfrm>
          <a:off x="3169118" y="1768137"/>
          <a:ext cx="900112" cy="900113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521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Group 47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67450361"/>
              </p:ext>
            </p:extLst>
          </p:nvPr>
        </p:nvGraphicFramePr>
        <p:xfrm>
          <a:off x="4940768" y="1768137"/>
          <a:ext cx="900112" cy="900696"/>
        </p:xfrm>
        <a:graphic>
          <a:graphicData uri="http://schemas.openxmlformats.org/drawingml/2006/table">
            <a:tbl>
              <a:tblPr/>
              <a:tblGrid>
                <a:gridCol w="446230"/>
                <a:gridCol w="453882"/>
              </a:tblGrid>
              <a:tr h="44794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2755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60" marR="91460" marT="34303" marB="34303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7" name="矩形 26">
            <a:hlinkClick r:id="rId3" action="ppaction://hlinksldjump"/>
          </p:cNvPr>
          <p:cNvSpPr/>
          <p:nvPr/>
        </p:nvSpPr>
        <p:spPr>
          <a:xfrm>
            <a:off x="3169522" y="1767580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祭</a:t>
            </a:r>
          </a:p>
        </p:txBody>
      </p:sp>
      <p:sp>
        <p:nvSpPr>
          <p:cNvPr id="28" name="矩形 27">
            <a:hlinkClick r:id="rId4" action="ppaction://hlinksldjump"/>
          </p:cNvPr>
          <p:cNvSpPr/>
          <p:nvPr/>
        </p:nvSpPr>
        <p:spPr>
          <a:xfrm>
            <a:off x="4949997" y="1767580"/>
            <a:ext cx="88036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solidFill>
                    <a:schemeClr val="bg1"/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乃</a:t>
            </a:r>
          </a:p>
        </p:txBody>
      </p:sp>
      <p:sp>
        <p:nvSpPr>
          <p:cNvPr id="11" name="任意多边形 10"/>
          <p:cNvSpPr/>
          <p:nvPr/>
        </p:nvSpPr>
        <p:spPr>
          <a:xfrm>
            <a:off x="5681323" y="107474"/>
            <a:ext cx="3400425" cy="369888"/>
          </a:xfrm>
          <a:custGeom>
            <a:avLst/>
            <a:gdLst>
              <a:gd name="connsiteX0" fmla="*/ 0 w 3400501"/>
              <a:gd name="connsiteY0" fmla="*/ 0 h 369332"/>
              <a:gd name="connsiteX1" fmla="*/ 3400501 w 3400501"/>
              <a:gd name="connsiteY1" fmla="*/ 0 h 369332"/>
              <a:gd name="connsiteX2" fmla="*/ 3400501 w 3400501"/>
              <a:gd name="connsiteY2" fmla="*/ 369332 h 369332"/>
              <a:gd name="connsiteX3" fmla="*/ 0 w 3400501"/>
              <a:gd name="connsiteY3" fmla="*/ 369332 h 369332"/>
              <a:gd name="connsiteX4" fmla="*/ 0 w 3400501"/>
              <a:gd name="connsiteY4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00501" h="369332">
                <a:moveTo>
                  <a:pt x="0" y="0"/>
                </a:moveTo>
                <a:lnTo>
                  <a:pt x="3400501" y="0"/>
                </a:lnTo>
                <a:lnTo>
                  <a:pt x="3400501" y="369332"/>
                </a:lnTo>
                <a:lnTo>
                  <a:pt x="0" y="36933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lIns="60960" tIns="60960" rIns="60960" bIns="60960" spcCol="1270" anchor="ctr"/>
          <a:lstStyle>
            <a:defPPr>
              <a:defRPr lang="zh-CN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711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提示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：</a:t>
            </a:r>
            <a:r>
              <a:rPr kumimoji="0" 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点击生字进入详细讲解。</a:t>
            </a:r>
            <a:endParaRPr kumimoji="0" lang="zh-CN" sz="18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grpSp>
        <p:nvGrpSpPr>
          <p:cNvPr id="21662" name="组合 5"/>
          <p:cNvGrpSpPr/>
          <p:nvPr/>
        </p:nvGrpSpPr>
        <p:grpSpPr>
          <a:xfrm>
            <a:off x="3393736" y="69784"/>
            <a:ext cx="2287587" cy="831850"/>
            <a:chOff x="924035" y="907522"/>
            <a:chExt cx="2287080" cy="832905"/>
          </a:xfrm>
        </p:grpSpPr>
        <p:grpSp>
          <p:nvGrpSpPr>
            <p:cNvPr id="2166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2166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669" name="Picture 6"/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1" name="圆角矩形 40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我会写</a:t>
              </a:r>
            </a:p>
          </p:txBody>
        </p:sp>
      </p:grpSp>
      <p:sp>
        <p:nvSpPr>
          <p:cNvPr id="39" name="文本框 39"/>
          <p:cNvSpPr txBox="1"/>
          <p:nvPr/>
        </p:nvSpPr>
        <p:spPr>
          <a:xfrm>
            <a:off x="767398" y="3424517"/>
            <a:ext cx="8143875" cy="5175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800" b="1" dirty="0">
                <a:latin typeface="宋体" panose="02010600030101010101" pitchFamily="2" charset="-122"/>
              </a:rPr>
              <a:t>观察生字在田字格中的位置，讨论书写注意事项。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3F3F3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圆角矩形 33"/>
          <p:cNvSpPr/>
          <p:nvPr/>
        </p:nvSpPr>
        <p:spPr>
          <a:xfrm>
            <a:off x="6625590" y="2211070"/>
            <a:ext cx="2239645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3564255" y="2211070"/>
            <a:ext cx="2196465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645795" y="2211070"/>
            <a:ext cx="2310130" cy="1905000"/>
          </a:xfrm>
          <a:prstGeom prst="round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51" name="直线连接符 75"/>
          <p:cNvCxnSpPr/>
          <p:nvPr/>
        </p:nvCxnSpPr>
        <p:spPr>
          <a:xfrm>
            <a:off x="3986213" y="2697163"/>
            <a:ext cx="155098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64"/>
          <p:cNvSpPr txBox="1"/>
          <p:nvPr/>
        </p:nvSpPr>
        <p:spPr>
          <a:xfrm>
            <a:off x="3875723" y="2259013"/>
            <a:ext cx="1884363" cy="43815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半包围结构</a:t>
            </a:r>
          </a:p>
        </p:txBody>
      </p:sp>
      <p:cxnSp>
        <p:nvCxnSpPr>
          <p:cNvPr id="54" name="直线连接符 75"/>
          <p:cNvCxnSpPr/>
          <p:nvPr/>
        </p:nvCxnSpPr>
        <p:spPr>
          <a:xfrm flipV="1">
            <a:off x="7072313" y="2724468"/>
            <a:ext cx="1714500" cy="30163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64"/>
          <p:cNvSpPr txBox="1"/>
          <p:nvPr/>
        </p:nvSpPr>
        <p:spPr>
          <a:xfrm>
            <a:off x="749300" y="2259648"/>
            <a:ext cx="1800225" cy="4375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marR="0" algn="ctr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上下结构</a:t>
            </a:r>
          </a:p>
        </p:txBody>
      </p:sp>
      <p:sp>
        <p:nvSpPr>
          <p:cNvPr id="58" name="文本框 64"/>
          <p:cNvSpPr txBox="1"/>
          <p:nvPr/>
        </p:nvSpPr>
        <p:spPr>
          <a:xfrm>
            <a:off x="3082925" y="724535"/>
            <a:ext cx="903605" cy="6223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祭</a:t>
            </a:r>
          </a:p>
        </p:txBody>
      </p:sp>
      <p:sp>
        <p:nvSpPr>
          <p:cNvPr id="62" name="文本框 64"/>
          <p:cNvSpPr txBox="1"/>
          <p:nvPr/>
        </p:nvSpPr>
        <p:spPr>
          <a:xfrm>
            <a:off x="7072630" y="2302510"/>
            <a:ext cx="1639570" cy="43751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独体结构</a:t>
            </a:r>
          </a:p>
        </p:txBody>
      </p:sp>
      <p:sp>
        <p:nvSpPr>
          <p:cNvPr id="63" name="文本框 64"/>
          <p:cNvSpPr txBox="1"/>
          <p:nvPr/>
        </p:nvSpPr>
        <p:spPr>
          <a:xfrm>
            <a:off x="4831715" y="724535"/>
            <a:ext cx="608013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乃</a:t>
            </a:r>
          </a:p>
        </p:txBody>
      </p:sp>
      <p:cxnSp>
        <p:nvCxnSpPr>
          <p:cNvPr id="64" name="直线连接符 5"/>
          <p:cNvCxnSpPr/>
          <p:nvPr/>
        </p:nvCxnSpPr>
        <p:spPr>
          <a:xfrm>
            <a:off x="811530" y="2697480"/>
            <a:ext cx="1737995" cy="1524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486 0.021481 L -0.211319 0.440988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00" y="24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47763E-6 L 0.275 0.4409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50" y="220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150043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367" name="Freeform 79"/>
          <p:cNvSpPr/>
          <p:nvPr/>
        </p:nvSpPr>
        <p:spPr>
          <a:xfrm>
            <a:off x="4846955" y="1508443"/>
            <a:ext cx="419100" cy="571500"/>
          </a:xfrm>
          <a:custGeom>
            <a:avLst/>
            <a:gdLst>
              <a:gd name="txL" fmla="*/ 0 w 661"/>
              <a:gd name="txT" fmla="*/ 0 h 899"/>
              <a:gd name="txR" fmla="*/ 661 w 661"/>
              <a:gd name="txB" fmla="*/ 899 h 89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61" h="899">
                <a:moveTo>
                  <a:pt x="445" y="76"/>
                </a:moveTo>
                <a:lnTo>
                  <a:pt x="445" y="63"/>
                </a:lnTo>
                <a:lnTo>
                  <a:pt x="445" y="38"/>
                </a:lnTo>
                <a:lnTo>
                  <a:pt x="458" y="25"/>
                </a:lnTo>
                <a:lnTo>
                  <a:pt x="471" y="12"/>
                </a:lnTo>
                <a:lnTo>
                  <a:pt x="483" y="0"/>
                </a:lnTo>
                <a:lnTo>
                  <a:pt x="496" y="0"/>
                </a:lnTo>
                <a:lnTo>
                  <a:pt x="509" y="0"/>
                </a:lnTo>
                <a:lnTo>
                  <a:pt x="534" y="12"/>
                </a:lnTo>
                <a:lnTo>
                  <a:pt x="547" y="12"/>
                </a:lnTo>
                <a:lnTo>
                  <a:pt x="572" y="25"/>
                </a:lnTo>
                <a:lnTo>
                  <a:pt x="585" y="38"/>
                </a:lnTo>
                <a:lnTo>
                  <a:pt x="598" y="50"/>
                </a:lnTo>
                <a:lnTo>
                  <a:pt x="623" y="63"/>
                </a:lnTo>
                <a:lnTo>
                  <a:pt x="623" y="76"/>
                </a:lnTo>
                <a:lnTo>
                  <a:pt x="649" y="101"/>
                </a:lnTo>
                <a:lnTo>
                  <a:pt x="661" y="114"/>
                </a:lnTo>
                <a:lnTo>
                  <a:pt x="661" y="126"/>
                </a:lnTo>
                <a:lnTo>
                  <a:pt x="649" y="139"/>
                </a:lnTo>
                <a:lnTo>
                  <a:pt x="649" y="164"/>
                </a:lnTo>
                <a:lnTo>
                  <a:pt x="636" y="202"/>
                </a:lnTo>
                <a:lnTo>
                  <a:pt x="610" y="228"/>
                </a:lnTo>
                <a:lnTo>
                  <a:pt x="585" y="278"/>
                </a:lnTo>
                <a:lnTo>
                  <a:pt x="560" y="329"/>
                </a:lnTo>
                <a:lnTo>
                  <a:pt x="521" y="380"/>
                </a:lnTo>
                <a:lnTo>
                  <a:pt x="483" y="430"/>
                </a:lnTo>
                <a:lnTo>
                  <a:pt x="445" y="494"/>
                </a:lnTo>
                <a:lnTo>
                  <a:pt x="407" y="545"/>
                </a:lnTo>
                <a:lnTo>
                  <a:pt x="369" y="595"/>
                </a:lnTo>
                <a:lnTo>
                  <a:pt x="331" y="646"/>
                </a:lnTo>
                <a:lnTo>
                  <a:pt x="292" y="684"/>
                </a:lnTo>
                <a:lnTo>
                  <a:pt x="242" y="722"/>
                </a:lnTo>
                <a:lnTo>
                  <a:pt x="203" y="760"/>
                </a:lnTo>
                <a:lnTo>
                  <a:pt x="152" y="798"/>
                </a:lnTo>
                <a:lnTo>
                  <a:pt x="114" y="823"/>
                </a:lnTo>
                <a:lnTo>
                  <a:pt x="89" y="849"/>
                </a:lnTo>
                <a:lnTo>
                  <a:pt x="63" y="874"/>
                </a:lnTo>
                <a:lnTo>
                  <a:pt x="38" y="887"/>
                </a:lnTo>
                <a:lnTo>
                  <a:pt x="13" y="899"/>
                </a:lnTo>
                <a:lnTo>
                  <a:pt x="0" y="899"/>
                </a:lnTo>
                <a:lnTo>
                  <a:pt x="0" y="887"/>
                </a:lnTo>
                <a:lnTo>
                  <a:pt x="0" y="874"/>
                </a:lnTo>
                <a:lnTo>
                  <a:pt x="13" y="849"/>
                </a:lnTo>
                <a:lnTo>
                  <a:pt x="38" y="823"/>
                </a:lnTo>
                <a:lnTo>
                  <a:pt x="63" y="785"/>
                </a:lnTo>
                <a:lnTo>
                  <a:pt x="102" y="747"/>
                </a:lnTo>
                <a:lnTo>
                  <a:pt x="140" y="697"/>
                </a:lnTo>
                <a:lnTo>
                  <a:pt x="178" y="646"/>
                </a:lnTo>
                <a:lnTo>
                  <a:pt x="216" y="583"/>
                </a:lnTo>
                <a:lnTo>
                  <a:pt x="267" y="532"/>
                </a:lnTo>
                <a:lnTo>
                  <a:pt x="305" y="481"/>
                </a:lnTo>
                <a:lnTo>
                  <a:pt x="331" y="430"/>
                </a:lnTo>
                <a:lnTo>
                  <a:pt x="369" y="380"/>
                </a:lnTo>
                <a:lnTo>
                  <a:pt x="381" y="329"/>
                </a:lnTo>
                <a:lnTo>
                  <a:pt x="407" y="291"/>
                </a:lnTo>
                <a:lnTo>
                  <a:pt x="420" y="253"/>
                </a:lnTo>
                <a:lnTo>
                  <a:pt x="432" y="215"/>
                </a:lnTo>
                <a:lnTo>
                  <a:pt x="445" y="177"/>
                </a:lnTo>
                <a:lnTo>
                  <a:pt x="445" y="152"/>
                </a:lnTo>
                <a:lnTo>
                  <a:pt x="445" y="126"/>
                </a:lnTo>
                <a:lnTo>
                  <a:pt x="458" y="114"/>
                </a:lnTo>
                <a:lnTo>
                  <a:pt x="445" y="101"/>
                </a:lnTo>
                <a:lnTo>
                  <a:pt x="445" y="88"/>
                </a:lnTo>
                <a:lnTo>
                  <a:pt x="445" y="7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68" name="Freeform 80"/>
          <p:cNvSpPr/>
          <p:nvPr/>
        </p:nvSpPr>
        <p:spPr>
          <a:xfrm>
            <a:off x="4635818" y="1717993"/>
            <a:ext cx="831850" cy="1004887"/>
          </a:xfrm>
          <a:custGeom>
            <a:avLst/>
            <a:gdLst>
              <a:gd name="txL" fmla="*/ 0 w 1310"/>
              <a:gd name="txT" fmla="*/ 0 h 1584"/>
              <a:gd name="txR" fmla="*/ 1310 w 1310"/>
              <a:gd name="txB" fmla="*/ 1584 h 1584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10" h="1584">
                <a:moveTo>
                  <a:pt x="547" y="1280"/>
                </a:moveTo>
                <a:lnTo>
                  <a:pt x="496" y="1318"/>
                </a:lnTo>
                <a:lnTo>
                  <a:pt x="445" y="1356"/>
                </a:lnTo>
                <a:lnTo>
                  <a:pt x="394" y="1381"/>
                </a:lnTo>
                <a:lnTo>
                  <a:pt x="344" y="1419"/>
                </a:lnTo>
                <a:lnTo>
                  <a:pt x="254" y="1470"/>
                </a:lnTo>
                <a:lnTo>
                  <a:pt x="178" y="1521"/>
                </a:lnTo>
                <a:lnTo>
                  <a:pt x="140" y="1533"/>
                </a:lnTo>
                <a:lnTo>
                  <a:pt x="102" y="1559"/>
                </a:lnTo>
                <a:lnTo>
                  <a:pt x="76" y="1559"/>
                </a:lnTo>
                <a:lnTo>
                  <a:pt x="51" y="1571"/>
                </a:lnTo>
                <a:lnTo>
                  <a:pt x="25" y="1584"/>
                </a:lnTo>
                <a:lnTo>
                  <a:pt x="13" y="1584"/>
                </a:lnTo>
                <a:lnTo>
                  <a:pt x="0" y="1571"/>
                </a:lnTo>
                <a:lnTo>
                  <a:pt x="13" y="1571"/>
                </a:lnTo>
                <a:lnTo>
                  <a:pt x="13" y="1559"/>
                </a:lnTo>
                <a:lnTo>
                  <a:pt x="38" y="1546"/>
                </a:lnTo>
                <a:lnTo>
                  <a:pt x="51" y="1521"/>
                </a:lnTo>
                <a:lnTo>
                  <a:pt x="76" y="1508"/>
                </a:lnTo>
                <a:lnTo>
                  <a:pt x="115" y="1483"/>
                </a:lnTo>
                <a:lnTo>
                  <a:pt x="153" y="1445"/>
                </a:lnTo>
                <a:lnTo>
                  <a:pt x="191" y="1419"/>
                </a:lnTo>
                <a:lnTo>
                  <a:pt x="242" y="1381"/>
                </a:lnTo>
                <a:lnTo>
                  <a:pt x="280" y="1356"/>
                </a:lnTo>
                <a:lnTo>
                  <a:pt x="331" y="1305"/>
                </a:lnTo>
                <a:lnTo>
                  <a:pt x="369" y="1267"/>
                </a:lnTo>
                <a:lnTo>
                  <a:pt x="458" y="1179"/>
                </a:lnTo>
                <a:lnTo>
                  <a:pt x="547" y="1077"/>
                </a:lnTo>
                <a:lnTo>
                  <a:pt x="598" y="1039"/>
                </a:lnTo>
                <a:lnTo>
                  <a:pt x="636" y="988"/>
                </a:lnTo>
                <a:lnTo>
                  <a:pt x="674" y="938"/>
                </a:lnTo>
                <a:lnTo>
                  <a:pt x="712" y="887"/>
                </a:lnTo>
                <a:lnTo>
                  <a:pt x="751" y="836"/>
                </a:lnTo>
                <a:lnTo>
                  <a:pt x="776" y="798"/>
                </a:lnTo>
                <a:lnTo>
                  <a:pt x="802" y="748"/>
                </a:lnTo>
                <a:lnTo>
                  <a:pt x="827" y="710"/>
                </a:lnTo>
                <a:lnTo>
                  <a:pt x="916" y="545"/>
                </a:lnTo>
                <a:lnTo>
                  <a:pt x="954" y="456"/>
                </a:lnTo>
                <a:lnTo>
                  <a:pt x="1005" y="380"/>
                </a:lnTo>
                <a:lnTo>
                  <a:pt x="1018" y="330"/>
                </a:lnTo>
                <a:lnTo>
                  <a:pt x="1031" y="304"/>
                </a:lnTo>
                <a:lnTo>
                  <a:pt x="1031" y="266"/>
                </a:lnTo>
                <a:lnTo>
                  <a:pt x="1043" y="241"/>
                </a:lnTo>
                <a:lnTo>
                  <a:pt x="1043" y="216"/>
                </a:lnTo>
                <a:lnTo>
                  <a:pt x="1043" y="203"/>
                </a:lnTo>
                <a:lnTo>
                  <a:pt x="1043" y="190"/>
                </a:lnTo>
                <a:lnTo>
                  <a:pt x="1043" y="178"/>
                </a:lnTo>
                <a:lnTo>
                  <a:pt x="1031" y="178"/>
                </a:lnTo>
                <a:lnTo>
                  <a:pt x="1018" y="178"/>
                </a:lnTo>
                <a:lnTo>
                  <a:pt x="992" y="178"/>
                </a:lnTo>
                <a:lnTo>
                  <a:pt x="967" y="178"/>
                </a:lnTo>
                <a:lnTo>
                  <a:pt x="916" y="178"/>
                </a:lnTo>
                <a:lnTo>
                  <a:pt x="878" y="178"/>
                </a:lnTo>
                <a:lnTo>
                  <a:pt x="814" y="178"/>
                </a:lnTo>
                <a:lnTo>
                  <a:pt x="751" y="178"/>
                </a:lnTo>
                <a:lnTo>
                  <a:pt x="751" y="101"/>
                </a:lnTo>
                <a:lnTo>
                  <a:pt x="789" y="89"/>
                </a:lnTo>
                <a:lnTo>
                  <a:pt x="827" y="89"/>
                </a:lnTo>
                <a:lnTo>
                  <a:pt x="852" y="89"/>
                </a:lnTo>
                <a:lnTo>
                  <a:pt x="878" y="76"/>
                </a:lnTo>
                <a:lnTo>
                  <a:pt x="929" y="76"/>
                </a:lnTo>
                <a:lnTo>
                  <a:pt x="980" y="63"/>
                </a:lnTo>
                <a:lnTo>
                  <a:pt x="1018" y="51"/>
                </a:lnTo>
                <a:lnTo>
                  <a:pt x="1043" y="38"/>
                </a:lnTo>
                <a:lnTo>
                  <a:pt x="1069" y="38"/>
                </a:lnTo>
                <a:lnTo>
                  <a:pt x="1094" y="25"/>
                </a:lnTo>
                <a:lnTo>
                  <a:pt x="1094" y="13"/>
                </a:lnTo>
                <a:lnTo>
                  <a:pt x="1107" y="13"/>
                </a:lnTo>
                <a:lnTo>
                  <a:pt x="1132" y="0"/>
                </a:lnTo>
                <a:lnTo>
                  <a:pt x="1145" y="0"/>
                </a:lnTo>
                <a:lnTo>
                  <a:pt x="1158" y="0"/>
                </a:lnTo>
                <a:lnTo>
                  <a:pt x="1183" y="13"/>
                </a:lnTo>
                <a:lnTo>
                  <a:pt x="1209" y="25"/>
                </a:lnTo>
                <a:lnTo>
                  <a:pt x="1221" y="38"/>
                </a:lnTo>
                <a:lnTo>
                  <a:pt x="1247" y="51"/>
                </a:lnTo>
                <a:lnTo>
                  <a:pt x="1272" y="76"/>
                </a:lnTo>
                <a:lnTo>
                  <a:pt x="1298" y="101"/>
                </a:lnTo>
                <a:lnTo>
                  <a:pt x="1310" y="127"/>
                </a:lnTo>
                <a:lnTo>
                  <a:pt x="1310" y="152"/>
                </a:lnTo>
                <a:lnTo>
                  <a:pt x="1310" y="165"/>
                </a:lnTo>
                <a:lnTo>
                  <a:pt x="1298" y="178"/>
                </a:lnTo>
                <a:lnTo>
                  <a:pt x="1285" y="203"/>
                </a:lnTo>
                <a:lnTo>
                  <a:pt x="1272" y="216"/>
                </a:lnTo>
                <a:lnTo>
                  <a:pt x="1260" y="228"/>
                </a:lnTo>
                <a:lnTo>
                  <a:pt x="1247" y="241"/>
                </a:lnTo>
                <a:lnTo>
                  <a:pt x="1234" y="266"/>
                </a:lnTo>
                <a:lnTo>
                  <a:pt x="1209" y="292"/>
                </a:lnTo>
                <a:lnTo>
                  <a:pt x="1196" y="317"/>
                </a:lnTo>
                <a:lnTo>
                  <a:pt x="1183" y="355"/>
                </a:lnTo>
                <a:lnTo>
                  <a:pt x="1158" y="393"/>
                </a:lnTo>
                <a:lnTo>
                  <a:pt x="1145" y="431"/>
                </a:lnTo>
                <a:lnTo>
                  <a:pt x="1120" y="482"/>
                </a:lnTo>
                <a:lnTo>
                  <a:pt x="1094" y="532"/>
                </a:lnTo>
                <a:lnTo>
                  <a:pt x="1043" y="646"/>
                </a:lnTo>
                <a:lnTo>
                  <a:pt x="980" y="748"/>
                </a:lnTo>
                <a:lnTo>
                  <a:pt x="916" y="862"/>
                </a:lnTo>
                <a:lnTo>
                  <a:pt x="865" y="925"/>
                </a:lnTo>
                <a:lnTo>
                  <a:pt x="827" y="988"/>
                </a:lnTo>
                <a:lnTo>
                  <a:pt x="776" y="1039"/>
                </a:lnTo>
                <a:lnTo>
                  <a:pt x="738" y="1090"/>
                </a:lnTo>
                <a:lnTo>
                  <a:pt x="687" y="1141"/>
                </a:lnTo>
                <a:lnTo>
                  <a:pt x="636" y="1191"/>
                </a:lnTo>
                <a:lnTo>
                  <a:pt x="585" y="1229"/>
                </a:lnTo>
                <a:lnTo>
                  <a:pt x="547" y="1280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69" name="Freeform 81"/>
          <p:cNvSpPr/>
          <p:nvPr/>
        </p:nvSpPr>
        <p:spPr>
          <a:xfrm>
            <a:off x="4870768" y="2145030"/>
            <a:ext cx="144462" cy="184150"/>
          </a:xfrm>
          <a:custGeom>
            <a:avLst/>
            <a:gdLst>
              <a:gd name="txL" fmla="*/ 0 w 229"/>
              <a:gd name="txT" fmla="*/ 0 h 291"/>
              <a:gd name="txR" fmla="*/ 229 w 229"/>
              <a:gd name="txB" fmla="*/ 291 h 29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29" h="291">
                <a:moveTo>
                  <a:pt x="216" y="202"/>
                </a:moveTo>
                <a:lnTo>
                  <a:pt x="216" y="228"/>
                </a:lnTo>
                <a:lnTo>
                  <a:pt x="204" y="240"/>
                </a:lnTo>
                <a:lnTo>
                  <a:pt x="204" y="266"/>
                </a:lnTo>
                <a:lnTo>
                  <a:pt x="191" y="266"/>
                </a:lnTo>
                <a:lnTo>
                  <a:pt x="191" y="278"/>
                </a:lnTo>
                <a:lnTo>
                  <a:pt x="178" y="291"/>
                </a:lnTo>
                <a:lnTo>
                  <a:pt x="165" y="291"/>
                </a:lnTo>
                <a:lnTo>
                  <a:pt x="165" y="278"/>
                </a:lnTo>
                <a:lnTo>
                  <a:pt x="153" y="278"/>
                </a:lnTo>
                <a:lnTo>
                  <a:pt x="140" y="266"/>
                </a:lnTo>
                <a:lnTo>
                  <a:pt x="127" y="240"/>
                </a:lnTo>
                <a:lnTo>
                  <a:pt x="114" y="228"/>
                </a:lnTo>
                <a:lnTo>
                  <a:pt x="102" y="202"/>
                </a:lnTo>
                <a:lnTo>
                  <a:pt x="89" y="177"/>
                </a:lnTo>
                <a:lnTo>
                  <a:pt x="64" y="139"/>
                </a:lnTo>
                <a:lnTo>
                  <a:pt x="51" y="114"/>
                </a:lnTo>
                <a:lnTo>
                  <a:pt x="38" y="101"/>
                </a:lnTo>
                <a:lnTo>
                  <a:pt x="25" y="76"/>
                </a:lnTo>
                <a:lnTo>
                  <a:pt x="13" y="50"/>
                </a:lnTo>
                <a:lnTo>
                  <a:pt x="13" y="38"/>
                </a:lnTo>
                <a:lnTo>
                  <a:pt x="13" y="12"/>
                </a:lnTo>
                <a:lnTo>
                  <a:pt x="0" y="0"/>
                </a:lnTo>
                <a:lnTo>
                  <a:pt x="38" y="12"/>
                </a:lnTo>
                <a:lnTo>
                  <a:pt x="76" y="12"/>
                </a:lnTo>
                <a:lnTo>
                  <a:pt x="102" y="12"/>
                </a:lnTo>
                <a:lnTo>
                  <a:pt x="127" y="25"/>
                </a:lnTo>
                <a:lnTo>
                  <a:pt x="153" y="25"/>
                </a:lnTo>
                <a:lnTo>
                  <a:pt x="165" y="38"/>
                </a:lnTo>
                <a:lnTo>
                  <a:pt x="178" y="50"/>
                </a:lnTo>
                <a:lnTo>
                  <a:pt x="191" y="63"/>
                </a:lnTo>
                <a:lnTo>
                  <a:pt x="204" y="76"/>
                </a:lnTo>
                <a:lnTo>
                  <a:pt x="216" y="88"/>
                </a:lnTo>
                <a:lnTo>
                  <a:pt x="216" y="114"/>
                </a:lnTo>
                <a:lnTo>
                  <a:pt x="229" y="126"/>
                </a:lnTo>
                <a:lnTo>
                  <a:pt x="229" y="164"/>
                </a:lnTo>
                <a:lnTo>
                  <a:pt x="216" y="20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0" name="Freeform 82"/>
          <p:cNvSpPr/>
          <p:nvPr/>
        </p:nvSpPr>
        <p:spPr>
          <a:xfrm>
            <a:off x="5007293" y="1983105"/>
            <a:ext cx="153987" cy="144463"/>
          </a:xfrm>
          <a:custGeom>
            <a:avLst/>
            <a:gdLst>
              <a:gd name="txL" fmla="*/ 0 w 242"/>
              <a:gd name="txT" fmla="*/ 0 h 228"/>
              <a:gd name="txR" fmla="*/ 242 w 242"/>
              <a:gd name="txB" fmla="*/ 228 h 22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42" h="228">
                <a:moveTo>
                  <a:pt x="242" y="165"/>
                </a:moveTo>
                <a:lnTo>
                  <a:pt x="229" y="190"/>
                </a:lnTo>
                <a:lnTo>
                  <a:pt x="217" y="216"/>
                </a:lnTo>
                <a:lnTo>
                  <a:pt x="217" y="228"/>
                </a:lnTo>
                <a:lnTo>
                  <a:pt x="204" y="228"/>
                </a:lnTo>
                <a:lnTo>
                  <a:pt x="191" y="228"/>
                </a:lnTo>
                <a:lnTo>
                  <a:pt x="178" y="228"/>
                </a:lnTo>
                <a:lnTo>
                  <a:pt x="166" y="216"/>
                </a:lnTo>
                <a:lnTo>
                  <a:pt x="153" y="203"/>
                </a:lnTo>
                <a:lnTo>
                  <a:pt x="140" y="190"/>
                </a:lnTo>
                <a:lnTo>
                  <a:pt x="127" y="178"/>
                </a:lnTo>
                <a:lnTo>
                  <a:pt x="115" y="152"/>
                </a:lnTo>
                <a:lnTo>
                  <a:pt x="89" y="140"/>
                </a:lnTo>
                <a:lnTo>
                  <a:pt x="77" y="114"/>
                </a:lnTo>
                <a:lnTo>
                  <a:pt x="51" y="102"/>
                </a:lnTo>
                <a:lnTo>
                  <a:pt x="38" y="76"/>
                </a:lnTo>
                <a:lnTo>
                  <a:pt x="26" y="64"/>
                </a:lnTo>
                <a:lnTo>
                  <a:pt x="13" y="51"/>
                </a:lnTo>
                <a:lnTo>
                  <a:pt x="13" y="38"/>
                </a:lnTo>
                <a:lnTo>
                  <a:pt x="0" y="38"/>
                </a:lnTo>
                <a:lnTo>
                  <a:pt x="0" y="26"/>
                </a:lnTo>
                <a:lnTo>
                  <a:pt x="0" y="13"/>
                </a:lnTo>
                <a:lnTo>
                  <a:pt x="13" y="13"/>
                </a:lnTo>
                <a:lnTo>
                  <a:pt x="26" y="13"/>
                </a:lnTo>
                <a:lnTo>
                  <a:pt x="38" y="0"/>
                </a:lnTo>
                <a:lnTo>
                  <a:pt x="64" y="0"/>
                </a:lnTo>
                <a:lnTo>
                  <a:pt x="77" y="0"/>
                </a:lnTo>
                <a:lnTo>
                  <a:pt x="115" y="0"/>
                </a:lnTo>
                <a:lnTo>
                  <a:pt x="153" y="13"/>
                </a:lnTo>
                <a:lnTo>
                  <a:pt x="191" y="26"/>
                </a:lnTo>
                <a:lnTo>
                  <a:pt x="217" y="38"/>
                </a:lnTo>
                <a:lnTo>
                  <a:pt x="229" y="51"/>
                </a:lnTo>
                <a:lnTo>
                  <a:pt x="229" y="64"/>
                </a:lnTo>
                <a:lnTo>
                  <a:pt x="242" y="76"/>
                </a:lnTo>
                <a:lnTo>
                  <a:pt x="242" y="102"/>
                </a:lnTo>
                <a:lnTo>
                  <a:pt x="242" y="127"/>
                </a:lnTo>
                <a:lnTo>
                  <a:pt x="242" y="165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1" name="Freeform 83"/>
          <p:cNvSpPr/>
          <p:nvPr/>
        </p:nvSpPr>
        <p:spPr>
          <a:xfrm>
            <a:off x="5250180" y="2208530"/>
            <a:ext cx="428625" cy="144463"/>
          </a:xfrm>
          <a:custGeom>
            <a:avLst/>
            <a:gdLst>
              <a:gd name="txL" fmla="*/ 0 w 674"/>
              <a:gd name="txT" fmla="*/ 0 h 228"/>
              <a:gd name="txR" fmla="*/ 674 w 674"/>
              <a:gd name="txB" fmla="*/ 228 h 22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74" h="228">
                <a:moveTo>
                  <a:pt x="636" y="38"/>
                </a:moveTo>
                <a:lnTo>
                  <a:pt x="661" y="51"/>
                </a:lnTo>
                <a:lnTo>
                  <a:pt x="674" y="63"/>
                </a:lnTo>
                <a:lnTo>
                  <a:pt x="674" y="89"/>
                </a:lnTo>
                <a:lnTo>
                  <a:pt x="661" y="101"/>
                </a:lnTo>
                <a:lnTo>
                  <a:pt x="649" y="114"/>
                </a:lnTo>
                <a:lnTo>
                  <a:pt x="636" y="127"/>
                </a:lnTo>
                <a:lnTo>
                  <a:pt x="623" y="127"/>
                </a:lnTo>
                <a:lnTo>
                  <a:pt x="598" y="139"/>
                </a:lnTo>
                <a:lnTo>
                  <a:pt x="572" y="152"/>
                </a:lnTo>
                <a:lnTo>
                  <a:pt x="547" y="165"/>
                </a:lnTo>
                <a:lnTo>
                  <a:pt x="509" y="177"/>
                </a:lnTo>
                <a:lnTo>
                  <a:pt x="471" y="190"/>
                </a:lnTo>
                <a:lnTo>
                  <a:pt x="432" y="203"/>
                </a:lnTo>
                <a:lnTo>
                  <a:pt x="369" y="215"/>
                </a:lnTo>
                <a:lnTo>
                  <a:pt x="293" y="228"/>
                </a:lnTo>
                <a:lnTo>
                  <a:pt x="216" y="228"/>
                </a:lnTo>
                <a:lnTo>
                  <a:pt x="191" y="228"/>
                </a:lnTo>
                <a:lnTo>
                  <a:pt x="165" y="228"/>
                </a:lnTo>
                <a:lnTo>
                  <a:pt x="140" y="215"/>
                </a:lnTo>
                <a:lnTo>
                  <a:pt x="114" y="215"/>
                </a:lnTo>
                <a:lnTo>
                  <a:pt x="89" y="215"/>
                </a:lnTo>
                <a:lnTo>
                  <a:pt x="76" y="215"/>
                </a:lnTo>
                <a:lnTo>
                  <a:pt x="51" y="203"/>
                </a:lnTo>
                <a:lnTo>
                  <a:pt x="38" y="203"/>
                </a:lnTo>
                <a:lnTo>
                  <a:pt x="25" y="190"/>
                </a:lnTo>
                <a:lnTo>
                  <a:pt x="13" y="177"/>
                </a:lnTo>
                <a:lnTo>
                  <a:pt x="0" y="165"/>
                </a:lnTo>
                <a:lnTo>
                  <a:pt x="0" y="152"/>
                </a:lnTo>
                <a:lnTo>
                  <a:pt x="51" y="139"/>
                </a:lnTo>
                <a:lnTo>
                  <a:pt x="102" y="114"/>
                </a:lnTo>
                <a:lnTo>
                  <a:pt x="153" y="101"/>
                </a:lnTo>
                <a:lnTo>
                  <a:pt x="203" y="89"/>
                </a:lnTo>
                <a:lnTo>
                  <a:pt x="242" y="63"/>
                </a:lnTo>
                <a:lnTo>
                  <a:pt x="280" y="51"/>
                </a:lnTo>
                <a:lnTo>
                  <a:pt x="318" y="51"/>
                </a:lnTo>
                <a:lnTo>
                  <a:pt x="356" y="38"/>
                </a:lnTo>
                <a:lnTo>
                  <a:pt x="382" y="25"/>
                </a:lnTo>
                <a:lnTo>
                  <a:pt x="407" y="13"/>
                </a:lnTo>
                <a:lnTo>
                  <a:pt x="432" y="13"/>
                </a:lnTo>
                <a:lnTo>
                  <a:pt x="458" y="13"/>
                </a:lnTo>
                <a:lnTo>
                  <a:pt x="483" y="0"/>
                </a:lnTo>
                <a:lnTo>
                  <a:pt x="496" y="0"/>
                </a:lnTo>
                <a:lnTo>
                  <a:pt x="509" y="0"/>
                </a:lnTo>
                <a:lnTo>
                  <a:pt x="522" y="0"/>
                </a:lnTo>
                <a:lnTo>
                  <a:pt x="560" y="0"/>
                </a:lnTo>
                <a:lnTo>
                  <a:pt x="585" y="13"/>
                </a:lnTo>
                <a:lnTo>
                  <a:pt x="611" y="13"/>
                </a:lnTo>
                <a:lnTo>
                  <a:pt x="636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2" name="Freeform 84"/>
          <p:cNvSpPr/>
          <p:nvPr/>
        </p:nvSpPr>
        <p:spPr>
          <a:xfrm>
            <a:off x="5669280" y="2780030"/>
            <a:ext cx="315913" cy="280988"/>
          </a:xfrm>
          <a:custGeom>
            <a:avLst/>
            <a:gdLst>
              <a:gd name="txL" fmla="*/ 0 w 497"/>
              <a:gd name="txT" fmla="*/ 0 h 443"/>
              <a:gd name="txR" fmla="*/ 497 w 497"/>
              <a:gd name="txB" fmla="*/ 443 h 443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497" h="443">
                <a:moveTo>
                  <a:pt x="319" y="101"/>
                </a:moveTo>
                <a:lnTo>
                  <a:pt x="344" y="114"/>
                </a:lnTo>
                <a:lnTo>
                  <a:pt x="369" y="126"/>
                </a:lnTo>
                <a:lnTo>
                  <a:pt x="395" y="139"/>
                </a:lnTo>
                <a:lnTo>
                  <a:pt x="420" y="152"/>
                </a:lnTo>
                <a:lnTo>
                  <a:pt x="433" y="164"/>
                </a:lnTo>
                <a:lnTo>
                  <a:pt x="458" y="190"/>
                </a:lnTo>
                <a:lnTo>
                  <a:pt x="471" y="202"/>
                </a:lnTo>
                <a:lnTo>
                  <a:pt x="471" y="215"/>
                </a:lnTo>
                <a:lnTo>
                  <a:pt x="497" y="291"/>
                </a:lnTo>
                <a:lnTo>
                  <a:pt x="497" y="317"/>
                </a:lnTo>
                <a:lnTo>
                  <a:pt x="497" y="342"/>
                </a:lnTo>
                <a:lnTo>
                  <a:pt x="497" y="380"/>
                </a:lnTo>
                <a:lnTo>
                  <a:pt x="497" y="405"/>
                </a:lnTo>
                <a:lnTo>
                  <a:pt x="497" y="418"/>
                </a:lnTo>
                <a:lnTo>
                  <a:pt x="484" y="431"/>
                </a:lnTo>
                <a:lnTo>
                  <a:pt x="484" y="443"/>
                </a:lnTo>
                <a:lnTo>
                  <a:pt x="471" y="443"/>
                </a:lnTo>
                <a:lnTo>
                  <a:pt x="458" y="443"/>
                </a:lnTo>
                <a:lnTo>
                  <a:pt x="433" y="443"/>
                </a:lnTo>
                <a:lnTo>
                  <a:pt x="420" y="443"/>
                </a:lnTo>
                <a:lnTo>
                  <a:pt x="395" y="431"/>
                </a:lnTo>
                <a:lnTo>
                  <a:pt x="369" y="418"/>
                </a:lnTo>
                <a:lnTo>
                  <a:pt x="344" y="393"/>
                </a:lnTo>
                <a:lnTo>
                  <a:pt x="319" y="367"/>
                </a:lnTo>
                <a:lnTo>
                  <a:pt x="280" y="342"/>
                </a:lnTo>
                <a:lnTo>
                  <a:pt x="242" y="304"/>
                </a:lnTo>
                <a:lnTo>
                  <a:pt x="191" y="253"/>
                </a:lnTo>
                <a:lnTo>
                  <a:pt x="153" y="202"/>
                </a:lnTo>
                <a:lnTo>
                  <a:pt x="115" y="164"/>
                </a:lnTo>
                <a:lnTo>
                  <a:pt x="77" y="126"/>
                </a:lnTo>
                <a:lnTo>
                  <a:pt x="51" y="101"/>
                </a:lnTo>
                <a:lnTo>
                  <a:pt x="26" y="76"/>
                </a:lnTo>
                <a:lnTo>
                  <a:pt x="13" y="50"/>
                </a:lnTo>
                <a:lnTo>
                  <a:pt x="0" y="38"/>
                </a:lnTo>
                <a:lnTo>
                  <a:pt x="0" y="25"/>
                </a:lnTo>
                <a:lnTo>
                  <a:pt x="0" y="12"/>
                </a:lnTo>
                <a:lnTo>
                  <a:pt x="13" y="12"/>
                </a:lnTo>
                <a:lnTo>
                  <a:pt x="26" y="12"/>
                </a:lnTo>
                <a:lnTo>
                  <a:pt x="39" y="12"/>
                </a:lnTo>
                <a:lnTo>
                  <a:pt x="51" y="0"/>
                </a:lnTo>
                <a:lnTo>
                  <a:pt x="77" y="12"/>
                </a:lnTo>
                <a:lnTo>
                  <a:pt x="102" y="12"/>
                </a:lnTo>
                <a:lnTo>
                  <a:pt x="153" y="25"/>
                </a:lnTo>
                <a:lnTo>
                  <a:pt x="204" y="38"/>
                </a:lnTo>
                <a:lnTo>
                  <a:pt x="268" y="63"/>
                </a:lnTo>
                <a:lnTo>
                  <a:pt x="319" y="101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3" name="Freeform 85"/>
          <p:cNvSpPr/>
          <p:nvPr/>
        </p:nvSpPr>
        <p:spPr>
          <a:xfrm>
            <a:off x="4935855" y="2756218"/>
            <a:ext cx="201613" cy="385762"/>
          </a:xfrm>
          <a:custGeom>
            <a:avLst/>
            <a:gdLst>
              <a:gd name="txL" fmla="*/ 0 w 318"/>
              <a:gd name="txT" fmla="*/ 0 h 608"/>
              <a:gd name="txR" fmla="*/ 318 w 318"/>
              <a:gd name="txB" fmla="*/ 608 h 608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18" h="608">
                <a:moveTo>
                  <a:pt x="102" y="608"/>
                </a:moveTo>
                <a:lnTo>
                  <a:pt x="89" y="608"/>
                </a:lnTo>
                <a:lnTo>
                  <a:pt x="76" y="595"/>
                </a:lnTo>
                <a:lnTo>
                  <a:pt x="63" y="570"/>
                </a:lnTo>
                <a:lnTo>
                  <a:pt x="51" y="557"/>
                </a:lnTo>
                <a:lnTo>
                  <a:pt x="51" y="545"/>
                </a:lnTo>
                <a:lnTo>
                  <a:pt x="25" y="519"/>
                </a:lnTo>
                <a:lnTo>
                  <a:pt x="12" y="494"/>
                </a:lnTo>
                <a:lnTo>
                  <a:pt x="12" y="469"/>
                </a:lnTo>
                <a:lnTo>
                  <a:pt x="0" y="456"/>
                </a:lnTo>
                <a:lnTo>
                  <a:pt x="12" y="443"/>
                </a:lnTo>
                <a:lnTo>
                  <a:pt x="12" y="431"/>
                </a:lnTo>
                <a:lnTo>
                  <a:pt x="25" y="405"/>
                </a:lnTo>
                <a:lnTo>
                  <a:pt x="51" y="367"/>
                </a:lnTo>
                <a:lnTo>
                  <a:pt x="63" y="355"/>
                </a:lnTo>
                <a:lnTo>
                  <a:pt x="76" y="342"/>
                </a:lnTo>
                <a:lnTo>
                  <a:pt x="89" y="316"/>
                </a:lnTo>
                <a:lnTo>
                  <a:pt x="102" y="291"/>
                </a:lnTo>
                <a:lnTo>
                  <a:pt x="114" y="266"/>
                </a:lnTo>
                <a:lnTo>
                  <a:pt x="140" y="228"/>
                </a:lnTo>
                <a:lnTo>
                  <a:pt x="152" y="190"/>
                </a:lnTo>
                <a:lnTo>
                  <a:pt x="165" y="152"/>
                </a:lnTo>
                <a:lnTo>
                  <a:pt x="191" y="114"/>
                </a:lnTo>
                <a:lnTo>
                  <a:pt x="203" y="88"/>
                </a:lnTo>
                <a:lnTo>
                  <a:pt x="229" y="63"/>
                </a:lnTo>
                <a:lnTo>
                  <a:pt x="241" y="38"/>
                </a:lnTo>
                <a:lnTo>
                  <a:pt x="254" y="25"/>
                </a:lnTo>
                <a:lnTo>
                  <a:pt x="254" y="12"/>
                </a:lnTo>
                <a:lnTo>
                  <a:pt x="267" y="0"/>
                </a:lnTo>
                <a:lnTo>
                  <a:pt x="280" y="0"/>
                </a:lnTo>
                <a:lnTo>
                  <a:pt x="280" y="12"/>
                </a:lnTo>
                <a:lnTo>
                  <a:pt x="280" y="25"/>
                </a:lnTo>
                <a:lnTo>
                  <a:pt x="292" y="50"/>
                </a:lnTo>
                <a:lnTo>
                  <a:pt x="292" y="76"/>
                </a:lnTo>
                <a:lnTo>
                  <a:pt x="305" y="101"/>
                </a:lnTo>
                <a:lnTo>
                  <a:pt x="318" y="126"/>
                </a:lnTo>
                <a:lnTo>
                  <a:pt x="318" y="152"/>
                </a:lnTo>
                <a:lnTo>
                  <a:pt x="318" y="177"/>
                </a:lnTo>
                <a:lnTo>
                  <a:pt x="318" y="190"/>
                </a:lnTo>
                <a:lnTo>
                  <a:pt x="318" y="202"/>
                </a:lnTo>
                <a:lnTo>
                  <a:pt x="305" y="215"/>
                </a:lnTo>
                <a:lnTo>
                  <a:pt x="305" y="240"/>
                </a:lnTo>
                <a:lnTo>
                  <a:pt x="292" y="266"/>
                </a:lnTo>
                <a:lnTo>
                  <a:pt x="280" y="291"/>
                </a:lnTo>
                <a:lnTo>
                  <a:pt x="267" y="329"/>
                </a:lnTo>
                <a:lnTo>
                  <a:pt x="241" y="380"/>
                </a:lnTo>
                <a:lnTo>
                  <a:pt x="229" y="418"/>
                </a:lnTo>
                <a:lnTo>
                  <a:pt x="203" y="469"/>
                </a:lnTo>
                <a:lnTo>
                  <a:pt x="191" y="507"/>
                </a:lnTo>
                <a:lnTo>
                  <a:pt x="165" y="545"/>
                </a:lnTo>
                <a:lnTo>
                  <a:pt x="152" y="570"/>
                </a:lnTo>
                <a:lnTo>
                  <a:pt x="140" y="583"/>
                </a:lnTo>
                <a:lnTo>
                  <a:pt x="127" y="608"/>
                </a:lnTo>
                <a:lnTo>
                  <a:pt x="114" y="608"/>
                </a:lnTo>
                <a:lnTo>
                  <a:pt x="102" y="60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4" name="Freeform 86"/>
          <p:cNvSpPr/>
          <p:nvPr/>
        </p:nvSpPr>
        <p:spPr>
          <a:xfrm>
            <a:off x="5024755" y="2449830"/>
            <a:ext cx="863600" cy="225425"/>
          </a:xfrm>
          <a:custGeom>
            <a:avLst/>
            <a:gdLst>
              <a:gd name="txL" fmla="*/ 0 w 1361"/>
              <a:gd name="txT" fmla="*/ 0 h 355"/>
              <a:gd name="txR" fmla="*/ 1361 w 1361"/>
              <a:gd name="txB" fmla="*/ 355 h 355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361" h="355">
                <a:moveTo>
                  <a:pt x="674" y="127"/>
                </a:moveTo>
                <a:lnTo>
                  <a:pt x="725" y="114"/>
                </a:lnTo>
                <a:lnTo>
                  <a:pt x="763" y="102"/>
                </a:lnTo>
                <a:lnTo>
                  <a:pt x="788" y="89"/>
                </a:lnTo>
                <a:lnTo>
                  <a:pt x="827" y="76"/>
                </a:lnTo>
                <a:lnTo>
                  <a:pt x="890" y="64"/>
                </a:lnTo>
                <a:lnTo>
                  <a:pt x="941" y="51"/>
                </a:lnTo>
                <a:lnTo>
                  <a:pt x="979" y="38"/>
                </a:lnTo>
                <a:lnTo>
                  <a:pt x="1017" y="26"/>
                </a:lnTo>
                <a:lnTo>
                  <a:pt x="1043" y="26"/>
                </a:lnTo>
                <a:lnTo>
                  <a:pt x="1056" y="13"/>
                </a:lnTo>
                <a:lnTo>
                  <a:pt x="1081" y="13"/>
                </a:lnTo>
                <a:lnTo>
                  <a:pt x="1107" y="0"/>
                </a:lnTo>
                <a:lnTo>
                  <a:pt x="1132" y="0"/>
                </a:lnTo>
                <a:lnTo>
                  <a:pt x="1170" y="0"/>
                </a:lnTo>
                <a:lnTo>
                  <a:pt x="1196" y="13"/>
                </a:lnTo>
                <a:lnTo>
                  <a:pt x="1234" y="26"/>
                </a:lnTo>
                <a:lnTo>
                  <a:pt x="1259" y="51"/>
                </a:lnTo>
                <a:lnTo>
                  <a:pt x="1297" y="76"/>
                </a:lnTo>
                <a:lnTo>
                  <a:pt x="1323" y="89"/>
                </a:lnTo>
                <a:lnTo>
                  <a:pt x="1336" y="102"/>
                </a:lnTo>
                <a:lnTo>
                  <a:pt x="1348" y="114"/>
                </a:lnTo>
                <a:lnTo>
                  <a:pt x="1361" y="127"/>
                </a:lnTo>
                <a:lnTo>
                  <a:pt x="1361" y="140"/>
                </a:lnTo>
                <a:lnTo>
                  <a:pt x="1361" y="152"/>
                </a:lnTo>
                <a:lnTo>
                  <a:pt x="1348" y="152"/>
                </a:lnTo>
                <a:lnTo>
                  <a:pt x="1336" y="152"/>
                </a:lnTo>
                <a:lnTo>
                  <a:pt x="1323" y="152"/>
                </a:lnTo>
                <a:lnTo>
                  <a:pt x="1297" y="165"/>
                </a:lnTo>
                <a:lnTo>
                  <a:pt x="1285" y="165"/>
                </a:lnTo>
                <a:lnTo>
                  <a:pt x="1259" y="165"/>
                </a:lnTo>
                <a:lnTo>
                  <a:pt x="1234" y="165"/>
                </a:lnTo>
                <a:lnTo>
                  <a:pt x="1208" y="178"/>
                </a:lnTo>
                <a:lnTo>
                  <a:pt x="1170" y="178"/>
                </a:lnTo>
                <a:lnTo>
                  <a:pt x="1132" y="190"/>
                </a:lnTo>
                <a:lnTo>
                  <a:pt x="1094" y="190"/>
                </a:lnTo>
                <a:lnTo>
                  <a:pt x="1043" y="203"/>
                </a:lnTo>
                <a:lnTo>
                  <a:pt x="1005" y="203"/>
                </a:lnTo>
                <a:lnTo>
                  <a:pt x="941" y="216"/>
                </a:lnTo>
                <a:lnTo>
                  <a:pt x="890" y="216"/>
                </a:lnTo>
                <a:lnTo>
                  <a:pt x="661" y="254"/>
                </a:lnTo>
                <a:lnTo>
                  <a:pt x="534" y="279"/>
                </a:lnTo>
                <a:lnTo>
                  <a:pt x="420" y="304"/>
                </a:lnTo>
                <a:lnTo>
                  <a:pt x="369" y="317"/>
                </a:lnTo>
                <a:lnTo>
                  <a:pt x="305" y="330"/>
                </a:lnTo>
                <a:lnTo>
                  <a:pt x="267" y="330"/>
                </a:lnTo>
                <a:lnTo>
                  <a:pt x="229" y="342"/>
                </a:lnTo>
                <a:lnTo>
                  <a:pt x="191" y="342"/>
                </a:lnTo>
                <a:lnTo>
                  <a:pt x="165" y="342"/>
                </a:lnTo>
                <a:lnTo>
                  <a:pt x="152" y="355"/>
                </a:lnTo>
                <a:lnTo>
                  <a:pt x="127" y="355"/>
                </a:lnTo>
                <a:lnTo>
                  <a:pt x="114" y="342"/>
                </a:lnTo>
                <a:lnTo>
                  <a:pt x="89" y="342"/>
                </a:lnTo>
                <a:lnTo>
                  <a:pt x="63" y="330"/>
                </a:lnTo>
                <a:lnTo>
                  <a:pt x="38" y="317"/>
                </a:lnTo>
                <a:lnTo>
                  <a:pt x="25" y="304"/>
                </a:lnTo>
                <a:lnTo>
                  <a:pt x="12" y="292"/>
                </a:lnTo>
                <a:lnTo>
                  <a:pt x="0" y="266"/>
                </a:lnTo>
                <a:lnTo>
                  <a:pt x="0" y="254"/>
                </a:lnTo>
                <a:lnTo>
                  <a:pt x="178" y="228"/>
                </a:lnTo>
                <a:lnTo>
                  <a:pt x="343" y="190"/>
                </a:lnTo>
                <a:lnTo>
                  <a:pt x="674" y="127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5" name="Freeform 87"/>
          <p:cNvSpPr/>
          <p:nvPr/>
        </p:nvSpPr>
        <p:spPr>
          <a:xfrm>
            <a:off x="5250180" y="2586355"/>
            <a:ext cx="282575" cy="668338"/>
          </a:xfrm>
          <a:custGeom>
            <a:avLst/>
            <a:gdLst>
              <a:gd name="txL" fmla="*/ 0 w 445"/>
              <a:gd name="txT" fmla="*/ 0 h 1051"/>
              <a:gd name="txR" fmla="*/ 445 w 445"/>
              <a:gd name="txB" fmla="*/ 1051 h 1051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</a:cxnLst>
            <a:rect l="txL" t="txT" r="txR" b="txB"/>
            <a:pathLst>
              <a:path w="445" h="1051">
                <a:moveTo>
                  <a:pt x="331" y="12"/>
                </a:moveTo>
                <a:lnTo>
                  <a:pt x="356" y="25"/>
                </a:lnTo>
                <a:lnTo>
                  <a:pt x="369" y="38"/>
                </a:lnTo>
                <a:lnTo>
                  <a:pt x="382" y="38"/>
                </a:lnTo>
                <a:lnTo>
                  <a:pt x="394" y="50"/>
                </a:lnTo>
                <a:lnTo>
                  <a:pt x="407" y="63"/>
                </a:lnTo>
                <a:lnTo>
                  <a:pt x="420" y="88"/>
                </a:lnTo>
                <a:lnTo>
                  <a:pt x="420" y="101"/>
                </a:lnTo>
                <a:lnTo>
                  <a:pt x="420" y="114"/>
                </a:lnTo>
                <a:lnTo>
                  <a:pt x="420" y="126"/>
                </a:lnTo>
                <a:lnTo>
                  <a:pt x="420" y="139"/>
                </a:lnTo>
                <a:lnTo>
                  <a:pt x="432" y="164"/>
                </a:lnTo>
                <a:lnTo>
                  <a:pt x="432" y="177"/>
                </a:lnTo>
                <a:lnTo>
                  <a:pt x="432" y="202"/>
                </a:lnTo>
                <a:lnTo>
                  <a:pt x="432" y="228"/>
                </a:lnTo>
                <a:lnTo>
                  <a:pt x="432" y="253"/>
                </a:lnTo>
                <a:lnTo>
                  <a:pt x="432" y="291"/>
                </a:lnTo>
                <a:lnTo>
                  <a:pt x="432" y="316"/>
                </a:lnTo>
                <a:lnTo>
                  <a:pt x="445" y="354"/>
                </a:lnTo>
                <a:lnTo>
                  <a:pt x="445" y="392"/>
                </a:lnTo>
                <a:lnTo>
                  <a:pt x="445" y="468"/>
                </a:lnTo>
                <a:lnTo>
                  <a:pt x="445" y="557"/>
                </a:lnTo>
                <a:lnTo>
                  <a:pt x="445" y="633"/>
                </a:lnTo>
                <a:lnTo>
                  <a:pt x="445" y="697"/>
                </a:lnTo>
                <a:lnTo>
                  <a:pt x="432" y="760"/>
                </a:lnTo>
                <a:lnTo>
                  <a:pt x="432" y="811"/>
                </a:lnTo>
                <a:lnTo>
                  <a:pt x="420" y="861"/>
                </a:lnTo>
                <a:lnTo>
                  <a:pt x="407" y="899"/>
                </a:lnTo>
                <a:lnTo>
                  <a:pt x="394" y="937"/>
                </a:lnTo>
                <a:lnTo>
                  <a:pt x="369" y="963"/>
                </a:lnTo>
                <a:lnTo>
                  <a:pt x="356" y="988"/>
                </a:lnTo>
                <a:lnTo>
                  <a:pt x="331" y="1001"/>
                </a:lnTo>
                <a:lnTo>
                  <a:pt x="318" y="1026"/>
                </a:lnTo>
                <a:lnTo>
                  <a:pt x="305" y="1039"/>
                </a:lnTo>
                <a:lnTo>
                  <a:pt x="293" y="1051"/>
                </a:lnTo>
                <a:lnTo>
                  <a:pt x="280" y="1051"/>
                </a:lnTo>
                <a:lnTo>
                  <a:pt x="267" y="1039"/>
                </a:lnTo>
                <a:lnTo>
                  <a:pt x="254" y="1026"/>
                </a:lnTo>
                <a:lnTo>
                  <a:pt x="254" y="1013"/>
                </a:lnTo>
                <a:lnTo>
                  <a:pt x="242" y="1001"/>
                </a:lnTo>
                <a:lnTo>
                  <a:pt x="242" y="988"/>
                </a:lnTo>
                <a:lnTo>
                  <a:pt x="229" y="963"/>
                </a:lnTo>
                <a:lnTo>
                  <a:pt x="216" y="925"/>
                </a:lnTo>
                <a:lnTo>
                  <a:pt x="178" y="874"/>
                </a:lnTo>
                <a:lnTo>
                  <a:pt x="140" y="836"/>
                </a:lnTo>
                <a:lnTo>
                  <a:pt x="102" y="798"/>
                </a:lnTo>
                <a:lnTo>
                  <a:pt x="76" y="773"/>
                </a:lnTo>
                <a:lnTo>
                  <a:pt x="51" y="760"/>
                </a:lnTo>
                <a:lnTo>
                  <a:pt x="38" y="735"/>
                </a:lnTo>
                <a:lnTo>
                  <a:pt x="25" y="722"/>
                </a:lnTo>
                <a:lnTo>
                  <a:pt x="13" y="709"/>
                </a:lnTo>
                <a:lnTo>
                  <a:pt x="0" y="697"/>
                </a:lnTo>
                <a:lnTo>
                  <a:pt x="0" y="684"/>
                </a:lnTo>
                <a:lnTo>
                  <a:pt x="13" y="684"/>
                </a:lnTo>
                <a:lnTo>
                  <a:pt x="25" y="684"/>
                </a:lnTo>
                <a:lnTo>
                  <a:pt x="38" y="684"/>
                </a:lnTo>
                <a:lnTo>
                  <a:pt x="64" y="684"/>
                </a:lnTo>
                <a:lnTo>
                  <a:pt x="89" y="684"/>
                </a:lnTo>
                <a:lnTo>
                  <a:pt x="114" y="684"/>
                </a:lnTo>
                <a:lnTo>
                  <a:pt x="153" y="709"/>
                </a:lnTo>
                <a:lnTo>
                  <a:pt x="191" y="709"/>
                </a:lnTo>
                <a:lnTo>
                  <a:pt x="229" y="722"/>
                </a:lnTo>
                <a:lnTo>
                  <a:pt x="242" y="709"/>
                </a:lnTo>
                <a:lnTo>
                  <a:pt x="254" y="709"/>
                </a:lnTo>
                <a:lnTo>
                  <a:pt x="254" y="697"/>
                </a:lnTo>
                <a:lnTo>
                  <a:pt x="267" y="671"/>
                </a:lnTo>
                <a:lnTo>
                  <a:pt x="267" y="659"/>
                </a:lnTo>
                <a:lnTo>
                  <a:pt x="280" y="633"/>
                </a:lnTo>
                <a:lnTo>
                  <a:pt x="280" y="608"/>
                </a:lnTo>
                <a:lnTo>
                  <a:pt x="280" y="570"/>
                </a:lnTo>
                <a:lnTo>
                  <a:pt x="293" y="532"/>
                </a:lnTo>
                <a:lnTo>
                  <a:pt x="293" y="456"/>
                </a:lnTo>
                <a:lnTo>
                  <a:pt x="293" y="380"/>
                </a:lnTo>
                <a:lnTo>
                  <a:pt x="293" y="316"/>
                </a:lnTo>
                <a:lnTo>
                  <a:pt x="293" y="253"/>
                </a:lnTo>
                <a:lnTo>
                  <a:pt x="280" y="202"/>
                </a:lnTo>
                <a:lnTo>
                  <a:pt x="267" y="164"/>
                </a:lnTo>
                <a:lnTo>
                  <a:pt x="254" y="126"/>
                </a:lnTo>
                <a:lnTo>
                  <a:pt x="242" y="101"/>
                </a:lnTo>
                <a:lnTo>
                  <a:pt x="229" y="88"/>
                </a:lnTo>
                <a:lnTo>
                  <a:pt x="229" y="76"/>
                </a:lnTo>
                <a:lnTo>
                  <a:pt x="216" y="63"/>
                </a:lnTo>
                <a:lnTo>
                  <a:pt x="216" y="50"/>
                </a:lnTo>
                <a:lnTo>
                  <a:pt x="216" y="38"/>
                </a:lnTo>
                <a:lnTo>
                  <a:pt x="229" y="25"/>
                </a:lnTo>
                <a:lnTo>
                  <a:pt x="229" y="12"/>
                </a:lnTo>
                <a:lnTo>
                  <a:pt x="254" y="0"/>
                </a:lnTo>
                <a:lnTo>
                  <a:pt x="280" y="0"/>
                </a:lnTo>
                <a:lnTo>
                  <a:pt x="305" y="0"/>
                </a:lnTo>
                <a:lnTo>
                  <a:pt x="331" y="1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6" name="Freeform 88"/>
          <p:cNvSpPr/>
          <p:nvPr/>
        </p:nvSpPr>
        <p:spPr>
          <a:xfrm>
            <a:off x="5564505" y="1637030"/>
            <a:ext cx="436563" cy="419100"/>
          </a:xfrm>
          <a:custGeom>
            <a:avLst/>
            <a:gdLst>
              <a:gd name="txL" fmla="*/ 0 w 687"/>
              <a:gd name="txT" fmla="*/ 0 h 659"/>
              <a:gd name="txR" fmla="*/ 687 w 687"/>
              <a:gd name="txB" fmla="*/ 659 h 659"/>
            </a:gdLst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687" h="659">
                <a:moveTo>
                  <a:pt x="369" y="38"/>
                </a:moveTo>
                <a:lnTo>
                  <a:pt x="394" y="13"/>
                </a:lnTo>
                <a:lnTo>
                  <a:pt x="407" y="0"/>
                </a:lnTo>
                <a:lnTo>
                  <a:pt x="433" y="0"/>
                </a:lnTo>
                <a:lnTo>
                  <a:pt x="445" y="0"/>
                </a:lnTo>
                <a:lnTo>
                  <a:pt x="471" y="13"/>
                </a:lnTo>
                <a:lnTo>
                  <a:pt x="496" y="26"/>
                </a:lnTo>
                <a:lnTo>
                  <a:pt x="534" y="51"/>
                </a:lnTo>
                <a:lnTo>
                  <a:pt x="560" y="64"/>
                </a:lnTo>
                <a:lnTo>
                  <a:pt x="585" y="76"/>
                </a:lnTo>
                <a:lnTo>
                  <a:pt x="611" y="102"/>
                </a:lnTo>
                <a:lnTo>
                  <a:pt x="623" y="127"/>
                </a:lnTo>
                <a:lnTo>
                  <a:pt x="649" y="140"/>
                </a:lnTo>
                <a:lnTo>
                  <a:pt x="662" y="152"/>
                </a:lnTo>
                <a:lnTo>
                  <a:pt x="674" y="165"/>
                </a:lnTo>
                <a:lnTo>
                  <a:pt x="674" y="178"/>
                </a:lnTo>
                <a:lnTo>
                  <a:pt x="687" y="178"/>
                </a:lnTo>
                <a:lnTo>
                  <a:pt x="687" y="190"/>
                </a:lnTo>
                <a:lnTo>
                  <a:pt x="687" y="203"/>
                </a:lnTo>
                <a:lnTo>
                  <a:pt x="674" y="216"/>
                </a:lnTo>
                <a:lnTo>
                  <a:pt x="662" y="228"/>
                </a:lnTo>
                <a:lnTo>
                  <a:pt x="636" y="241"/>
                </a:lnTo>
                <a:lnTo>
                  <a:pt x="623" y="254"/>
                </a:lnTo>
                <a:lnTo>
                  <a:pt x="611" y="254"/>
                </a:lnTo>
                <a:lnTo>
                  <a:pt x="598" y="267"/>
                </a:lnTo>
                <a:lnTo>
                  <a:pt x="585" y="292"/>
                </a:lnTo>
                <a:lnTo>
                  <a:pt x="560" y="305"/>
                </a:lnTo>
                <a:lnTo>
                  <a:pt x="547" y="330"/>
                </a:lnTo>
                <a:lnTo>
                  <a:pt x="522" y="355"/>
                </a:lnTo>
                <a:lnTo>
                  <a:pt x="496" y="381"/>
                </a:lnTo>
                <a:lnTo>
                  <a:pt x="471" y="406"/>
                </a:lnTo>
                <a:lnTo>
                  <a:pt x="445" y="444"/>
                </a:lnTo>
                <a:lnTo>
                  <a:pt x="420" y="482"/>
                </a:lnTo>
                <a:lnTo>
                  <a:pt x="382" y="520"/>
                </a:lnTo>
                <a:lnTo>
                  <a:pt x="344" y="558"/>
                </a:lnTo>
                <a:lnTo>
                  <a:pt x="305" y="609"/>
                </a:lnTo>
                <a:lnTo>
                  <a:pt x="267" y="659"/>
                </a:lnTo>
                <a:lnTo>
                  <a:pt x="229" y="621"/>
                </a:lnTo>
                <a:lnTo>
                  <a:pt x="280" y="545"/>
                </a:lnTo>
                <a:lnTo>
                  <a:pt x="318" y="469"/>
                </a:lnTo>
                <a:lnTo>
                  <a:pt x="356" y="393"/>
                </a:lnTo>
                <a:lnTo>
                  <a:pt x="369" y="368"/>
                </a:lnTo>
                <a:lnTo>
                  <a:pt x="382" y="330"/>
                </a:lnTo>
                <a:lnTo>
                  <a:pt x="394" y="305"/>
                </a:lnTo>
                <a:lnTo>
                  <a:pt x="407" y="279"/>
                </a:lnTo>
                <a:lnTo>
                  <a:pt x="407" y="267"/>
                </a:lnTo>
                <a:lnTo>
                  <a:pt x="407" y="241"/>
                </a:lnTo>
                <a:lnTo>
                  <a:pt x="407" y="228"/>
                </a:lnTo>
                <a:lnTo>
                  <a:pt x="407" y="216"/>
                </a:lnTo>
                <a:lnTo>
                  <a:pt x="407" y="203"/>
                </a:lnTo>
                <a:lnTo>
                  <a:pt x="394" y="190"/>
                </a:lnTo>
                <a:lnTo>
                  <a:pt x="369" y="178"/>
                </a:lnTo>
                <a:lnTo>
                  <a:pt x="344" y="178"/>
                </a:lnTo>
                <a:lnTo>
                  <a:pt x="305" y="178"/>
                </a:lnTo>
                <a:lnTo>
                  <a:pt x="267" y="178"/>
                </a:lnTo>
                <a:lnTo>
                  <a:pt x="204" y="190"/>
                </a:lnTo>
                <a:lnTo>
                  <a:pt x="165" y="190"/>
                </a:lnTo>
                <a:lnTo>
                  <a:pt x="115" y="203"/>
                </a:lnTo>
                <a:lnTo>
                  <a:pt x="89" y="203"/>
                </a:lnTo>
                <a:lnTo>
                  <a:pt x="64" y="203"/>
                </a:lnTo>
                <a:lnTo>
                  <a:pt x="51" y="203"/>
                </a:lnTo>
                <a:lnTo>
                  <a:pt x="38" y="190"/>
                </a:lnTo>
                <a:lnTo>
                  <a:pt x="26" y="190"/>
                </a:lnTo>
                <a:lnTo>
                  <a:pt x="13" y="190"/>
                </a:lnTo>
                <a:lnTo>
                  <a:pt x="13" y="178"/>
                </a:lnTo>
                <a:lnTo>
                  <a:pt x="0" y="178"/>
                </a:lnTo>
                <a:lnTo>
                  <a:pt x="0" y="165"/>
                </a:lnTo>
                <a:lnTo>
                  <a:pt x="13" y="165"/>
                </a:lnTo>
                <a:lnTo>
                  <a:pt x="13" y="152"/>
                </a:lnTo>
                <a:lnTo>
                  <a:pt x="26" y="152"/>
                </a:lnTo>
                <a:lnTo>
                  <a:pt x="51" y="140"/>
                </a:lnTo>
                <a:lnTo>
                  <a:pt x="76" y="127"/>
                </a:lnTo>
                <a:lnTo>
                  <a:pt x="102" y="114"/>
                </a:lnTo>
                <a:lnTo>
                  <a:pt x="140" y="102"/>
                </a:lnTo>
                <a:lnTo>
                  <a:pt x="178" y="89"/>
                </a:lnTo>
                <a:lnTo>
                  <a:pt x="229" y="89"/>
                </a:lnTo>
                <a:lnTo>
                  <a:pt x="255" y="76"/>
                </a:lnTo>
                <a:lnTo>
                  <a:pt x="293" y="64"/>
                </a:lnTo>
                <a:lnTo>
                  <a:pt x="318" y="64"/>
                </a:lnTo>
                <a:lnTo>
                  <a:pt x="344" y="51"/>
                </a:lnTo>
                <a:lnTo>
                  <a:pt x="356" y="38"/>
                </a:lnTo>
                <a:lnTo>
                  <a:pt x="369" y="38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77" name="Freeform 89"/>
          <p:cNvSpPr/>
          <p:nvPr/>
        </p:nvSpPr>
        <p:spPr>
          <a:xfrm>
            <a:off x="5524818" y="1806893"/>
            <a:ext cx="896937" cy="723900"/>
          </a:xfrm>
          <a:custGeom>
            <a:avLst/>
            <a:gdLst>
              <a:gd name="txL" fmla="*/ 0 w 1413"/>
              <a:gd name="txT" fmla="*/ 0 h 1140"/>
              <a:gd name="txR" fmla="*/ 1413 w 1413"/>
              <a:gd name="txB" fmla="*/ 1140 h 1140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413" h="1140">
                <a:moveTo>
                  <a:pt x="446" y="443"/>
                </a:moveTo>
                <a:lnTo>
                  <a:pt x="522" y="519"/>
                </a:lnTo>
                <a:lnTo>
                  <a:pt x="611" y="595"/>
                </a:lnTo>
                <a:lnTo>
                  <a:pt x="687" y="671"/>
                </a:lnTo>
                <a:lnTo>
                  <a:pt x="764" y="734"/>
                </a:lnTo>
                <a:lnTo>
                  <a:pt x="840" y="785"/>
                </a:lnTo>
                <a:lnTo>
                  <a:pt x="929" y="836"/>
                </a:lnTo>
                <a:lnTo>
                  <a:pt x="1006" y="886"/>
                </a:lnTo>
                <a:lnTo>
                  <a:pt x="1082" y="925"/>
                </a:lnTo>
                <a:lnTo>
                  <a:pt x="1120" y="937"/>
                </a:lnTo>
                <a:lnTo>
                  <a:pt x="1158" y="950"/>
                </a:lnTo>
                <a:lnTo>
                  <a:pt x="1196" y="963"/>
                </a:lnTo>
                <a:lnTo>
                  <a:pt x="1222" y="975"/>
                </a:lnTo>
                <a:lnTo>
                  <a:pt x="1247" y="988"/>
                </a:lnTo>
                <a:lnTo>
                  <a:pt x="1285" y="1001"/>
                </a:lnTo>
                <a:lnTo>
                  <a:pt x="1298" y="1013"/>
                </a:lnTo>
                <a:lnTo>
                  <a:pt x="1324" y="1026"/>
                </a:lnTo>
                <a:lnTo>
                  <a:pt x="1349" y="1039"/>
                </a:lnTo>
                <a:lnTo>
                  <a:pt x="1362" y="1039"/>
                </a:lnTo>
                <a:lnTo>
                  <a:pt x="1374" y="1051"/>
                </a:lnTo>
                <a:lnTo>
                  <a:pt x="1387" y="1064"/>
                </a:lnTo>
                <a:lnTo>
                  <a:pt x="1400" y="1064"/>
                </a:lnTo>
                <a:lnTo>
                  <a:pt x="1413" y="1077"/>
                </a:lnTo>
                <a:lnTo>
                  <a:pt x="1400" y="1089"/>
                </a:lnTo>
                <a:lnTo>
                  <a:pt x="1387" y="1102"/>
                </a:lnTo>
                <a:lnTo>
                  <a:pt x="1374" y="1102"/>
                </a:lnTo>
                <a:lnTo>
                  <a:pt x="1362" y="1102"/>
                </a:lnTo>
                <a:lnTo>
                  <a:pt x="1336" y="1115"/>
                </a:lnTo>
                <a:lnTo>
                  <a:pt x="1311" y="1115"/>
                </a:lnTo>
                <a:lnTo>
                  <a:pt x="1285" y="1115"/>
                </a:lnTo>
                <a:lnTo>
                  <a:pt x="1222" y="1115"/>
                </a:lnTo>
                <a:lnTo>
                  <a:pt x="1171" y="1127"/>
                </a:lnTo>
                <a:lnTo>
                  <a:pt x="1107" y="1127"/>
                </a:lnTo>
                <a:lnTo>
                  <a:pt x="1056" y="1140"/>
                </a:lnTo>
                <a:lnTo>
                  <a:pt x="993" y="1140"/>
                </a:lnTo>
                <a:lnTo>
                  <a:pt x="942" y="1140"/>
                </a:lnTo>
                <a:lnTo>
                  <a:pt x="904" y="1140"/>
                </a:lnTo>
                <a:lnTo>
                  <a:pt x="866" y="1140"/>
                </a:lnTo>
                <a:lnTo>
                  <a:pt x="827" y="1127"/>
                </a:lnTo>
                <a:lnTo>
                  <a:pt x="789" y="1115"/>
                </a:lnTo>
                <a:lnTo>
                  <a:pt x="764" y="1102"/>
                </a:lnTo>
                <a:lnTo>
                  <a:pt x="751" y="1089"/>
                </a:lnTo>
                <a:lnTo>
                  <a:pt x="738" y="1077"/>
                </a:lnTo>
                <a:lnTo>
                  <a:pt x="726" y="1064"/>
                </a:lnTo>
                <a:lnTo>
                  <a:pt x="713" y="1039"/>
                </a:lnTo>
                <a:lnTo>
                  <a:pt x="687" y="1013"/>
                </a:lnTo>
                <a:lnTo>
                  <a:pt x="662" y="988"/>
                </a:lnTo>
                <a:lnTo>
                  <a:pt x="637" y="950"/>
                </a:lnTo>
                <a:lnTo>
                  <a:pt x="611" y="899"/>
                </a:lnTo>
                <a:lnTo>
                  <a:pt x="573" y="848"/>
                </a:lnTo>
                <a:lnTo>
                  <a:pt x="535" y="798"/>
                </a:lnTo>
                <a:lnTo>
                  <a:pt x="458" y="684"/>
                </a:lnTo>
                <a:lnTo>
                  <a:pt x="369" y="557"/>
                </a:lnTo>
                <a:lnTo>
                  <a:pt x="268" y="430"/>
                </a:lnTo>
                <a:lnTo>
                  <a:pt x="179" y="291"/>
                </a:lnTo>
                <a:lnTo>
                  <a:pt x="140" y="228"/>
                </a:lnTo>
                <a:lnTo>
                  <a:pt x="90" y="177"/>
                </a:lnTo>
                <a:lnTo>
                  <a:pt x="64" y="126"/>
                </a:lnTo>
                <a:lnTo>
                  <a:pt x="39" y="88"/>
                </a:lnTo>
                <a:lnTo>
                  <a:pt x="13" y="50"/>
                </a:lnTo>
                <a:lnTo>
                  <a:pt x="0" y="25"/>
                </a:lnTo>
                <a:lnTo>
                  <a:pt x="0" y="12"/>
                </a:lnTo>
                <a:lnTo>
                  <a:pt x="13" y="0"/>
                </a:lnTo>
                <a:lnTo>
                  <a:pt x="39" y="12"/>
                </a:lnTo>
                <a:lnTo>
                  <a:pt x="51" y="25"/>
                </a:lnTo>
                <a:lnTo>
                  <a:pt x="64" y="25"/>
                </a:lnTo>
                <a:lnTo>
                  <a:pt x="77" y="38"/>
                </a:lnTo>
                <a:lnTo>
                  <a:pt x="102" y="63"/>
                </a:lnTo>
                <a:lnTo>
                  <a:pt x="128" y="88"/>
                </a:lnTo>
                <a:lnTo>
                  <a:pt x="153" y="126"/>
                </a:lnTo>
                <a:lnTo>
                  <a:pt x="204" y="164"/>
                </a:lnTo>
                <a:lnTo>
                  <a:pt x="242" y="228"/>
                </a:lnTo>
                <a:lnTo>
                  <a:pt x="280" y="253"/>
                </a:lnTo>
                <a:lnTo>
                  <a:pt x="306" y="278"/>
                </a:lnTo>
                <a:lnTo>
                  <a:pt x="344" y="316"/>
                </a:lnTo>
                <a:lnTo>
                  <a:pt x="369" y="354"/>
                </a:lnTo>
                <a:lnTo>
                  <a:pt x="408" y="392"/>
                </a:lnTo>
                <a:lnTo>
                  <a:pt x="446" y="443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530" name="矩形 4"/>
          <p:cNvSpPr/>
          <p:nvPr/>
        </p:nvSpPr>
        <p:spPr>
          <a:xfrm>
            <a:off x="586105" y="1578086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祭</a:t>
            </a:r>
          </a:p>
        </p:txBody>
      </p:sp>
      <p:sp>
        <p:nvSpPr>
          <p:cNvPr id="31" name="矩形 30"/>
          <p:cNvSpPr/>
          <p:nvPr/>
        </p:nvSpPr>
        <p:spPr>
          <a:xfrm>
            <a:off x="778137" y="810783"/>
            <a:ext cx="1012825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jì</a:t>
            </a:r>
          </a:p>
        </p:txBody>
      </p:sp>
      <p:pic>
        <p:nvPicPr>
          <p:cNvPr id="21537" name="Picture 3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6" name="组合 5"/>
          <p:cNvGrpSpPr/>
          <p:nvPr/>
        </p:nvGrpSpPr>
        <p:grpSpPr>
          <a:xfrm>
            <a:off x="664658" y="3081319"/>
            <a:ext cx="2905125" cy="1614451"/>
            <a:chOff x="664658" y="3000935"/>
            <a:chExt cx="2905125" cy="1614451"/>
          </a:xfrm>
        </p:grpSpPr>
        <p:sp>
          <p:nvSpPr>
            <p:cNvPr id="32" name="TextBox 31"/>
            <p:cNvSpPr txBox="1">
              <a:spLocks noChangeArrowheads="1"/>
            </p:cNvSpPr>
            <p:nvPr/>
          </p:nvSpPr>
          <p:spPr bwMode="auto">
            <a:xfrm>
              <a:off x="675771" y="3000935"/>
              <a:ext cx="1768727" cy="4318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上下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3" name="TextBox 32"/>
            <p:cNvSpPr txBox="1">
              <a:spLocks noChangeArrowheads="1"/>
            </p:cNvSpPr>
            <p:nvPr/>
          </p:nvSpPr>
          <p:spPr bwMode="auto">
            <a:xfrm>
              <a:off x="695867" y="3780361"/>
              <a:ext cx="2670331" cy="430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祭祀   吊祭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35" name="TextBox 34"/>
            <p:cNvSpPr txBox="1">
              <a:spLocks noChangeArrowheads="1"/>
            </p:cNvSpPr>
            <p:nvPr/>
          </p:nvSpPr>
          <p:spPr bwMode="auto">
            <a:xfrm>
              <a:off x="664658" y="3381917"/>
              <a:ext cx="2905125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J 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示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97437" y="4185491"/>
              <a:ext cx="1747062" cy="4298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十一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线形标注 2 2"/>
          <p:cNvSpPr/>
          <p:nvPr/>
        </p:nvSpPr>
        <p:spPr>
          <a:xfrm>
            <a:off x="2214880" y="1776095"/>
            <a:ext cx="1698625" cy="80645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上边两部分要宽展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cs typeface="+mn-cs"/>
              </a:rPr>
              <a:t>。</a:t>
            </a:r>
          </a:p>
        </p:txBody>
      </p:sp>
      <p:sp>
        <p:nvSpPr>
          <p:cNvPr id="4" name="线形标注 2 3"/>
          <p:cNvSpPr/>
          <p:nvPr/>
        </p:nvSpPr>
        <p:spPr>
          <a:xfrm>
            <a:off x="7028477" y="1421130"/>
            <a:ext cx="1773883" cy="1335088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44676"/>
              <a:gd name="adj6" fmla="val -4748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左上边里面是两点，右上边横撇要小、捺要长。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940550" y="325469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14021"/>
                <a:gd name="adj2" fmla="val -41892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56052" y="2269808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易错提示：左上是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夕</a:t>
              </a:r>
              <a:r>
                <a:rPr lang="en-US" altLang="zh-CN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”</a:t>
              </a:r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多一点哦！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2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2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2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2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2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2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2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Group 47"/>
          <p:cNvGraphicFramePr>
            <a:graphicFrameLocks noGrp="1"/>
          </p:cNvGraphicFramePr>
          <p:nvPr/>
        </p:nvGraphicFramePr>
        <p:xfrm>
          <a:off x="4075748" y="1217930"/>
          <a:ext cx="2590800" cy="2279650"/>
        </p:xfrm>
        <a:graphic>
          <a:graphicData uri="http://schemas.openxmlformats.org/drawingml/2006/table">
            <a:tbl>
              <a:tblPr/>
              <a:tblGrid>
                <a:gridCol w="1284387"/>
                <a:gridCol w="1306413"/>
              </a:tblGrid>
              <a:tr h="1134468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4518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</a:endParaRPr>
                    </a:p>
                  </a:txBody>
                  <a:tcPr marL="91449" marR="91449" marT="34299" marB="34299" horzOverflow="overflow">
                    <a:lnL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8408" name="Freeform 40"/>
          <p:cNvSpPr/>
          <p:nvPr/>
        </p:nvSpPr>
        <p:spPr>
          <a:xfrm>
            <a:off x="4813935" y="1576705"/>
            <a:ext cx="1235075" cy="1593850"/>
          </a:xfrm>
          <a:custGeom>
            <a:avLst/>
            <a:gdLst>
              <a:gd name="txL" fmla="*/ 0 w 1947"/>
              <a:gd name="txT" fmla="*/ 0 h 2509"/>
              <a:gd name="txR" fmla="*/ 1947 w 1947"/>
              <a:gd name="txB" fmla="*/ 2509 h 2509"/>
            </a:gdLst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1947" h="2509">
                <a:moveTo>
                  <a:pt x="1158" y="2066"/>
                </a:moveTo>
                <a:lnTo>
                  <a:pt x="1184" y="2078"/>
                </a:lnTo>
                <a:lnTo>
                  <a:pt x="1209" y="2091"/>
                </a:lnTo>
                <a:lnTo>
                  <a:pt x="1235" y="2104"/>
                </a:lnTo>
                <a:lnTo>
                  <a:pt x="1260" y="2104"/>
                </a:lnTo>
                <a:lnTo>
                  <a:pt x="1285" y="2117"/>
                </a:lnTo>
                <a:lnTo>
                  <a:pt x="1298" y="2117"/>
                </a:lnTo>
                <a:lnTo>
                  <a:pt x="1311" y="2117"/>
                </a:lnTo>
                <a:lnTo>
                  <a:pt x="1324" y="2129"/>
                </a:lnTo>
                <a:lnTo>
                  <a:pt x="1336" y="2117"/>
                </a:lnTo>
                <a:lnTo>
                  <a:pt x="1349" y="2117"/>
                </a:lnTo>
                <a:lnTo>
                  <a:pt x="1374" y="2104"/>
                </a:lnTo>
                <a:lnTo>
                  <a:pt x="1387" y="2091"/>
                </a:lnTo>
                <a:lnTo>
                  <a:pt x="1387" y="2078"/>
                </a:lnTo>
                <a:lnTo>
                  <a:pt x="1400" y="2066"/>
                </a:lnTo>
                <a:lnTo>
                  <a:pt x="1413" y="2040"/>
                </a:lnTo>
                <a:lnTo>
                  <a:pt x="1425" y="2015"/>
                </a:lnTo>
                <a:lnTo>
                  <a:pt x="1438" y="1990"/>
                </a:lnTo>
                <a:lnTo>
                  <a:pt x="1464" y="1952"/>
                </a:lnTo>
                <a:lnTo>
                  <a:pt x="1476" y="1901"/>
                </a:lnTo>
                <a:lnTo>
                  <a:pt x="1502" y="1863"/>
                </a:lnTo>
                <a:lnTo>
                  <a:pt x="1514" y="1812"/>
                </a:lnTo>
                <a:lnTo>
                  <a:pt x="1540" y="1762"/>
                </a:lnTo>
                <a:lnTo>
                  <a:pt x="1553" y="1698"/>
                </a:lnTo>
                <a:lnTo>
                  <a:pt x="1578" y="1635"/>
                </a:lnTo>
                <a:lnTo>
                  <a:pt x="1591" y="1572"/>
                </a:lnTo>
                <a:lnTo>
                  <a:pt x="1616" y="1496"/>
                </a:lnTo>
                <a:lnTo>
                  <a:pt x="1629" y="1420"/>
                </a:lnTo>
                <a:lnTo>
                  <a:pt x="1654" y="1344"/>
                </a:lnTo>
                <a:lnTo>
                  <a:pt x="1667" y="1268"/>
                </a:lnTo>
                <a:lnTo>
                  <a:pt x="1680" y="1217"/>
                </a:lnTo>
                <a:lnTo>
                  <a:pt x="1693" y="1166"/>
                </a:lnTo>
                <a:lnTo>
                  <a:pt x="1693" y="1115"/>
                </a:lnTo>
                <a:lnTo>
                  <a:pt x="1693" y="1090"/>
                </a:lnTo>
                <a:lnTo>
                  <a:pt x="1693" y="1065"/>
                </a:lnTo>
                <a:lnTo>
                  <a:pt x="1693" y="1052"/>
                </a:lnTo>
                <a:lnTo>
                  <a:pt x="1680" y="1052"/>
                </a:lnTo>
                <a:lnTo>
                  <a:pt x="1667" y="1039"/>
                </a:lnTo>
                <a:lnTo>
                  <a:pt x="1654" y="1039"/>
                </a:lnTo>
                <a:lnTo>
                  <a:pt x="1629" y="1039"/>
                </a:lnTo>
                <a:lnTo>
                  <a:pt x="1603" y="1039"/>
                </a:lnTo>
                <a:lnTo>
                  <a:pt x="1578" y="1027"/>
                </a:lnTo>
                <a:lnTo>
                  <a:pt x="1553" y="1027"/>
                </a:lnTo>
                <a:lnTo>
                  <a:pt x="1527" y="1027"/>
                </a:lnTo>
                <a:lnTo>
                  <a:pt x="1464" y="1039"/>
                </a:lnTo>
                <a:lnTo>
                  <a:pt x="1400" y="1052"/>
                </a:lnTo>
                <a:lnTo>
                  <a:pt x="1349" y="1065"/>
                </a:lnTo>
                <a:lnTo>
                  <a:pt x="1311" y="1077"/>
                </a:lnTo>
                <a:lnTo>
                  <a:pt x="1285" y="1090"/>
                </a:lnTo>
                <a:lnTo>
                  <a:pt x="1273" y="1103"/>
                </a:lnTo>
                <a:lnTo>
                  <a:pt x="1235" y="1115"/>
                </a:lnTo>
                <a:lnTo>
                  <a:pt x="1222" y="1115"/>
                </a:lnTo>
                <a:lnTo>
                  <a:pt x="1209" y="1128"/>
                </a:lnTo>
                <a:lnTo>
                  <a:pt x="1196" y="1128"/>
                </a:lnTo>
                <a:lnTo>
                  <a:pt x="1184" y="1128"/>
                </a:lnTo>
                <a:lnTo>
                  <a:pt x="1171" y="1115"/>
                </a:lnTo>
                <a:lnTo>
                  <a:pt x="1158" y="1090"/>
                </a:lnTo>
                <a:lnTo>
                  <a:pt x="1145" y="1065"/>
                </a:lnTo>
                <a:lnTo>
                  <a:pt x="1120" y="1039"/>
                </a:lnTo>
                <a:lnTo>
                  <a:pt x="1107" y="1014"/>
                </a:lnTo>
                <a:lnTo>
                  <a:pt x="1095" y="989"/>
                </a:lnTo>
                <a:lnTo>
                  <a:pt x="1095" y="976"/>
                </a:lnTo>
                <a:lnTo>
                  <a:pt x="1095" y="963"/>
                </a:lnTo>
                <a:lnTo>
                  <a:pt x="1107" y="951"/>
                </a:lnTo>
                <a:lnTo>
                  <a:pt x="1107" y="938"/>
                </a:lnTo>
                <a:lnTo>
                  <a:pt x="1120" y="925"/>
                </a:lnTo>
                <a:lnTo>
                  <a:pt x="1133" y="913"/>
                </a:lnTo>
                <a:lnTo>
                  <a:pt x="1145" y="887"/>
                </a:lnTo>
                <a:lnTo>
                  <a:pt x="1171" y="862"/>
                </a:lnTo>
                <a:lnTo>
                  <a:pt x="1184" y="837"/>
                </a:lnTo>
                <a:lnTo>
                  <a:pt x="1209" y="811"/>
                </a:lnTo>
                <a:lnTo>
                  <a:pt x="1235" y="786"/>
                </a:lnTo>
                <a:lnTo>
                  <a:pt x="1260" y="748"/>
                </a:lnTo>
                <a:lnTo>
                  <a:pt x="1273" y="710"/>
                </a:lnTo>
                <a:lnTo>
                  <a:pt x="1298" y="659"/>
                </a:lnTo>
                <a:lnTo>
                  <a:pt x="1324" y="609"/>
                </a:lnTo>
                <a:lnTo>
                  <a:pt x="1349" y="558"/>
                </a:lnTo>
                <a:lnTo>
                  <a:pt x="1362" y="507"/>
                </a:lnTo>
                <a:lnTo>
                  <a:pt x="1387" y="444"/>
                </a:lnTo>
                <a:lnTo>
                  <a:pt x="1400" y="393"/>
                </a:lnTo>
                <a:lnTo>
                  <a:pt x="1413" y="355"/>
                </a:lnTo>
                <a:lnTo>
                  <a:pt x="1425" y="317"/>
                </a:lnTo>
                <a:lnTo>
                  <a:pt x="1425" y="292"/>
                </a:lnTo>
                <a:lnTo>
                  <a:pt x="1438" y="267"/>
                </a:lnTo>
                <a:lnTo>
                  <a:pt x="1438" y="254"/>
                </a:lnTo>
                <a:lnTo>
                  <a:pt x="1425" y="241"/>
                </a:lnTo>
                <a:lnTo>
                  <a:pt x="1413" y="241"/>
                </a:lnTo>
                <a:lnTo>
                  <a:pt x="1387" y="241"/>
                </a:lnTo>
                <a:lnTo>
                  <a:pt x="1362" y="241"/>
                </a:lnTo>
                <a:lnTo>
                  <a:pt x="1349" y="241"/>
                </a:lnTo>
                <a:lnTo>
                  <a:pt x="1336" y="241"/>
                </a:lnTo>
                <a:lnTo>
                  <a:pt x="1311" y="241"/>
                </a:lnTo>
                <a:lnTo>
                  <a:pt x="1273" y="254"/>
                </a:lnTo>
                <a:lnTo>
                  <a:pt x="1235" y="267"/>
                </a:lnTo>
                <a:lnTo>
                  <a:pt x="1196" y="267"/>
                </a:lnTo>
                <a:lnTo>
                  <a:pt x="1145" y="279"/>
                </a:lnTo>
                <a:lnTo>
                  <a:pt x="1095" y="292"/>
                </a:lnTo>
                <a:lnTo>
                  <a:pt x="1044" y="317"/>
                </a:lnTo>
                <a:lnTo>
                  <a:pt x="980" y="330"/>
                </a:lnTo>
                <a:lnTo>
                  <a:pt x="916" y="355"/>
                </a:lnTo>
                <a:lnTo>
                  <a:pt x="853" y="381"/>
                </a:lnTo>
                <a:lnTo>
                  <a:pt x="777" y="406"/>
                </a:lnTo>
                <a:lnTo>
                  <a:pt x="700" y="431"/>
                </a:lnTo>
                <a:lnTo>
                  <a:pt x="611" y="457"/>
                </a:lnTo>
                <a:lnTo>
                  <a:pt x="535" y="495"/>
                </a:lnTo>
                <a:lnTo>
                  <a:pt x="484" y="507"/>
                </a:lnTo>
                <a:lnTo>
                  <a:pt x="446" y="520"/>
                </a:lnTo>
                <a:lnTo>
                  <a:pt x="408" y="545"/>
                </a:lnTo>
                <a:lnTo>
                  <a:pt x="369" y="558"/>
                </a:lnTo>
                <a:lnTo>
                  <a:pt x="344" y="571"/>
                </a:lnTo>
                <a:lnTo>
                  <a:pt x="318" y="583"/>
                </a:lnTo>
                <a:lnTo>
                  <a:pt x="280" y="583"/>
                </a:lnTo>
                <a:lnTo>
                  <a:pt x="268" y="596"/>
                </a:lnTo>
                <a:lnTo>
                  <a:pt x="242" y="609"/>
                </a:lnTo>
                <a:lnTo>
                  <a:pt x="217" y="609"/>
                </a:lnTo>
                <a:lnTo>
                  <a:pt x="204" y="621"/>
                </a:lnTo>
                <a:lnTo>
                  <a:pt x="191" y="621"/>
                </a:lnTo>
                <a:lnTo>
                  <a:pt x="179" y="621"/>
                </a:lnTo>
                <a:lnTo>
                  <a:pt x="166" y="621"/>
                </a:lnTo>
                <a:lnTo>
                  <a:pt x="153" y="621"/>
                </a:lnTo>
                <a:lnTo>
                  <a:pt x="140" y="621"/>
                </a:lnTo>
                <a:lnTo>
                  <a:pt x="128" y="609"/>
                </a:lnTo>
                <a:lnTo>
                  <a:pt x="115" y="609"/>
                </a:lnTo>
                <a:lnTo>
                  <a:pt x="102" y="596"/>
                </a:lnTo>
                <a:lnTo>
                  <a:pt x="89" y="571"/>
                </a:lnTo>
                <a:lnTo>
                  <a:pt x="77" y="558"/>
                </a:lnTo>
                <a:lnTo>
                  <a:pt x="64" y="533"/>
                </a:lnTo>
                <a:lnTo>
                  <a:pt x="39" y="520"/>
                </a:lnTo>
                <a:lnTo>
                  <a:pt x="26" y="495"/>
                </a:lnTo>
                <a:lnTo>
                  <a:pt x="13" y="482"/>
                </a:lnTo>
                <a:lnTo>
                  <a:pt x="13" y="469"/>
                </a:lnTo>
                <a:lnTo>
                  <a:pt x="0" y="457"/>
                </a:lnTo>
                <a:lnTo>
                  <a:pt x="13" y="444"/>
                </a:lnTo>
                <a:lnTo>
                  <a:pt x="26" y="431"/>
                </a:lnTo>
                <a:lnTo>
                  <a:pt x="39" y="431"/>
                </a:lnTo>
                <a:lnTo>
                  <a:pt x="51" y="431"/>
                </a:lnTo>
                <a:lnTo>
                  <a:pt x="64" y="431"/>
                </a:lnTo>
                <a:lnTo>
                  <a:pt x="89" y="431"/>
                </a:lnTo>
                <a:lnTo>
                  <a:pt x="102" y="419"/>
                </a:lnTo>
                <a:lnTo>
                  <a:pt x="128" y="419"/>
                </a:lnTo>
                <a:lnTo>
                  <a:pt x="166" y="419"/>
                </a:lnTo>
                <a:lnTo>
                  <a:pt x="179" y="419"/>
                </a:lnTo>
                <a:lnTo>
                  <a:pt x="191" y="406"/>
                </a:lnTo>
                <a:lnTo>
                  <a:pt x="217" y="406"/>
                </a:lnTo>
                <a:lnTo>
                  <a:pt x="242" y="406"/>
                </a:lnTo>
                <a:lnTo>
                  <a:pt x="268" y="393"/>
                </a:lnTo>
                <a:lnTo>
                  <a:pt x="293" y="393"/>
                </a:lnTo>
                <a:lnTo>
                  <a:pt x="318" y="381"/>
                </a:lnTo>
                <a:lnTo>
                  <a:pt x="357" y="381"/>
                </a:lnTo>
                <a:lnTo>
                  <a:pt x="395" y="368"/>
                </a:lnTo>
                <a:lnTo>
                  <a:pt x="420" y="355"/>
                </a:lnTo>
                <a:lnTo>
                  <a:pt x="458" y="355"/>
                </a:lnTo>
                <a:lnTo>
                  <a:pt x="509" y="343"/>
                </a:lnTo>
                <a:lnTo>
                  <a:pt x="547" y="330"/>
                </a:lnTo>
                <a:lnTo>
                  <a:pt x="598" y="317"/>
                </a:lnTo>
                <a:lnTo>
                  <a:pt x="649" y="305"/>
                </a:lnTo>
                <a:lnTo>
                  <a:pt x="700" y="279"/>
                </a:lnTo>
                <a:lnTo>
                  <a:pt x="751" y="267"/>
                </a:lnTo>
                <a:lnTo>
                  <a:pt x="802" y="254"/>
                </a:lnTo>
                <a:lnTo>
                  <a:pt x="891" y="228"/>
                </a:lnTo>
                <a:lnTo>
                  <a:pt x="967" y="203"/>
                </a:lnTo>
                <a:lnTo>
                  <a:pt x="1044" y="178"/>
                </a:lnTo>
                <a:lnTo>
                  <a:pt x="1107" y="165"/>
                </a:lnTo>
                <a:lnTo>
                  <a:pt x="1158" y="152"/>
                </a:lnTo>
                <a:lnTo>
                  <a:pt x="1209" y="127"/>
                </a:lnTo>
                <a:lnTo>
                  <a:pt x="1260" y="114"/>
                </a:lnTo>
                <a:lnTo>
                  <a:pt x="1285" y="102"/>
                </a:lnTo>
                <a:lnTo>
                  <a:pt x="1324" y="89"/>
                </a:lnTo>
                <a:lnTo>
                  <a:pt x="1349" y="76"/>
                </a:lnTo>
                <a:lnTo>
                  <a:pt x="1374" y="76"/>
                </a:lnTo>
                <a:lnTo>
                  <a:pt x="1387" y="64"/>
                </a:lnTo>
                <a:lnTo>
                  <a:pt x="1413" y="51"/>
                </a:lnTo>
                <a:lnTo>
                  <a:pt x="1425" y="38"/>
                </a:lnTo>
                <a:lnTo>
                  <a:pt x="1438" y="38"/>
                </a:lnTo>
                <a:lnTo>
                  <a:pt x="1451" y="13"/>
                </a:lnTo>
                <a:lnTo>
                  <a:pt x="1464" y="0"/>
                </a:lnTo>
                <a:lnTo>
                  <a:pt x="1489" y="0"/>
                </a:lnTo>
                <a:lnTo>
                  <a:pt x="1502" y="0"/>
                </a:lnTo>
                <a:lnTo>
                  <a:pt x="1514" y="0"/>
                </a:lnTo>
                <a:lnTo>
                  <a:pt x="1527" y="13"/>
                </a:lnTo>
                <a:lnTo>
                  <a:pt x="1540" y="13"/>
                </a:lnTo>
                <a:lnTo>
                  <a:pt x="1553" y="26"/>
                </a:lnTo>
                <a:lnTo>
                  <a:pt x="1578" y="38"/>
                </a:lnTo>
                <a:lnTo>
                  <a:pt x="1603" y="38"/>
                </a:lnTo>
                <a:lnTo>
                  <a:pt x="1629" y="51"/>
                </a:lnTo>
                <a:lnTo>
                  <a:pt x="1654" y="64"/>
                </a:lnTo>
                <a:lnTo>
                  <a:pt x="1680" y="89"/>
                </a:lnTo>
                <a:lnTo>
                  <a:pt x="1705" y="102"/>
                </a:lnTo>
                <a:lnTo>
                  <a:pt x="1731" y="114"/>
                </a:lnTo>
                <a:lnTo>
                  <a:pt x="1743" y="127"/>
                </a:lnTo>
                <a:lnTo>
                  <a:pt x="1756" y="140"/>
                </a:lnTo>
                <a:lnTo>
                  <a:pt x="1756" y="152"/>
                </a:lnTo>
                <a:lnTo>
                  <a:pt x="1769" y="165"/>
                </a:lnTo>
                <a:lnTo>
                  <a:pt x="1769" y="178"/>
                </a:lnTo>
                <a:lnTo>
                  <a:pt x="1756" y="203"/>
                </a:lnTo>
                <a:lnTo>
                  <a:pt x="1731" y="228"/>
                </a:lnTo>
                <a:lnTo>
                  <a:pt x="1705" y="254"/>
                </a:lnTo>
                <a:lnTo>
                  <a:pt x="1680" y="267"/>
                </a:lnTo>
                <a:lnTo>
                  <a:pt x="1667" y="292"/>
                </a:lnTo>
                <a:lnTo>
                  <a:pt x="1642" y="317"/>
                </a:lnTo>
                <a:lnTo>
                  <a:pt x="1603" y="355"/>
                </a:lnTo>
                <a:lnTo>
                  <a:pt x="1578" y="406"/>
                </a:lnTo>
                <a:lnTo>
                  <a:pt x="1553" y="457"/>
                </a:lnTo>
                <a:lnTo>
                  <a:pt x="1514" y="520"/>
                </a:lnTo>
                <a:lnTo>
                  <a:pt x="1476" y="596"/>
                </a:lnTo>
                <a:lnTo>
                  <a:pt x="1438" y="672"/>
                </a:lnTo>
                <a:lnTo>
                  <a:pt x="1413" y="735"/>
                </a:lnTo>
                <a:lnTo>
                  <a:pt x="1387" y="786"/>
                </a:lnTo>
                <a:lnTo>
                  <a:pt x="1374" y="837"/>
                </a:lnTo>
                <a:lnTo>
                  <a:pt x="1349" y="862"/>
                </a:lnTo>
                <a:lnTo>
                  <a:pt x="1349" y="900"/>
                </a:lnTo>
                <a:lnTo>
                  <a:pt x="1336" y="913"/>
                </a:lnTo>
                <a:lnTo>
                  <a:pt x="1349" y="925"/>
                </a:lnTo>
                <a:lnTo>
                  <a:pt x="1362" y="925"/>
                </a:lnTo>
                <a:lnTo>
                  <a:pt x="1374" y="925"/>
                </a:lnTo>
                <a:lnTo>
                  <a:pt x="1400" y="925"/>
                </a:lnTo>
                <a:lnTo>
                  <a:pt x="1425" y="925"/>
                </a:lnTo>
                <a:lnTo>
                  <a:pt x="1464" y="913"/>
                </a:lnTo>
                <a:lnTo>
                  <a:pt x="1502" y="913"/>
                </a:lnTo>
                <a:lnTo>
                  <a:pt x="1540" y="913"/>
                </a:lnTo>
                <a:lnTo>
                  <a:pt x="1591" y="900"/>
                </a:lnTo>
                <a:lnTo>
                  <a:pt x="1629" y="900"/>
                </a:lnTo>
                <a:lnTo>
                  <a:pt x="1667" y="900"/>
                </a:lnTo>
                <a:lnTo>
                  <a:pt x="1693" y="900"/>
                </a:lnTo>
                <a:lnTo>
                  <a:pt x="1718" y="900"/>
                </a:lnTo>
                <a:lnTo>
                  <a:pt x="1731" y="900"/>
                </a:lnTo>
                <a:lnTo>
                  <a:pt x="1743" y="900"/>
                </a:lnTo>
                <a:lnTo>
                  <a:pt x="1756" y="900"/>
                </a:lnTo>
                <a:lnTo>
                  <a:pt x="1769" y="913"/>
                </a:lnTo>
                <a:lnTo>
                  <a:pt x="1794" y="925"/>
                </a:lnTo>
                <a:lnTo>
                  <a:pt x="1820" y="951"/>
                </a:lnTo>
                <a:lnTo>
                  <a:pt x="1858" y="976"/>
                </a:lnTo>
                <a:lnTo>
                  <a:pt x="1871" y="989"/>
                </a:lnTo>
                <a:lnTo>
                  <a:pt x="1896" y="1001"/>
                </a:lnTo>
                <a:lnTo>
                  <a:pt x="1909" y="1014"/>
                </a:lnTo>
                <a:lnTo>
                  <a:pt x="1922" y="1039"/>
                </a:lnTo>
                <a:lnTo>
                  <a:pt x="1934" y="1052"/>
                </a:lnTo>
                <a:lnTo>
                  <a:pt x="1947" y="1077"/>
                </a:lnTo>
                <a:lnTo>
                  <a:pt x="1947" y="1103"/>
                </a:lnTo>
                <a:lnTo>
                  <a:pt x="1934" y="1128"/>
                </a:lnTo>
                <a:lnTo>
                  <a:pt x="1934" y="1141"/>
                </a:lnTo>
                <a:lnTo>
                  <a:pt x="1922" y="1153"/>
                </a:lnTo>
                <a:lnTo>
                  <a:pt x="1909" y="1166"/>
                </a:lnTo>
                <a:lnTo>
                  <a:pt x="1896" y="1192"/>
                </a:lnTo>
                <a:lnTo>
                  <a:pt x="1883" y="1230"/>
                </a:lnTo>
                <a:lnTo>
                  <a:pt x="1883" y="1255"/>
                </a:lnTo>
                <a:lnTo>
                  <a:pt x="1871" y="1280"/>
                </a:lnTo>
                <a:lnTo>
                  <a:pt x="1871" y="1318"/>
                </a:lnTo>
                <a:lnTo>
                  <a:pt x="1858" y="1356"/>
                </a:lnTo>
                <a:lnTo>
                  <a:pt x="1845" y="1407"/>
                </a:lnTo>
                <a:lnTo>
                  <a:pt x="1820" y="1458"/>
                </a:lnTo>
                <a:lnTo>
                  <a:pt x="1807" y="1521"/>
                </a:lnTo>
                <a:lnTo>
                  <a:pt x="1782" y="1584"/>
                </a:lnTo>
                <a:lnTo>
                  <a:pt x="1769" y="1660"/>
                </a:lnTo>
                <a:lnTo>
                  <a:pt x="1743" y="1724"/>
                </a:lnTo>
                <a:lnTo>
                  <a:pt x="1731" y="1800"/>
                </a:lnTo>
                <a:lnTo>
                  <a:pt x="1705" y="1863"/>
                </a:lnTo>
                <a:lnTo>
                  <a:pt x="1680" y="1939"/>
                </a:lnTo>
                <a:lnTo>
                  <a:pt x="1654" y="1990"/>
                </a:lnTo>
                <a:lnTo>
                  <a:pt x="1629" y="2053"/>
                </a:lnTo>
                <a:lnTo>
                  <a:pt x="1616" y="2104"/>
                </a:lnTo>
                <a:lnTo>
                  <a:pt x="1591" y="2155"/>
                </a:lnTo>
                <a:lnTo>
                  <a:pt x="1565" y="2205"/>
                </a:lnTo>
                <a:lnTo>
                  <a:pt x="1540" y="2256"/>
                </a:lnTo>
                <a:lnTo>
                  <a:pt x="1527" y="2294"/>
                </a:lnTo>
                <a:lnTo>
                  <a:pt x="1502" y="2332"/>
                </a:lnTo>
                <a:lnTo>
                  <a:pt x="1476" y="2357"/>
                </a:lnTo>
                <a:lnTo>
                  <a:pt x="1451" y="2395"/>
                </a:lnTo>
                <a:lnTo>
                  <a:pt x="1425" y="2421"/>
                </a:lnTo>
                <a:lnTo>
                  <a:pt x="1400" y="2433"/>
                </a:lnTo>
                <a:lnTo>
                  <a:pt x="1374" y="2459"/>
                </a:lnTo>
                <a:lnTo>
                  <a:pt x="1349" y="2471"/>
                </a:lnTo>
                <a:lnTo>
                  <a:pt x="1336" y="2484"/>
                </a:lnTo>
                <a:lnTo>
                  <a:pt x="1311" y="2484"/>
                </a:lnTo>
                <a:lnTo>
                  <a:pt x="1285" y="2509"/>
                </a:lnTo>
                <a:lnTo>
                  <a:pt x="1260" y="2509"/>
                </a:lnTo>
                <a:lnTo>
                  <a:pt x="1247" y="2509"/>
                </a:lnTo>
                <a:lnTo>
                  <a:pt x="1247" y="2497"/>
                </a:lnTo>
                <a:lnTo>
                  <a:pt x="1247" y="2484"/>
                </a:lnTo>
                <a:lnTo>
                  <a:pt x="1235" y="2471"/>
                </a:lnTo>
                <a:lnTo>
                  <a:pt x="1235" y="2459"/>
                </a:lnTo>
                <a:lnTo>
                  <a:pt x="1235" y="2446"/>
                </a:lnTo>
                <a:lnTo>
                  <a:pt x="1247" y="2421"/>
                </a:lnTo>
                <a:lnTo>
                  <a:pt x="1247" y="2395"/>
                </a:lnTo>
                <a:lnTo>
                  <a:pt x="1235" y="2370"/>
                </a:lnTo>
                <a:lnTo>
                  <a:pt x="1222" y="2345"/>
                </a:lnTo>
                <a:lnTo>
                  <a:pt x="1209" y="2319"/>
                </a:lnTo>
                <a:lnTo>
                  <a:pt x="1196" y="2281"/>
                </a:lnTo>
                <a:lnTo>
                  <a:pt x="1171" y="2243"/>
                </a:lnTo>
                <a:lnTo>
                  <a:pt x="1145" y="2205"/>
                </a:lnTo>
                <a:lnTo>
                  <a:pt x="1120" y="2167"/>
                </a:lnTo>
                <a:lnTo>
                  <a:pt x="1095" y="2142"/>
                </a:lnTo>
                <a:lnTo>
                  <a:pt x="1069" y="2104"/>
                </a:lnTo>
                <a:lnTo>
                  <a:pt x="1044" y="2078"/>
                </a:lnTo>
                <a:lnTo>
                  <a:pt x="1031" y="2053"/>
                </a:lnTo>
                <a:lnTo>
                  <a:pt x="1018" y="2040"/>
                </a:lnTo>
                <a:lnTo>
                  <a:pt x="1006" y="2015"/>
                </a:lnTo>
                <a:lnTo>
                  <a:pt x="1006" y="2002"/>
                </a:lnTo>
                <a:lnTo>
                  <a:pt x="1018" y="2002"/>
                </a:lnTo>
                <a:lnTo>
                  <a:pt x="1031" y="2002"/>
                </a:lnTo>
                <a:lnTo>
                  <a:pt x="1056" y="2015"/>
                </a:lnTo>
                <a:lnTo>
                  <a:pt x="1069" y="2015"/>
                </a:lnTo>
                <a:lnTo>
                  <a:pt x="1095" y="2028"/>
                </a:lnTo>
                <a:lnTo>
                  <a:pt x="1120" y="2040"/>
                </a:lnTo>
                <a:lnTo>
                  <a:pt x="1158" y="2066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8407" name="Freeform 39"/>
          <p:cNvSpPr/>
          <p:nvPr/>
        </p:nvSpPr>
        <p:spPr>
          <a:xfrm>
            <a:off x="4571048" y="1778318"/>
            <a:ext cx="831850" cy="1158875"/>
          </a:xfrm>
          <a:custGeom>
            <a:avLst/>
            <a:gdLst>
              <a:gd name="txL" fmla="*/ 0 w 1310"/>
              <a:gd name="txT" fmla="*/ 0 h 1825"/>
              <a:gd name="txR" fmla="*/ 1310 w 1310"/>
              <a:gd name="txB" fmla="*/ 1825 h 1825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1310" h="1825">
                <a:moveTo>
                  <a:pt x="0" y="1812"/>
                </a:moveTo>
                <a:lnTo>
                  <a:pt x="0" y="1812"/>
                </a:lnTo>
                <a:lnTo>
                  <a:pt x="12" y="1787"/>
                </a:lnTo>
                <a:lnTo>
                  <a:pt x="38" y="1761"/>
                </a:lnTo>
                <a:lnTo>
                  <a:pt x="63" y="1736"/>
                </a:lnTo>
                <a:lnTo>
                  <a:pt x="102" y="1698"/>
                </a:lnTo>
                <a:lnTo>
                  <a:pt x="140" y="1660"/>
                </a:lnTo>
                <a:lnTo>
                  <a:pt x="191" y="1622"/>
                </a:lnTo>
                <a:lnTo>
                  <a:pt x="254" y="1571"/>
                </a:lnTo>
                <a:lnTo>
                  <a:pt x="318" y="1508"/>
                </a:lnTo>
                <a:lnTo>
                  <a:pt x="381" y="1457"/>
                </a:lnTo>
                <a:lnTo>
                  <a:pt x="432" y="1394"/>
                </a:lnTo>
                <a:lnTo>
                  <a:pt x="496" y="1331"/>
                </a:lnTo>
                <a:lnTo>
                  <a:pt x="560" y="1267"/>
                </a:lnTo>
                <a:lnTo>
                  <a:pt x="610" y="1204"/>
                </a:lnTo>
                <a:lnTo>
                  <a:pt x="661" y="1128"/>
                </a:lnTo>
                <a:lnTo>
                  <a:pt x="725" y="1052"/>
                </a:lnTo>
                <a:lnTo>
                  <a:pt x="776" y="976"/>
                </a:lnTo>
                <a:lnTo>
                  <a:pt x="814" y="900"/>
                </a:lnTo>
                <a:lnTo>
                  <a:pt x="865" y="824"/>
                </a:lnTo>
                <a:lnTo>
                  <a:pt x="903" y="748"/>
                </a:lnTo>
                <a:lnTo>
                  <a:pt x="941" y="672"/>
                </a:lnTo>
                <a:lnTo>
                  <a:pt x="967" y="596"/>
                </a:lnTo>
                <a:lnTo>
                  <a:pt x="1005" y="532"/>
                </a:lnTo>
                <a:lnTo>
                  <a:pt x="1018" y="456"/>
                </a:lnTo>
                <a:lnTo>
                  <a:pt x="1043" y="393"/>
                </a:lnTo>
                <a:lnTo>
                  <a:pt x="1056" y="330"/>
                </a:lnTo>
                <a:lnTo>
                  <a:pt x="1068" y="266"/>
                </a:lnTo>
                <a:lnTo>
                  <a:pt x="1081" y="216"/>
                </a:lnTo>
                <a:lnTo>
                  <a:pt x="1094" y="165"/>
                </a:lnTo>
                <a:lnTo>
                  <a:pt x="1107" y="102"/>
                </a:lnTo>
                <a:lnTo>
                  <a:pt x="1107" y="51"/>
                </a:lnTo>
                <a:lnTo>
                  <a:pt x="1107" y="0"/>
                </a:lnTo>
                <a:lnTo>
                  <a:pt x="1158" y="38"/>
                </a:lnTo>
                <a:lnTo>
                  <a:pt x="1196" y="64"/>
                </a:lnTo>
                <a:lnTo>
                  <a:pt x="1234" y="89"/>
                </a:lnTo>
                <a:lnTo>
                  <a:pt x="1259" y="114"/>
                </a:lnTo>
                <a:lnTo>
                  <a:pt x="1285" y="140"/>
                </a:lnTo>
                <a:lnTo>
                  <a:pt x="1297" y="152"/>
                </a:lnTo>
                <a:lnTo>
                  <a:pt x="1310" y="165"/>
                </a:lnTo>
                <a:lnTo>
                  <a:pt x="1310" y="190"/>
                </a:lnTo>
                <a:lnTo>
                  <a:pt x="1310" y="203"/>
                </a:lnTo>
                <a:lnTo>
                  <a:pt x="1310" y="216"/>
                </a:lnTo>
                <a:lnTo>
                  <a:pt x="1297" y="241"/>
                </a:lnTo>
                <a:lnTo>
                  <a:pt x="1297" y="266"/>
                </a:lnTo>
                <a:lnTo>
                  <a:pt x="1285" y="304"/>
                </a:lnTo>
                <a:lnTo>
                  <a:pt x="1272" y="342"/>
                </a:lnTo>
                <a:lnTo>
                  <a:pt x="1259" y="380"/>
                </a:lnTo>
                <a:lnTo>
                  <a:pt x="1247" y="418"/>
                </a:lnTo>
                <a:lnTo>
                  <a:pt x="1221" y="482"/>
                </a:lnTo>
                <a:lnTo>
                  <a:pt x="1196" y="532"/>
                </a:lnTo>
                <a:lnTo>
                  <a:pt x="1170" y="583"/>
                </a:lnTo>
                <a:lnTo>
                  <a:pt x="1145" y="646"/>
                </a:lnTo>
                <a:lnTo>
                  <a:pt x="1107" y="710"/>
                </a:lnTo>
                <a:lnTo>
                  <a:pt x="1068" y="773"/>
                </a:lnTo>
                <a:lnTo>
                  <a:pt x="1030" y="849"/>
                </a:lnTo>
                <a:lnTo>
                  <a:pt x="992" y="913"/>
                </a:lnTo>
                <a:lnTo>
                  <a:pt x="941" y="989"/>
                </a:lnTo>
                <a:lnTo>
                  <a:pt x="903" y="1065"/>
                </a:lnTo>
                <a:lnTo>
                  <a:pt x="852" y="1128"/>
                </a:lnTo>
                <a:lnTo>
                  <a:pt x="814" y="1191"/>
                </a:lnTo>
                <a:lnTo>
                  <a:pt x="763" y="1242"/>
                </a:lnTo>
                <a:lnTo>
                  <a:pt x="725" y="1305"/>
                </a:lnTo>
                <a:lnTo>
                  <a:pt x="674" y="1356"/>
                </a:lnTo>
                <a:lnTo>
                  <a:pt x="636" y="1394"/>
                </a:lnTo>
                <a:lnTo>
                  <a:pt x="534" y="1483"/>
                </a:lnTo>
                <a:lnTo>
                  <a:pt x="445" y="1571"/>
                </a:lnTo>
                <a:lnTo>
                  <a:pt x="331" y="1647"/>
                </a:lnTo>
                <a:lnTo>
                  <a:pt x="229" y="1711"/>
                </a:lnTo>
                <a:lnTo>
                  <a:pt x="178" y="1736"/>
                </a:lnTo>
                <a:lnTo>
                  <a:pt x="140" y="1761"/>
                </a:lnTo>
                <a:lnTo>
                  <a:pt x="102" y="1787"/>
                </a:lnTo>
                <a:lnTo>
                  <a:pt x="63" y="1800"/>
                </a:lnTo>
                <a:lnTo>
                  <a:pt x="38" y="1812"/>
                </a:lnTo>
                <a:lnTo>
                  <a:pt x="12" y="1812"/>
                </a:lnTo>
                <a:lnTo>
                  <a:pt x="0" y="1825"/>
                </a:lnTo>
                <a:lnTo>
                  <a:pt x="0" y="1812"/>
                </a:lnTo>
              </a:path>
            </a:pathLst>
          </a:custGeom>
          <a:solidFill>
            <a:srgbClr val="FF0000">
              <a:alpha val="100000"/>
            </a:srgbClr>
          </a:solidFill>
          <a:ln w="12700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45" name="矩形 4"/>
          <p:cNvSpPr/>
          <p:nvPr/>
        </p:nvSpPr>
        <p:spPr>
          <a:xfrm>
            <a:off x="694055" y="1609090"/>
            <a:ext cx="1216025" cy="13239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8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乃</a:t>
            </a:r>
          </a:p>
        </p:txBody>
      </p:sp>
      <p:sp>
        <p:nvSpPr>
          <p:cNvPr id="22" name="矩形 21"/>
          <p:cNvSpPr/>
          <p:nvPr/>
        </p:nvSpPr>
        <p:spPr>
          <a:xfrm>
            <a:off x="766969" y="714898"/>
            <a:ext cx="127889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4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nǎi</a:t>
            </a:r>
          </a:p>
        </p:txBody>
      </p:sp>
      <p:pic>
        <p:nvPicPr>
          <p:cNvPr id="22552" name="Picture 37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813" y="704850"/>
            <a:ext cx="901700" cy="512763"/>
          </a:xfrm>
          <a:prstGeom prst="rect">
            <a:avLst/>
          </a:prstGeom>
          <a:noFill/>
          <a:ln w="9525">
            <a:noFill/>
          </a:ln>
          <a:effectLst>
            <a:outerShdw dist="38100" dir="8100000" algn="tr" rotWithShape="0">
              <a:srgbClr val="000000">
                <a:alpha val="39998"/>
              </a:srgbClr>
            </a:outerShdw>
          </a:effectLst>
        </p:spPr>
      </p:pic>
      <p:grpSp>
        <p:nvGrpSpPr>
          <p:cNvPr id="3" name="组合 2"/>
          <p:cNvGrpSpPr/>
          <p:nvPr/>
        </p:nvGrpSpPr>
        <p:grpSpPr>
          <a:xfrm>
            <a:off x="687388" y="2986629"/>
            <a:ext cx="3525838" cy="1618709"/>
            <a:chOff x="687388" y="2986629"/>
            <a:chExt cx="3525838" cy="1618709"/>
          </a:xfrm>
        </p:grpSpPr>
        <p:sp>
          <p:nvSpPr>
            <p:cNvPr id="23" name="TextBox 22"/>
            <p:cNvSpPr txBox="1">
              <a:spLocks noChangeArrowheads="1"/>
            </p:cNvSpPr>
            <p:nvPr/>
          </p:nvSpPr>
          <p:spPr bwMode="auto">
            <a:xfrm>
              <a:off x="705392" y="2986629"/>
              <a:ext cx="2339975" cy="4318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结构：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独体字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4" name="TextBox 23"/>
            <p:cNvSpPr txBox="1">
              <a:spLocks noChangeArrowheads="1"/>
            </p:cNvSpPr>
            <p:nvPr/>
          </p:nvSpPr>
          <p:spPr bwMode="auto">
            <a:xfrm>
              <a:off x="715963" y="3775598"/>
              <a:ext cx="3497263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组词：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乃兄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  今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宋体" panose="02010600030101010101" pitchFamily="2" charset="-122"/>
                  <a:cs typeface="+mn-cs"/>
                </a:rPr>
                <a:t>乃得之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693738" y="3367088"/>
              <a:ext cx="2905125" cy="43021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音序：</a:t>
              </a:r>
              <a:r>
                <a:rPr kumimoji="0" lang="en-US" altLang="zh-CN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N  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部首：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丿</a:t>
              </a:r>
              <a:endPara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2" name="TextBox 34"/>
            <p:cNvSpPr txBox="1">
              <a:spLocks noChangeArrowheads="1"/>
            </p:cNvSpPr>
            <p:nvPr/>
          </p:nvSpPr>
          <p:spPr bwMode="auto">
            <a:xfrm>
              <a:off x="687388" y="4175443"/>
              <a:ext cx="2339975" cy="42989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笔画：</a:t>
              </a: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j-ea"/>
                  <a:ea typeface="+mj-ea"/>
                  <a:cs typeface="+mn-cs"/>
                </a:rPr>
                <a:t>二</a:t>
              </a:r>
            </a:p>
          </p:txBody>
        </p:sp>
      </p:grpSp>
      <p:pic>
        <p:nvPicPr>
          <p:cNvPr id="24602" name="图片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7095" y="374968"/>
            <a:ext cx="1677988" cy="70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线形标注 2 3"/>
          <p:cNvSpPr/>
          <p:nvPr/>
        </p:nvSpPr>
        <p:spPr>
          <a:xfrm>
            <a:off x="7169150" y="1218565"/>
            <a:ext cx="1668780" cy="1952625"/>
          </a:xfrm>
          <a:prstGeom prst="borderCallout2">
            <a:avLst>
              <a:gd name="adj1" fmla="val 48697"/>
              <a:gd name="adj2" fmla="val -1750"/>
              <a:gd name="adj3" fmla="val 55471"/>
              <a:gd name="adj4" fmla="val -9474"/>
              <a:gd name="adj5" fmla="val 60171"/>
              <a:gd name="adj6" fmla="val -48059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首笔横稍长，竖折和横折都要短，下边竖折要长、往左拉、笔要重些。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ea"/>
              <a:ea typeface="+mj-ea"/>
              <a:cs typeface="+mn-cs"/>
              <a:sym typeface="+mn-ea"/>
            </a:endParaRPr>
          </a:p>
        </p:txBody>
      </p:sp>
      <p:sp>
        <p:nvSpPr>
          <p:cNvPr id="6" name="线形标注 2 5"/>
          <p:cNvSpPr/>
          <p:nvPr/>
        </p:nvSpPr>
        <p:spPr>
          <a:xfrm>
            <a:off x="2214880" y="1776095"/>
            <a:ext cx="1698625" cy="806450"/>
          </a:xfrm>
          <a:prstGeom prst="borderCallout2">
            <a:avLst>
              <a:gd name="adj1" fmla="val 14170"/>
              <a:gd name="adj2" fmla="val 105332"/>
              <a:gd name="adj3" fmla="val 12170"/>
              <a:gd name="adj4" fmla="val 103325"/>
              <a:gd name="adj5" fmla="val 55995"/>
              <a:gd name="adj6" fmla="val 14318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</a:t>
            </a:r>
            <a:r>
              <a:rPr lang="zh-CN" altLang="en-US" sz="20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最后一笔是竖撇。</a:t>
            </a:r>
            <a:endParaRPr kumimoji="0" lang="en-US" altLang="zh-CN" sz="2000" b="1" i="0" u="none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  <a:sym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940550" y="3254693"/>
            <a:ext cx="1800225" cy="1241425"/>
            <a:chOff x="6397625" y="2122488"/>
            <a:chExt cx="1800225" cy="1241425"/>
          </a:xfrm>
        </p:grpSpPr>
        <p:sp>
          <p:nvSpPr>
            <p:cNvPr id="60" name="云形标注 59"/>
            <p:cNvSpPr/>
            <p:nvPr/>
          </p:nvSpPr>
          <p:spPr>
            <a:xfrm>
              <a:off x="6397625" y="2122488"/>
              <a:ext cx="1800225" cy="1241425"/>
            </a:xfrm>
            <a:prstGeom prst="cloudCallout">
              <a:avLst>
                <a:gd name="adj1" fmla="val -114021"/>
                <a:gd name="adj2" fmla="val -41892"/>
              </a:avLst>
            </a:prstGeom>
            <a:gradFill>
              <a:gsLst>
                <a:gs pos="0">
                  <a:schemeClr val="bg1"/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592" name="TextBox 3"/>
            <p:cNvSpPr txBox="1"/>
            <p:nvPr/>
          </p:nvSpPr>
          <p:spPr>
            <a:xfrm>
              <a:off x="6635956" y="2269808"/>
              <a:ext cx="1390650" cy="92202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易错提示：最后一笔是撇哦！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8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8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506320" y="906444"/>
            <a:ext cx="8235741" cy="3322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+mj-ea"/>
                <a:ea typeface="+mj-ea"/>
              </a:rPr>
              <a:t>    </a:t>
            </a:r>
            <a:r>
              <a:rPr sz="2800" b="1" dirty="0">
                <a:solidFill>
                  <a:schemeClr val="tx1"/>
                </a:solidFill>
                <a:latin typeface="+mj-ea"/>
                <a:ea typeface="+mj-ea"/>
              </a:rPr>
              <a:t>正确、流利地朗读课文，注意诗句的停顿、语调、重音等，读出节奏的和谐之美。学习时，先借助插图和注释，初步理解诗句的意思。然后再抓住诗</a:t>
            </a:r>
            <a:r>
              <a:rPr lang="zh-CN" sz="2800" b="1" dirty="0">
                <a:solidFill>
                  <a:schemeClr val="tx1"/>
                </a:solidFill>
                <a:latin typeface="+mj-ea"/>
                <a:ea typeface="+mj-ea"/>
              </a:rPr>
              <a:t>中</a:t>
            </a:r>
            <a:r>
              <a:rPr sz="2800" b="1" dirty="0">
                <a:solidFill>
                  <a:schemeClr val="tx1"/>
                </a:solidFill>
                <a:latin typeface="+mj-ea"/>
                <a:ea typeface="+mj-ea"/>
              </a:rPr>
              <a:t>的关键词语和背景资料，来体会诗人所表达的情感。最后有感情地朗读、背诵并默写《示儿》。</a:t>
            </a:r>
          </a:p>
        </p:txBody>
      </p:sp>
      <p:sp>
        <p:nvSpPr>
          <p:cNvPr id="3" name="矩形 2"/>
          <p:cNvSpPr/>
          <p:nvPr/>
        </p:nvSpPr>
        <p:spPr>
          <a:xfrm>
            <a:off x="3266442" y="86208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学法导读</a:t>
            </a:r>
          </a:p>
        </p:txBody>
      </p:sp>
      <p:cxnSp>
        <p:nvCxnSpPr>
          <p:cNvPr id="2" name="直接连接符 1"/>
          <p:cNvCxnSpPr/>
          <p:nvPr/>
        </p:nvCxnSpPr>
        <p:spPr>
          <a:xfrm>
            <a:off x="2771141" y="2182119"/>
            <a:ext cx="30956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809034" y="2794070"/>
            <a:ext cx="251015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526947" y="3454819"/>
            <a:ext cx="286342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506320" y="4110355"/>
            <a:ext cx="87029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2335991" y="4110355"/>
            <a:ext cx="566249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1"/>
          <p:cNvSpPr>
            <a:spLocks noChangeArrowheads="1"/>
          </p:cNvSpPr>
          <p:nvPr/>
        </p:nvSpPr>
        <p:spPr bwMode="auto">
          <a:xfrm>
            <a:off x="735666" y="1018471"/>
            <a:ext cx="4755515" cy="323165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algn="ctr"/>
            <a:r>
              <a:rPr lang="zh-CN" altLang="en-US" sz="3600" b="1" dirty="0" smtClean="0">
                <a:latin typeface="黑体" pitchFamily="49" charset="-122"/>
                <a:ea typeface="黑体" pitchFamily="49" charset="-122"/>
                <a:sym typeface="+mn-ea"/>
              </a:rPr>
              <a:t>示  </a:t>
            </a:r>
            <a:r>
              <a:rPr lang="zh-CN" altLang="en-US" sz="3600" b="1" dirty="0" smtClean="0">
                <a:latin typeface="黑体" pitchFamily="49" charset="-122"/>
                <a:ea typeface="黑体" pitchFamily="49" charset="-122"/>
                <a:sym typeface="+mn-ea"/>
              </a:rPr>
              <a:t>儿</a:t>
            </a:r>
            <a:endParaRPr lang="zh-CN" altLang="en-US" sz="3600" b="1" dirty="0" smtClean="0">
              <a:latin typeface="黑体" pitchFamily="49" charset="-122"/>
              <a:ea typeface="黑体" pitchFamily="49" charset="-122"/>
            </a:endParaRPr>
          </a:p>
          <a:p>
            <a:pPr algn="ctr"/>
            <a:r>
              <a:rPr lang="en-US" altLang="zh-CN" sz="2400" b="1" dirty="0" smtClean="0">
                <a:latin typeface="仿宋" pitchFamily="49" charset="-122"/>
                <a:ea typeface="仿宋" pitchFamily="49" charset="-122"/>
                <a:cs typeface="宋体" panose="02010600030101010101" pitchFamily="2" charset="-122"/>
                <a:sym typeface="+mn-ea"/>
              </a:rPr>
              <a:t>[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宋体" panose="02010600030101010101" pitchFamily="2" charset="-122"/>
                <a:sym typeface="+mn-ea"/>
              </a:rPr>
              <a:t>宋</a:t>
            </a:r>
            <a:r>
              <a:rPr lang="en-US" altLang="zh-CN" sz="2400" b="1" dirty="0">
                <a:latin typeface="仿宋" pitchFamily="49" charset="-122"/>
                <a:ea typeface="仿宋" pitchFamily="49" charset="-122"/>
                <a:cs typeface="宋体" panose="02010600030101010101" pitchFamily="2" charset="-122"/>
                <a:sym typeface="+mn-ea"/>
              </a:rPr>
              <a:t>]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宋体" panose="02010600030101010101" pitchFamily="2" charset="-122"/>
                <a:sym typeface="+mn-ea"/>
              </a:rPr>
              <a:t>陆游</a:t>
            </a:r>
            <a:endParaRPr kumimoji="0" lang="zh-CN" sz="3600" b="1" i="0" u="none" strike="noStrike" cap="none" normalizeH="0" baseline="0" dirty="0" smtClean="0">
              <a:ln>
                <a:noFill/>
              </a:ln>
              <a:effectLst/>
              <a:latin typeface="仿宋" pitchFamily="49" charset="-122"/>
              <a:ea typeface="仿宋" pitchFamily="49" charset="-122"/>
              <a:cs typeface="宋体" panose="02010600030101010101" pitchFamily="2" charset="-122"/>
            </a:endParaRPr>
          </a:p>
          <a:p>
            <a:pPr marL="0" marR="0" lvl="0" indent="0" algn="ctr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36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死去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/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元知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//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万事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空</a:t>
            </a:r>
            <a:r>
              <a:rPr kumimoji="0" sz="36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，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但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悲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/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不见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//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九州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同</a:t>
            </a:r>
            <a:r>
              <a:rPr kumimoji="0" sz="36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。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王师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/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北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定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//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中原日</a:t>
            </a:r>
            <a:r>
              <a:rPr kumimoji="0" sz="36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，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家祭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/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无忘</a:t>
            </a:r>
            <a:r>
              <a:rPr kumimoji="0" lang="en-US" altLang="zh-CN" sz="36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//</a:t>
            </a:r>
            <a:r>
              <a:rPr kumimoji="0" lang="zh-CN" sz="36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告乃翁</a:t>
            </a:r>
            <a:r>
              <a:rPr kumimoji="0" lang="zh-CN" alt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17" name="文本框 10"/>
          <p:cNvSpPr txBox="1"/>
          <p:nvPr/>
        </p:nvSpPr>
        <p:spPr>
          <a:xfrm>
            <a:off x="6088418" y="999937"/>
            <a:ext cx="158369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latin typeface="黑体" pitchFamily="49" charset="-122"/>
                <a:ea typeface="黑体" pitchFamily="49" charset="-122"/>
              </a:rPr>
              <a:t>朗读指导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5662632" y="1601955"/>
            <a:ext cx="2639695" cy="263969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   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朗读七言古诗时，一般每句的节奏划分是二</a:t>
            </a: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/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二</a:t>
            </a: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/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三。红字词重读。</a:t>
            </a: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</a:rPr>
              <a:t>“//”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比</a:t>
            </a:r>
            <a:r>
              <a:rPr lang="en-US" altLang="zh-CN" sz="2400" b="1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“/”</a:t>
            </a: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停顿时间长一些。</a:t>
            </a:r>
          </a:p>
        </p:txBody>
      </p:sp>
      <p:sp>
        <p:nvSpPr>
          <p:cNvPr id="7" name="矩形 6"/>
          <p:cNvSpPr/>
          <p:nvPr/>
        </p:nvSpPr>
        <p:spPr>
          <a:xfrm>
            <a:off x="2922397" y="184884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指导朗读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6"/>
          <p:cNvSpPr txBox="1"/>
          <p:nvPr/>
        </p:nvSpPr>
        <p:spPr>
          <a:xfrm>
            <a:off x="756920" y="813435"/>
            <a:ext cx="7334885" cy="302323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4572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sym typeface="+mn-ea"/>
              </a:rPr>
              <a:t>  </a:t>
            </a:r>
            <a:r>
              <a:rPr lang="zh-CN" altLang="en-US" sz="3200" b="1" noProof="0" dirty="0">
                <a:ln>
                  <a:noFill/>
                </a:ln>
                <a:effectLst/>
                <a:uLnTx/>
                <a:uFillTx/>
                <a:latin typeface="+mj-ea"/>
                <a:ea typeface="+mj-ea"/>
                <a:sym typeface="+mn-ea"/>
              </a:rPr>
              <a:t>朗读时，可轻读首字“但”，以突出“悲”字。“见”字后要停顿长一些，然后一字一顿地读出“九州同”三字，把诗人难以平静的悲怆心境表达出来。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1"/>
      <p:bldP spid="19458" grpId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6"/>
          <p:cNvSpPr txBox="1"/>
          <p:nvPr/>
        </p:nvSpPr>
        <p:spPr>
          <a:xfrm>
            <a:off x="1018480" y="1260136"/>
            <a:ext cx="6768752" cy="194950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0000FF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朗读古诗，思考：</a:t>
            </a:r>
            <a:endParaRPr lang="en-US" altLang="zh-CN" sz="2800" b="1" dirty="0" smtClean="0"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1.</a:t>
            </a:r>
            <a:r>
              <a:rPr lang="zh-CN" altLang="en-US" sz="2800" b="1" dirty="0" smtClean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这首古诗讲述了什么内容？</a:t>
            </a:r>
            <a:endParaRPr lang="en-US" altLang="zh-CN" sz="2800" b="1" dirty="0" smtClean="0"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2.</a:t>
            </a:r>
            <a:r>
              <a:rPr lang="zh-CN" altLang="en-US" sz="2800" b="1" dirty="0" smtClean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从古诗中你能体会到作者什么样的感情？</a:t>
            </a:r>
            <a:endParaRPr lang="en-US" altLang="zh-CN" sz="2800" b="1" dirty="0" smtClean="0"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552038" y="265536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互动课堂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" grpId="0"/>
      <p:bldP spid="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502068" y="1934831"/>
            <a:ext cx="1998482" cy="60833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 cap="rnd">
            <a:solidFill>
              <a:srgbClr val="FF0000"/>
            </a:solidFill>
          </a:ln>
          <a:effectLst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7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一起解诗题</a:t>
            </a:r>
            <a:endParaRPr lang="zh-CN" altLang="en-US" sz="27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87190" y="2963545"/>
            <a:ext cx="2467610" cy="5835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给儿子看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265045" y="2840355"/>
            <a:ext cx="140716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4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示儿</a:t>
            </a:r>
          </a:p>
        </p:txBody>
      </p:sp>
      <p:sp>
        <p:nvSpPr>
          <p:cNvPr id="3" name="TextBox 11"/>
          <p:cNvSpPr txBox="1"/>
          <p:nvPr/>
        </p:nvSpPr>
        <p:spPr>
          <a:xfrm>
            <a:off x="1501748" y="1084888"/>
            <a:ext cx="592935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这首诗是给儿子的遗嘱。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43730" y="126401"/>
            <a:ext cx="171450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解诗题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1"/>
          <p:cNvSpPr/>
          <p:nvPr/>
        </p:nvSpPr>
        <p:spPr>
          <a:xfrm>
            <a:off x="684027" y="477930"/>
            <a:ext cx="7786687" cy="13096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23900">
              <a:lnSpc>
                <a:spcPct val="150000"/>
              </a:lnSpc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读懂诗歌的题目有助于我们理解诗歌的内容。从这首诗的题目中，你能了解到哪些信息？</a:t>
            </a:r>
          </a:p>
        </p:txBody>
      </p:sp>
      <p:grpSp>
        <p:nvGrpSpPr>
          <p:cNvPr id="30723" name="组合 4"/>
          <p:cNvGrpSpPr/>
          <p:nvPr/>
        </p:nvGrpSpPr>
        <p:grpSpPr>
          <a:xfrm>
            <a:off x="6774312" y="4070892"/>
            <a:ext cx="2185987" cy="644525"/>
            <a:chOff x="6685397" y="735569"/>
            <a:chExt cx="2185553" cy="643411"/>
          </a:xfrm>
        </p:grpSpPr>
        <p:pic>
          <p:nvPicPr>
            <p:cNvPr id="30726" name="Picture 12" descr="C:\Users\Administrator\Desktop\81c83b3069976615a5dcb33b58b7eb2a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85397" y="735569"/>
              <a:ext cx="2095639" cy="64341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727" name="矩形 7"/>
            <p:cNvSpPr/>
            <p:nvPr/>
          </p:nvSpPr>
          <p:spPr>
            <a:xfrm>
              <a:off x="6709781" y="882133"/>
              <a:ext cx="216116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这是课后第</a:t>
              </a:r>
              <a:r>
                <a:rPr lang="en-US" altLang="zh-CN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2</a:t>
              </a:r>
              <a:r>
                <a:rPr lang="zh-CN" altLang="en-US" b="1" dirty="0">
                  <a:solidFill>
                    <a:srgbClr val="000000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题哦！</a:t>
              </a:r>
            </a:p>
          </p:txBody>
        </p:sp>
      </p:grpSp>
      <p:sp>
        <p:nvSpPr>
          <p:cNvPr id="26629" name="Rectangle 1"/>
          <p:cNvSpPr>
            <a:spLocks noChangeArrowheads="1"/>
          </p:cNvSpPr>
          <p:nvPr/>
        </p:nvSpPr>
        <p:spPr bwMode="auto">
          <a:xfrm>
            <a:off x="773935" y="1924703"/>
            <a:ext cx="7675563" cy="194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53213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“</a:t>
            </a:r>
            <a:r>
              <a:rPr kumimoji="0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示儿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”的意思是给儿子看，据此我们可知这首诗是陆游写给儿子的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r>
              <a:rPr kumimoji="0" 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我们还可以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由此联想：写的是什么？为什么写诗给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儿子？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66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100429" y="1076954"/>
            <a:ext cx="426720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死去元知万事空，</a:t>
            </a:r>
          </a:p>
        </p:txBody>
      </p:sp>
      <p:sp>
        <p:nvSpPr>
          <p:cNvPr id="17" name="矩形 16"/>
          <p:cNvSpPr/>
          <p:nvPr/>
        </p:nvSpPr>
        <p:spPr>
          <a:xfrm>
            <a:off x="1061832" y="3371963"/>
            <a:ext cx="6996430" cy="1077218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诗意：本来就知道，人死后万事万物都没有了</a:t>
            </a:r>
            <a:r>
              <a:rPr lang="zh-CN" altLang="en-US" sz="3200" b="1" dirty="0" smtClean="0">
                <a:solidFill>
                  <a:schemeClr val="tx1"/>
                </a:solidFill>
                <a:latin typeface="宋体" panose="02010600030101010101" pitchFamily="2" charset="-122"/>
              </a:rPr>
              <a:t>。</a:t>
            </a:r>
          </a:p>
        </p:txBody>
      </p:sp>
      <p:sp>
        <p:nvSpPr>
          <p:cNvPr id="20" name="矩形 19"/>
          <p:cNvSpPr/>
          <p:nvPr/>
        </p:nvSpPr>
        <p:spPr>
          <a:xfrm>
            <a:off x="2220371" y="1196863"/>
            <a:ext cx="561975" cy="487680"/>
          </a:xfrm>
          <a:prstGeom prst="rect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53139" y="1917812"/>
            <a:ext cx="2537027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400" b="1" dirty="0">
                <a:latin typeface="+mj-ea"/>
                <a:ea typeface="+mj-ea"/>
              </a:rPr>
              <a:t>同</a:t>
            </a:r>
            <a:r>
              <a:rPr lang="en-US" altLang="zh-CN" sz="2400" b="1" dirty="0">
                <a:latin typeface="+mj-ea"/>
                <a:ea typeface="+mj-ea"/>
              </a:rPr>
              <a:t>“</a:t>
            </a:r>
            <a:r>
              <a:rPr lang="zh-CN" altLang="en-US" sz="2400" b="1" dirty="0">
                <a:latin typeface="+mj-ea"/>
                <a:ea typeface="+mj-ea"/>
              </a:rPr>
              <a:t>原</a:t>
            </a:r>
            <a:r>
              <a:rPr lang="en-US" altLang="zh-CN" sz="2400" b="1" dirty="0">
                <a:latin typeface="+mj-ea"/>
                <a:ea typeface="+mj-ea"/>
              </a:rPr>
              <a:t>”</a:t>
            </a:r>
            <a:r>
              <a:rPr lang="zh-CN" altLang="en-US" sz="2400" b="1" dirty="0">
                <a:latin typeface="+mj-ea"/>
                <a:ea typeface="+mj-ea"/>
              </a:rPr>
              <a:t>，本来。</a:t>
            </a:r>
          </a:p>
        </p:txBody>
      </p:sp>
      <p:sp>
        <p:nvSpPr>
          <p:cNvPr id="5" name="下箭头 4"/>
          <p:cNvSpPr/>
          <p:nvPr/>
        </p:nvSpPr>
        <p:spPr>
          <a:xfrm>
            <a:off x="2409190" y="1711960"/>
            <a:ext cx="144145" cy="215900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100455" y="2421442"/>
            <a:ext cx="4745355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 anchor="t">
            <a:spAutoFit/>
          </a:bodyPr>
          <a:lstStyle/>
          <a:p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这是一个倒装句，正常的语序应该是</a:t>
            </a: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元知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死去万事空</a:t>
            </a: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2" name="矩形 1"/>
          <p:cNvSpPr/>
          <p:nvPr/>
        </p:nvSpPr>
        <p:spPr>
          <a:xfrm>
            <a:off x="3213511" y="1182893"/>
            <a:ext cx="1083945" cy="487680"/>
          </a:xfrm>
          <a:prstGeom prst="rect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370244" y="1917812"/>
            <a:ext cx="2027555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latin typeface="+mj-ea"/>
                <a:ea typeface="+mj-ea"/>
              </a:rPr>
              <a:t>一切事情。</a:t>
            </a:r>
          </a:p>
        </p:txBody>
      </p:sp>
      <p:sp>
        <p:nvSpPr>
          <p:cNvPr id="6" name="下箭头 5"/>
          <p:cNvSpPr/>
          <p:nvPr/>
        </p:nvSpPr>
        <p:spPr>
          <a:xfrm>
            <a:off x="3790315" y="1711960"/>
            <a:ext cx="144145" cy="215900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5810" y="1172845"/>
            <a:ext cx="3035935" cy="106807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421213" y="126405"/>
            <a:ext cx="171450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明诗意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 bldLvl="0" animBg="1"/>
      <p:bldP spid="20" grpId="0" bldLvl="0" animBg="1"/>
      <p:bldP spid="4" grpId="0" bldLvl="0" animBg="1"/>
      <p:bldP spid="5" grpId="0" bldLvl="0" animBg="1"/>
      <p:bldP spid="8" grpId="0" bldLvl="0" animBg="1"/>
      <p:bldP spid="2" grpId="0" bldLvl="0" animBg="1"/>
      <p:bldP spid="3" grpId="0" bldLvl="0" animBg="1"/>
      <p:bldP spid="6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燕尾形箭头 55"/>
          <p:cNvSpPr/>
          <p:nvPr/>
        </p:nvSpPr>
        <p:spPr bwMode="auto">
          <a:xfrm rot="5400000">
            <a:off x="1082040" y="1372235"/>
            <a:ext cx="321945" cy="233045"/>
          </a:xfrm>
          <a:prstGeom prst="notchedRightArrow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7" name="文本框 6"/>
          <p:cNvSpPr txBox="1">
            <a:spLocks noChangeArrowheads="1"/>
          </p:cNvSpPr>
          <p:nvPr/>
        </p:nvSpPr>
        <p:spPr bwMode="auto">
          <a:xfrm>
            <a:off x="590027" y="1720066"/>
            <a:ext cx="1785620" cy="4812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只，只是。</a:t>
            </a:r>
          </a:p>
        </p:txBody>
      </p:sp>
      <p:sp>
        <p:nvSpPr>
          <p:cNvPr id="63" name="矩形 62"/>
          <p:cNvSpPr/>
          <p:nvPr/>
        </p:nvSpPr>
        <p:spPr>
          <a:xfrm>
            <a:off x="927735" y="812800"/>
            <a:ext cx="506095" cy="514985"/>
          </a:xfrm>
          <a:prstGeom prst="rect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3025140" y="813435"/>
            <a:ext cx="1467485" cy="514350"/>
          </a:xfrm>
          <a:prstGeom prst="rect">
            <a:avLst/>
          </a:prstGeom>
          <a:noFill/>
          <a:ln w="38100">
            <a:solidFill>
              <a:srgbClr val="FF66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562561" y="2291491"/>
            <a:ext cx="4565650" cy="502920"/>
            <a:chOff x="3702" y="5008"/>
            <a:chExt cx="7190" cy="792"/>
          </a:xfrm>
        </p:grpSpPr>
        <p:sp>
          <p:nvSpPr>
            <p:cNvPr id="5" name="圆角矩形 4"/>
            <p:cNvSpPr/>
            <p:nvPr/>
          </p:nvSpPr>
          <p:spPr>
            <a:xfrm>
              <a:off x="3702" y="5008"/>
              <a:ext cx="7191" cy="792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114" y="5008"/>
              <a:ext cx="6432" cy="7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奋斗一生，仍不见国家统一</a:t>
              </a: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2750819" y="1613497"/>
            <a:ext cx="4715105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一个</a:t>
            </a: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悲</a:t>
            </a:r>
            <a:r>
              <a:rPr lang="en-US" altLang="zh-CN" sz="24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字，点出作者的遗憾。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338669" y="805777"/>
            <a:ext cx="1579880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国家统一</a:t>
            </a:r>
          </a:p>
        </p:txBody>
      </p:sp>
      <p:sp>
        <p:nvSpPr>
          <p:cNvPr id="10" name="右箭头 9"/>
          <p:cNvSpPr/>
          <p:nvPr/>
        </p:nvSpPr>
        <p:spPr>
          <a:xfrm>
            <a:off x="4644390" y="916305"/>
            <a:ext cx="504190" cy="144145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475740" y="843915"/>
            <a:ext cx="431800" cy="50419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文本框 6"/>
          <p:cNvSpPr txBox="1">
            <a:spLocks noChangeArrowheads="1"/>
          </p:cNvSpPr>
          <p:nvPr/>
        </p:nvSpPr>
        <p:spPr bwMode="auto">
          <a:xfrm>
            <a:off x="600075" y="2988198"/>
            <a:ext cx="7957185" cy="70942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诗意：只是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痛心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没能看见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全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国统一</a:t>
            </a:r>
            <a:r>
              <a:rPr lang="zh-CN" altLang="en-US" sz="3200" b="1" dirty="0" smtClean="0">
                <a:solidFill>
                  <a:schemeClr val="tx1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51" name="文本框 6"/>
          <p:cNvSpPr txBox="1">
            <a:spLocks noChangeArrowheads="1"/>
          </p:cNvSpPr>
          <p:nvPr/>
        </p:nvSpPr>
        <p:spPr bwMode="auto">
          <a:xfrm>
            <a:off x="857250" y="621964"/>
            <a:ext cx="3796665" cy="86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但悲不见九州同。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bldLvl="0" animBg="1"/>
      <p:bldP spid="57" grpId="0" bldLvl="0" animBg="1"/>
      <p:bldP spid="63" grpId="0" bldLvl="0" animBg="1"/>
      <p:bldP spid="64" grpId="0" bldLvl="0" animBg="1"/>
      <p:bldP spid="8" grpId="0" bldLvl="0" animBg="1"/>
      <p:bldP spid="9" grpId="0" bldLvl="0" animBg="1"/>
      <p:bldP spid="10" grpId="0" bldLvl="0" animBg="1"/>
      <p:bldP spid="3" grpId="0" bldLvl="0" animBg="1"/>
      <p:bldP spid="67" grpId="0" bldLvl="0" animBg="1"/>
      <p:bldP spid="5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80777" y="808523"/>
            <a:ext cx="7942263" cy="34150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4572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诗的前两句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：元”和“原”都有“原来”、“本来”的意思，可以通用。 “死去元知万事空”也可以写作“死去原知万事空”。但是，诗文用字应尽量避免重复，该诗第三句“王师北定中原日”中另有一个“原”字，所以第一句还是以用“元”字为好。这一句中的“悲”字是句眼。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750097" y="1721037"/>
            <a:ext cx="3741420" cy="150876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王师北定中原日，</a:t>
            </a:r>
          </a:p>
          <a:p>
            <a:pPr lvl="0" algn="just">
              <a:lnSpc>
                <a:spcPct val="130000"/>
              </a:lnSpc>
            </a:pP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家祭无忘告乃翁。</a:t>
            </a:r>
          </a:p>
        </p:txBody>
      </p:sp>
      <p:cxnSp>
        <p:nvCxnSpPr>
          <p:cNvPr id="22" name="直接连接符 21"/>
          <p:cNvCxnSpPr/>
          <p:nvPr/>
        </p:nvCxnSpPr>
        <p:spPr>
          <a:xfrm flipV="1">
            <a:off x="2913903" y="2334148"/>
            <a:ext cx="742315" cy="1841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7" name="文本框 6"/>
          <p:cNvSpPr txBox="1">
            <a:spLocks noChangeArrowheads="1"/>
          </p:cNvSpPr>
          <p:nvPr/>
        </p:nvSpPr>
        <p:spPr bwMode="auto">
          <a:xfrm>
            <a:off x="1562100" y="1058545"/>
            <a:ext cx="1732915" cy="4812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宋朝的军队。</a:t>
            </a:r>
          </a:p>
        </p:txBody>
      </p:sp>
      <p:sp>
        <p:nvSpPr>
          <p:cNvPr id="160" name=" 160"/>
          <p:cNvSpPr/>
          <p:nvPr/>
        </p:nvSpPr>
        <p:spPr>
          <a:xfrm>
            <a:off x="3439160" y="1606550"/>
            <a:ext cx="360045" cy="287655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831788" y="2536078"/>
            <a:ext cx="974725" cy="51816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453765" y="1058545"/>
            <a:ext cx="1554480" cy="4603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平定北方。</a:t>
            </a:r>
          </a:p>
        </p:txBody>
      </p:sp>
      <p:sp>
        <p:nvSpPr>
          <p:cNvPr id="7" name="下箭头 6"/>
          <p:cNvSpPr/>
          <p:nvPr/>
        </p:nvSpPr>
        <p:spPr>
          <a:xfrm rot="10800000">
            <a:off x="2192655" y="1606550"/>
            <a:ext cx="144145" cy="215900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6"/>
          <p:cNvSpPr txBox="1">
            <a:spLocks noChangeArrowheads="1"/>
          </p:cNvSpPr>
          <p:nvPr/>
        </p:nvSpPr>
        <p:spPr bwMode="auto">
          <a:xfrm>
            <a:off x="5443220" y="1306830"/>
            <a:ext cx="3140710" cy="96141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淮河以北被金人侵占的地区。</a:t>
            </a:r>
          </a:p>
        </p:txBody>
      </p:sp>
      <p:sp>
        <p:nvSpPr>
          <p:cNvPr id="9" name="矩形 8"/>
          <p:cNvSpPr/>
          <p:nvPr/>
        </p:nvSpPr>
        <p:spPr>
          <a:xfrm>
            <a:off x="3939242" y="1894205"/>
            <a:ext cx="864870" cy="48768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0" name="下箭头 9"/>
          <p:cNvSpPr/>
          <p:nvPr/>
        </p:nvSpPr>
        <p:spPr>
          <a:xfrm rot="16200000">
            <a:off x="5033944" y="1460798"/>
            <a:ext cx="144145" cy="585470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6"/>
          <p:cNvSpPr txBox="1">
            <a:spLocks noChangeArrowheads="1"/>
          </p:cNvSpPr>
          <p:nvPr/>
        </p:nvSpPr>
        <p:spPr bwMode="auto">
          <a:xfrm>
            <a:off x="931545" y="3317875"/>
            <a:ext cx="2153920" cy="4812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祭祀家中先人。</a:t>
            </a:r>
          </a:p>
        </p:txBody>
      </p:sp>
      <p:sp>
        <p:nvSpPr>
          <p:cNvPr id="13" name="矩形 12"/>
          <p:cNvSpPr/>
          <p:nvPr/>
        </p:nvSpPr>
        <p:spPr>
          <a:xfrm>
            <a:off x="1871980" y="1894205"/>
            <a:ext cx="974725" cy="48831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4" name="下箭头 13"/>
          <p:cNvSpPr/>
          <p:nvPr/>
        </p:nvSpPr>
        <p:spPr>
          <a:xfrm>
            <a:off x="2336800" y="3101975"/>
            <a:ext cx="144145" cy="215900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/>
          <p:nvPr/>
        </p:nvCxnSpPr>
        <p:spPr>
          <a:xfrm>
            <a:off x="2853690" y="3044190"/>
            <a:ext cx="360045" cy="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 160"/>
          <p:cNvSpPr/>
          <p:nvPr/>
        </p:nvSpPr>
        <p:spPr>
          <a:xfrm rot="5040000">
            <a:off x="3276600" y="3094355"/>
            <a:ext cx="360045" cy="287655"/>
          </a:xfrm>
          <a:custGeom>
            <a:avLst/>
            <a:gdLst>
              <a:gd name="connsiteX0" fmla="*/ 2723651 w 2860172"/>
              <a:gd name="connsiteY0" fmla="*/ 817 h 2023853"/>
              <a:gd name="connsiteX1" fmla="*/ 2826935 w 2860172"/>
              <a:gd name="connsiteY1" fmla="*/ 33337 h 2023853"/>
              <a:gd name="connsiteX2" fmla="*/ 2829774 w 2860172"/>
              <a:gd name="connsiteY2" fmla="*/ 35326 h 2023853"/>
              <a:gd name="connsiteX3" fmla="*/ 2849613 w 2860172"/>
              <a:gd name="connsiteY3" fmla="*/ 185007 h 2023853"/>
              <a:gd name="connsiteX4" fmla="*/ 2807494 w 2860172"/>
              <a:gd name="connsiteY4" fmla="*/ 326285 h 2023853"/>
              <a:gd name="connsiteX5" fmla="*/ 2480152 w 2860172"/>
              <a:gd name="connsiteY5" fmla="*/ 1326140 h 2023853"/>
              <a:gd name="connsiteX6" fmla="*/ 2479216 w 2860172"/>
              <a:gd name="connsiteY6" fmla="*/ 1322755 h 2023853"/>
              <a:gd name="connsiteX7" fmla="*/ 2348905 w 2860172"/>
              <a:gd name="connsiteY7" fmla="*/ 1721466 h 2023853"/>
              <a:gd name="connsiteX8" fmla="*/ 2280556 w 2860172"/>
              <a:gd name="connsiteY8" fmla="*/ 1058272 h 2023853"/>
              <a:gd name="connsiteX9" fmla="*/ 2226338 w 2860172"/>
              <a:gd name="connsiteY9" fmla="*/ 1103673 h 2023853"/>
              <a:gd name="connsiteX10" fmla="*/ 0 w 2860172"/>
              <a:gd name="connsiteY10" fmla="*/ 2023853 h 2023853"/>
              <a:gd name="connsiteX11" fmla="*/ 1702841 w 2860172"/>
              <a:gd name="connsiteY11" fmla="*/ 735848 h 2023853"/>
              <a:gd name="connsiteX12" fmla="*/ 1811294 w 2860172"/>
              <a:gd name="connsiteY12" fmla="*/ 575004 h 2023853"/>
              <a:gd name="connsiteX13" fmla="*/ 1151281 w 2860172"/>
              <a:gd name="connsiteY13" fmla="*/ 506068 h 2023853"/>
              <a:gd name="connsiteX14" fmla="*/ 2640411 w 2860172"/>
              <a:gd name="connsiteY14" fmla="*/ 20803 h 2023853"/>
              <a:gd name="connsiteX15" fmla="*/ 2675299 w 2860172"/>
              <a:gd name="connsiteY15" fmla="*/ 10454 h 2023853"/>
              <a:gd name="connsiteX16" fmla="*/ 2723651 w 2860172"/>
              <a:gd name="connsiteY16" fmla="*/ 817 h 2023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860172" h="2023853">
                <a:moveTo>
                  <a:pt x="2723651" y="817"/>
                </a:moveTo>
                <a:cubicBezTo>
                  <a:pt x="2768908" y="-3349"/>
                  <a:pt x="2804496" y="8545"/>
                  <a:pt x="2826935" y="33337"/>
                </a:cubicBezTo>
                <a:cubicBezTo>
                  <a:pt x="2828146" y="33729"/>
                  <a:pt x="2828970" y="34520"/>
                  <a:pt x="2829774" y="35326"/>
                </a:cubicBezTo>
                <a:cubicBezTo>
                  <a:pt x="2860445" y="66039"/>
                  <a:pt x="2869482" y="118360"/>
                  <a:pt x="2849613" y="185007"/>
                </a:cubicBezTo>
                <a:lnTo>
                  <a:pt x="2807494" y="326285"/>
                </a:lnTo>
                <a:lnTo>
                  <a:pt x="2480152" y="1326140"/>
                </a:lnTo>
                <a:lnTo>
                  <a:pt x="2479216" y="1322755"/>
                </a:lnTo>
                <a:lnTo>
                  <a:pt x="2348905" y="1721466"/>
                </a:lnTo>
                <a:lnTo>
                  <a:pt x="2280556" y="1058272"/>
                </a:lnTo>
                <a:lnTo>
                  <a:pt x="2226338" y="1103673"/>
                </a:lnTo>
                <a:cubicBezTo>
                  <a:pt x="1323053" y="1809646"/>
                  <a:pt x="162385" y="2005519"/>
                  <a:pt x="0" y="2023853"/>
                </a:cubicBezTo>
                <a:cubicBezTo>
                  <a:pt x="722027" y="1807246"/>
                  <a:pt x="1311081" y="1275400"/>
                  <a:pt x="1702841" y="735848"/>
                </a:cubicBezTo>
                <a:lnTo>
                  <a:pt x="1811294" y="575004"/>
                </a:lnTo>
                <a:lnTo>
                  <a:pt x="1151281" y="506068"/>
                </a:lnTo>
                <a:lnTo>
                  <a:pt x="2640411" y="20803"/>
                </a:lnTo>
                <a:lnTo>
                  <a:pt x="2675299" y="10454"/>
                </a:lnTo>
                <a:cubicBezTo>
                  <a:pt x="2692405" y="5379"/>
                  <a:pt x="2708565" y="2206"/>
                  <a:pt x="2723651" y="8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295015" y="3497580"/>
            <a:ext cx="1071880" cy="4603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400" b="1"/>
              <a:t>不要。</a:t>
            </a:r>
          </a:p>
        </p:txBody>
      </p:sp>
      <p:sp>
        <p:nvSpPr>
          <p:cNvPr id="18" name="矩形 17"/>
          <p:cNvSpPr/>
          <p:nvPr/>
        </p:nvSpPr>
        <p:spPr>
          <a:xfrm>
            <a:off x="4304404" y="2596702"/>
            <a:ext cx="1094348" cy="48768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6"/>
          <p:cNvSpPr txBox="1">
            <a:spLocks noChangeArrowheads="1"/>
          </p:cNvSpPr>
          <p:nvPr/>
        </p:nvSpPr>
        <p:spPr bwMode="auto">
          <a:xfrm>
            <a:off x="6362815" y="2511425"/>
            <a:ext cx="1886882" cy="54938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你们的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父亲。</a:t>
            </a:r>
          </a:p>
        </p:txBody>
      </p:sp>
      <p:sp>
        <p:nvSpPr>
          <p:cNvPr id="21" name="下箭头 20"/>
          <p:cNvSpPr/>
          <p:nvPr/>
        </p:nvSpPr>
        <p:spPr>
          <a:xfrm rot="16200000">
            <a:off x="5903075" y="2473325"/>
            <a:ext cx="144145" cy="585470"/>
          </a:xfrm>
          <a:prstGeom prst="down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5008245" y="3432175"/>
            <a:ext cx="2778125" cy="70675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en-US" altLang="zh-CN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北定</a:t>
            </a:r>
            <a:r>
              <a:rPr lang="en-US" altLang="zh-CN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，点出作者对定能收复失地的信心。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bldLvl="0" animBg="1"/>
      <p:bldP spid="160" grpId="0" bldLvl="0" animBg="1"/>
      <p:bldP spid="20" grpId="0" bldLvl="0" animBg="1"/>
      <p:bldP spid="5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2" grpId="0" bldLvl="0" animBg="1"/>
      <p:bldP spid="13" grpId="0" bldLvl="0" animBg="1"/>
      <p:bldP spid="14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1" grpId="0" bldLvl="0" animBg="1"/>
      <p:bldP spid="23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959300" y="3124947"/>
            <a:ext cx="7401560" cy="99187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诗意：当大宋军队收复了中原失地的那一天时，你们举行家祭时不要忘了告诉我！</a:t>
            </a:r>
          </a:p>
        </p:txBody>
      </p:sp>
      <p:sp>
        <p:nvSpPr>
          <p:cNvPr id="68612" name="AutoShape 4" descr="http://img0.imgtn.bdimg.com/it/u=1617273135,2540092535&amp;fm=214&amp;gp=0.jpg"/>
          <p:cNvSpPr>
            <a:spLocks noChangeAspect="1" noChangeArrowheads="1"/>
          </p:cNvSpPr>
          <p:nvPr/>
        </p:nvSpPr>
        <p:spPr bwMode="auto">
          <a:xfrm>
            <a:off x="116696" y="-108347"/>
            <a:ext cx="228630" cy="228601"/>
          </a:xfrm>
          <a:prstGeom prst="rect">
            <a:avLst/>
          </a:prstGeom>
          <a:noFill/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6490" y="440503"/>
            <a:ext cx="4350385" cy="2654300"/>
          </a:xfrm>
          <a:prstGeom prst="rect">
            <a:avLst/>
          </a:prstGeom>
          <a:effectLst>
            <a:softEdge rad="127000"/>
          </a:effec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746125" y="951865"/>
            <a:ext cx="7651750" cy="28613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4572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诗的后两句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：“家祭无忘告乃翁”是本诗四句中的核心，诗人临终时心中不能了却的，不是个人的生死，不是死后的家事，不是与亲人诀别的痛苦，而是中原还未平定，反映出诗人渴望尽早收复中原、统一祖国领土的迫切心情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95836" y="2798892"/>
            <a:ext cx="7948613" cy="16677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诗意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：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本来就知道，人死后万事万物都没有了，只是痛心没有亲眼看见全国统一。南宋朝廷的军队向北进军平定中原那一天，在家祭时千万不要忘记告诉你们的父亲。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ea"/>
              <a:ea typeface="+mj-ea"/>
            </a:endParaRPr>
          </a:p>
        </p:txBody>
      </p:sp>
      <p:sp>
        <p:nvSpPr>
          <p:cNvPr id="23555" name="矩形 2"/>
          <p:cNvSpPr/>
          <p:nvPr/>
        </p:nvSpPr>
        <p:spPr>
          <a:xfrm>
            <a:off x="403730" y="542569"/>
            <a:ext cx="5499100" cy="22148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示  儿</a:t>
            </a:r>
            <a:endParaRPr lang="en-US" altLang="zh-CN" sz="24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【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宋</a:t>
            </a:r>
            <a:r>
              <a:rPr lang="en-US" altLang="zh-CN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】</a:t>
            </a:r>
            <a:r>
              <a:rPr lang="zh-CN" altLang="en-US" sz="2000" b="1" dirty="0">
                <a:latin typeface="仿宋" panose="02010609060101010101" pitchFamily="49" charset="-122"/>
                <a:ea typeface="仿宋" panose="02010609060101010101" pitchFamily="49" charset="-122"/>
              </a:rPr>
              <a:t>陆游</a:t>
            </a: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死去元知万事空，但悲不见九州同。</a:t>
            </a: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王师北定中原日，家祭无忘告乃翁。</a:t>
            </a:r>
          </a:p>
        </p:txBody>
      </p:sp>
      <p:pic>
        <p:nvPicPr>
          <p:cNvPr id="9" name="图片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05409" y="542569"/>
            <a:ext cx="2752664" cy="21915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90551" y="1106386"/>
            <a:ext cx="574996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想象“九州不同”时的社会是什么样的？</a:t>
            </a:r>
          </a:p>
        </p:txBody>
      </p:sp>
      <p:sp>
        <p:nvSpPr>
          <p:cNvPr id="3" name="矩形 2"/>
          <p:cNvSpPr/>
          <p:nvPr/>
        </p:nvSpPr>
        <p:spPr>
          <a:xfrm>
            <a:off x="670934" y="1871812"/>
            <a:ext cx="7789863" cy="23069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  </a:t>
            </a:r>
            <a:r>
              <a:rPr lang="zh-CN" altLang="en-US" sz="2400" b="1" dirty="0">
                <a:solidFill>
                  <a:srgbClr val="0000FF"/>
                </a:solidFill>
                <a:latin typeface="+mj-ea"/>
                <a:ea typeface="+mj-ea"/>
              </a:rPr>
              <a:t>  “九州不同”时土地荒芜，老百姓拖儿带女背井离乡，房屋倒塌，路边常常有饿死的人的尸骨；入侵者骑着高头大马，耀武扬威，随意挥动着鞭子抽向正在做苦力的人，可是他们却不敢怒也不敢言</a:t>
            </a:r>
            <a:r>
              <a:rPr lang="en-US" altLang="zh-CN" sz="2400" b="1" dirty="0">
                <a:solidFill>
                  <a:srgbClr val="0000FF"/>
                </a:solidFill>
                <a:latin typeface="+mj-ea"/>
                <a:ea typeface="+mj-ea"/>
              </a:rPr>
              <a:t>……</a:t>
            </a:r>
          </a:p>
        </p:txBody>
      </p:sp>
      <p:sp>
        <p:nvSpPr>
          <p:cNvPr id="7" name="矩形 6"/>
          <p:cNvSpPr/>
          <p:nvPr/>
        </p:nvSpPr>
        <p:spPr>
          <a:xfrm>
            <a:off x="3668423" y="283839"/>
            <a:ext cx="171450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悟诗情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56684" y="747264"/>
            <a:ext cx="7681912" cy="1383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7380">
              <a:lnSpc>
                <a:spcPct val="150000"/>
              </a:lnSpc>
            </a:pP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这首诗表达了诗人怎样的感情？最能表达感情的是哪一句？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740261" y="2224648"/>
            <a:ext cx="7553325" cy="193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53213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</a:rPr>
              <a:t> 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这首诗表达了诗人渴望尽早收复中原统一祖国领土的迫切心情，最能表达感情的是 “家祭无忘告乃翁”。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1"/>
          <p:cNvSpPr>
            <a:spLocks noChangeArrowheads="1"/>
          </p:cNvSpPr>
          <p:nvPr/>
        </p:nvSpPr>
        <p:spPr bwMode="auto">
          <a:xfrm>
            <a:off x="703580" y="1300330"/>
            <a:ext cx="4139725" cy="304609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algn="l"/>
            <a:r>
              <a:rPr lang="en-US" altLang="zh-CN" sz="3200" b="1" dirty="0" smtClean="0">
                <a:latin typeface="黑体" pitchFamily="49" charset="-122"/>
                <a:ea typeface="黑体" pitchFamily="49" charset="-122"/>
                <a:sym typeface="+mn-ea"/>
              </a:rPr>
              <a:t>     </a:t>
            </a:r>
            <a:r>
              <a:rPr lang="zh-CN" altLang="en-US" sz="3200" b="1" dirty="0" smtClean="0">
                <a:latin typeface="黑体" pitchFamily="49" charset="-122"/>
                <a:ea typeface="黑体" pitchFamily="49" charset="-122"/>
                <a:sym typeface="+mn-ea"/>
              </a:rPr>
              <a:t>示  儿</a:t>
            </a:r>
            <a:endParaRPr lang="zh-CN" altLang="en-US" sz="3200" b="1" dirty="0" smtClean="0">
              <a:latin typeface="黑体" pitchFamily="49" charset="-122"/>
              <a:ea typeface="黑体" pitchFamily="49" charset="-122"/>
            </a:endParaRPr>
          </a:p>
          <a:p>
            <a:pPr algn="ctr"/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</a:t>
            </a: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[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宋</a:t>
            </a:r>
            <a:r>
              <a:rPr lang="en-US" altLang="zh-CN" sz="20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]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陆游</a:t>
            </a:r>
            <a:endParaRPr kumimoji="0" lang="zh-CN" sz="3200" b="1" i="0" u="none" strike="noStrike" cap="none" normalizeH="0" baseline="0" dirty="0" smtClean="0">
              <a:ln>
                <a:noFill/>
              </a:ln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  <a:p>
            <a:pPr marL="0" marR="0" lvl="0" indent="0" algn="l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32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死去</a:t>
            </a:r>
            <a:r>
              <a:rPr kumimoji="0" lang="en-US" altLang="zh-CN" sz="32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/</a:t>
            </a:r>
            <a:r>
              <a:rPr kumimoji="0" lang="zh-CN" sz="32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元知</a:t>
            </a:r>
            <a:r>
              <a:rPr kumimoji="0" lang="en-US" altLang="zh-CN" sz="32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/</a:t>
            </a:r>
            <a:r>
              <a:rPr lang="en-US" altLang="zh-CN" sz="3200" b="1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  <a:sym typeface="+mn-ea"/>
              </a:rPr>
              <a:t>/</a:t>
            </a:r>
            <a:r>
              <a:rPr kumimoji="0" lang="zh-CN" sz="32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万事空</a:t>
            </a:r>
            <a:r>
              <a:rPr kumimoji="0" sz="32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，</a:t>
            </a:r>
          </a:p>
          <a:p>
            <a:pPr marL="0" marR="0" lvl="0" indent="0" algn="l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32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但悲</a:t>
            </a:r>
            <a:r>
              <a:rPr kumimoji="0" lang="en-US" altLang="zh-CN" sz="32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/</a:t>
            </a:r>
            <a:r>
              <a:rPr kumimoji="0" lang="zh-CN" sz="32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不见</a:t>
            </a:r>
            <a:r>
              <a:rPr kumimoji="0" lang="en-US" altLang="zh-CN" sz="32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/</a:t>
            </a:r>
            <a:r>
              <a:rPr lang="en-US" altLang="zh-CN" sz="3200" b="1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  <a:sym typeface="+mn-ea"/>
              </a:rPr>
              <a:t>/</a:t>
            </a:r>
            <a:r>
              <a:rPr kumimoji="0" lang="zh-CN" sz="32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九州同</a:t>
            </a:r>
            <a:r>
              <a:rPr kumimoji="0" sz="32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。</a:t>
            </a:r>
          </a:p>
          <a:p>
            <a:pPr marL="0" marR="0" lvl="0" indent="0" algn="l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32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王师</a:t>
            </a:r>
            <a:r>
              <a:rPr kumimoji="0" lang="en-US" altLang="zh-CN" sz="32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/</a:t>
            </a:r>
            <a:r>
              <a:rPr kumimoji="0" lang="zh-CN" sz="32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北定</a:t>
            </a:r>
            <a:r>
              <a:rPr kumimoji="0" lang="en-US" altLang="zh-CN" sz="32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/</a:t>
            </a:r>
            <a:r>
              <a:rPr lang="en-US" altLang="zh-CN" sz="3200" b="1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  <a:sym typeface="+mn-ea"/>
              </a:rPr>
              <a:t>/</a:t>
            </a:r>
            <a:r>
              <a:rPr kumimoji="0" lang="zh-CN" sz="32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中原日</a:t>
            </a:r>
            <a:r>
              <a:rPr kumimoji="0" sz="32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，</a:t>
            </a:r>
          </a:p>
          <a:p>
            <a:pPr marL="0" marR="0" lvl="0" indent="0" algn="l" defTabSz="9144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sz="32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家祭</a:t>
            </a:r>
            <a:r>
              <a:rPr kumimoji="0" lang="en-US" altLang="zh-CN" sz="32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/</a:t>
            </a:r>
            <a:r>
              <a:rPr kumimoji="0" lang="zh-CN" sz="32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无忘</a:t>
            </a:r>
            <a:r>
              <a:rPr kumimoji="0" lang="en-US" altLang="zh-CN" sz="32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/</a:t>
            </a:r>
            <a:r>
              <a:rPr lang="en-US" altLang="zh-CN" sz="3200" b="1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  <a:sym typeface="+mn-ea"/>
              </a:rPr>
              <a:t>/</a:t>
            </a:r>
            <a:r>
              <a:rPr kumimoji="0" lang="zh-CN" sz="3200" b="1" i="0" u="none" strike="noStrike" cap="none" normalizeH="0" baseline="0" dirty="0" smtClean="0">
                <a:ln>
                  <a:noFill/>
                </a:ln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告乃翁</a:t>
            </a:r>
            <a:r>
              <a:rPr kumimoji="0" lang="zh-CN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。</a:t>
            </a:r>
          </a:p>
        </p:txBody>
      </p:sp>
      <p:sp>
        <p:nvSpPr>
          <p:cNvPr id="17" name="文本框 10"/>
          <p:cNvSpPr txBox="1"/>
          <p:nvPr/>
        </p:nvSpPr>
        <p:spPr>
          <a:xfrm>
            <a:off x="5660055" y="1630157"/>
            <a:ext cx="158369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latin typeface="黑体" pitchFamily="49" charset="-122"/>
                <a:ea typeface="黑体" pitchFamily="49" charset="-122"/>
              </a:rPr>
              <a:t>朗读指导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5141819" y="2188322"/>
            <a:ext cx="2906918" cy="145034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读这首诗，要在悲伤遗憾中展现对未来的坚定信念。</a:t>
            </a:r>
          </a:p>
        </p:txBody>
      </p:sp>
      <p:sp>
        <p:nvSpPr>
          <p:cNvPr id="8" name="文本框 6"/>
          <p:cNvSpPr txBox="1"/>
          <p:nvPr/>
        </p:nvSpPr>
        <p:spPr>
          <a:xfrm>
            <a:off x="672988" y="471917"/>
            <a:ext cx="7395845" cy="64171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让我们带着对诗意的理解再次朗读诗歌。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圆角矩形 9"/>
          <p:cNvSpPr/>
          <p:nvPr/>
        </p:nvSpPr>
        <p:spPr>
          <a:xfrm>
            <a:off x="1151628" y="1164365"/>
            <a:ext cx="6834505" cy="298450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outerShdw blurRad="368300" dist="88900" dir="5400000" algn="t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2588334" y="1455681"/>
            <a:ext cx="4439920" cy="4838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>
              <a:defRPr sz="3200">
                <a:latin typeface="微软雅黑" panose="020B0503020204020204" pitchFamily="34" charset="-122"/>
              </a:defRPr>
            </a:lvl1pPr>
          </a:lstStyle>
          <a:p>
            <a:r>
              <a:rPr lang="zh-CN" altLang="en-US" sz="27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毕生的事—— 不见九州同</a:t>
            </a:r>
          </a:p>
        </p:txBody>
      </p:sp>
      <p:sp>
        <p:nvSpPr>
          <p:cNvPr id="2" name="左大括号 1"/>
          <p:cNvSpPr/>
          <p:nvPr/>
        </p:nvSpPr>
        <p:spPr>
          <a:xfrm>
            <a:off x="2283534" y="1698251"/>
            <a:ext cx="304800" cy="1586865"/>
          </a:xfrm>
          <a:prstGeom prst="leftBrace">
            <a:avLst/>
          </a:prstGeom>
          <a:noFill/>
          <a:ln w="76200" cap="flat" cmpd="sng" algn="ctr">
            <a:solidFill>
              <a:srgbClr val="FFBF53">
                <a:lumMod val="75000"/>
              </a:srgbClr>
            </a:solidFill>
            <a:prstDash val="solid"/>
          </a:ln>
          <a:effectLst/>
        </p:spPr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61"/>
          <p:cNvGrpSpPr/>
          <p:nvPr/>
        </p:nvGrpSpPr>
        <p:grpSpPr bwMode="auto">
          <a:xfrm rot="180569">
            <a:off x="1363307" y="1637627"/>
            <a:ext cx="772795" cy="1941830"/>
            <a:chOff x="2751886" y="1987210"/>
            <a:chExt cx="1029460" cy="5927261"/>
          </a:xfrm>
        </p:grpSpPr>
        <p:sp>
          <p:nvSpPr>
            <p:cNvPr id="63" name="圆角矩形 62"/>
            <p:cNvSpPr/>
            <p:nvPr/>
          </p:nvSpPr>
          <p:spPr>
            <a:xfrm rot="21436152">
              <a:off x="2848290" y="3292329"/>
              <a:ext cx="900975" cy="3303940"/>
            </a:xfrm>
            <a:prstGeom prst="roundRect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ysDot"/>
            </a:ln>
            <a:effectLst>
              <a:outerShdw dist="12700" algn="l" rotWithShape="0">
                <a:srgbClr val="F79646">
                  <a:lumMod val="50000"/>
                </a:srgbClr>
              </a:outerShdw>
            </a:effectLst>
          </p:spPr>
          <p:txBody>
            <a:bodyPr anchor="ctr"/>
            <a:lstStyle/>
            <a:p>
              <a:pPr algn="ctr" defTabSz="3429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4" name="圆角矩形 63"/>
            <p:cNvSpPr/>
            <p:nvPr/>
          </p:nvSpPr>
          <p:spPr>
            <a:xfrm rot="21444755">
              <a:off x="2751886" y="1987210"/>
              <a:ext cx="1029460" cy="5927261"/>
            </a:xfrm>
            <a:prstGeom prst="roundRect">
              <a:avLst/>
            </a:prstGeom>
            <a:noFill/>
            <a:ln w="381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342900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5" name="矩形 18"/>
            <p:cNvSpPr>
              <a:spLocks noChangeArrowheads="1"/>
            </p:cNvSpPr>
            <p:nvPr/>
          </p:nvSpPr>
          <p:spPr bwMode="auto">
            <a:xfrm rot="21419431">
              <a:off x="2960323" y="3460522"/>
              <a:ext cx="556021" cy="30973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457200">
                <a:defRPr>
                  <a:solidFill>
                    <a:sysClr val="windowText" lastClr="000000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457200">
                <a:defRPr>
                  <a:solidFill>
                    <a:sysClr val="windowText" lastClr="000000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457200">
                <a:defRPr>
                  <a:solidFill>
                    <a:sysClr val="windowText" lastClr="000000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457200">
                <a:defRPr>
                  <a:solidFill>
                    <a:sysClr val="windowText" lastClr="000000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457200">
                <a:defRPr>
                  <a:solidFill>
                    <a:sysClr val="windowText" lastClr="000000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ysClr val="windowText" lastClr="000000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ysClr val="windowText" lastClr="000000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ysClr val="windowText" lastClr="000000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ysClr val="windowText" lastClr="000000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000" b="1" dirty="0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示儿</a:t>
              </a:r>
            </a:p>
          </p:txBody>
        </p:sp>
      </p:grpSp>
      <p:sp>
        <p:nvSpPr>
          <p:cNvPr id="19" name="左大括号 18"/>
          <p:cNvSpPr/>
          <p:nvPr/>
        </p:nvSpPr>
        <p:spPr>
          <a:xfrm flipH="1">
            <a:off x="7150809" y="1664596"/>
            <a:ext cx="182245" cy="1599565"/>
          </a:xfrm>
          <a:prstGeom prst="leftBrace">
            <a:avLst/>
          </a:prstGeom>
          <a:noFill/>
          <a:ln w="76200" cap="flat" cmpd="sng" algn="ctr">
            <a:solidFill>
              <a:srgbClr val="FFBF53">
                <a:lumMod val="75000"/>
              </a:srgbClr>
            </a:solidFill>
            <a:prstDash val="solid"/>
          </a:ln>
          <a:effectLst/>
        </p:spPr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2522294" y="2780291"/>
            <a:ext cx="4702810" cy="4838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>
              <a:defRPr sz="3200">
                <a:latin typeface="微软雅黑" panose="020B0503020204020204" pitchFamily="34" charset="-122"/>
              </a:defRPr>
            </a:lvl1pPr>
          </a:lstStyle>
          <a:p>
            <a:r>
              <a:rPr lang="zh-CN" altLang="en-US" sz="27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盼望与嘱咐——王师北定中原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7338769" y="1718571"/>
            <a:ext cx="617220" cy="15465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>
              <a:defRPr sz="3200">
                <a:latin typeface="微软雅黑" panose="020B0503020204020204" pitchFamily="34" charset="-122"/>
              </a:defRPr>
            </a:lvl1pPr>
          </a:lstStyle>
          <a:p>
            <a:r>
              <a:rPr lang="zh-CN" altLang="en-US" sz="24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热爱祖国</a:t>
            </a:r>
          </a:p>
        </p:txBody>
      </p:sp>
      <p:sp>
        <p:nvSpPr>
          <p:cNvPr id="16" name="矩形 15"/>
          <p:cNvSpPr/>
          <p:nvPr/>
        </p:nvSpPr>
        <p:spPr>
          <a:xfrm>
            <a:off x="3287738" y="203944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课文图示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ldLvl="0"/>
      <p:bldP spid="2" grpId="0" bldLvl="0" animBg="1"/>
      <p:bldP spid="19" grpId="0" bldLvl="0" animBg="1"/>
      <p:bldP spid="3" grpId="0" bldLvl="0"/>
      <p:bldP spid="5" grpId="0" bldLvl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内容占位符 2"/>
          <p:cNvSpPr txBox="1">
            <a:spLocks noChangeArrowheads="1"/>
          </p:cNvSpPr>
          <p:nvPr/>
        </p:nvSpPr>
        <p:spPr bwMode="auto">
          <a:xfrm>
            <a:off x="918304" y="1594840"/>
            <a:ext cx="7346950" cy="18319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indent="6223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indent="535305" eaLnBrk="1" hangingPunct="1">
              <a:lnSpc>
                <a:spcPct val="150000"/>
              </a:lnSpc>
              <a:spcBef>
                <a:spcPct val="20000"/>
              </a:spcBef>
              <a:defRPr/>
            </a:pPr>
            <a:r>
              <a:rPr lang="en-US" altLang="zh-CN" sz="2800" b="1" dirty="0">
                <a:latin typeface="+mj-ea"/>
                <a:ea typeface="+mj-ea"/>
                <a:cs typeface="楷体" panose="02010609060101010101" pitchFamily="49" charset="-122"/>
                <a:sym typeface="Calibri" panose="020F0502020204030204" pitchFamily="34" charset="0"/>
              </a:rPr>
              <a:t>《</a:t>
            </a:r>
            <a:r>
              <a:rPr lang="zh-CN" altLang="en-US" sz="2800" b="1" dirty="0">
                <a:latin typeface="+mj-ea"/>
                <a:ea typeface="+mj-ea"/>
                <a:cs typeface="楷体" panose="02010609060101010101" pitchFamily="49" charset="-122"/>
                <a:sym typeface="Calibri" panose="020F0502020204030204" pitchFamily="34" charset="0"/>
              </a:rPr>
              <a:t>示儿</a:t>
            </a:r>
            <a:r>
              <a:rPr lang="en-US" altLang="zh-CN" sz="2800" b="1" dirty="0">
                <a:latin typeface="+mj-ea"/>
                <a:ea typeface="+mj-ea"/>
                <a:cs typeface="楷体" panose="02010609060101010101" pitchFamily="49" charset="-122"/>
                <a:sym typeface="Calibri" panose="020F0502020204030204" pitchFamily="34" charset="0"/>
              </a:rPr>
              <a:t>》</a:t>
            </a:r>
            <a:r>
              <a:rPr lang="zh-CN" altLang="en-US" sz="2800" b="1" dirty="0">
                <a:latin typeface="+mj-ea"/>
                <a:ea typeface="+mj-ea"/>
                <a:cs typeface="楷体" panose="02010609060101010101" pitchFamily="49" charset="-122"/>
                <a:sym typeface="Calibri" panose="020F0502020204030204" pitchFamily="34" charset="0"/>
              </a:rPr>
              <a:t>是诗人临终写给儿子的遗嘱，表达了诗人</a:t>
            </a:r>
            <a:r>
              <a:rPr lang="zh-CN" altLang="en-US" sz="2800" b="1" dirty="0" smtClean="0">
                <a:latin typeface="+mj-ea"/>
                <a:ea typeface="+mj-ea"/>
                <a:cs typeface="楷体" panose="02010609060101010101" pitchFamily="49" charset="-122"/>
                <a:sym typeface="Calibri" panose="020F0502020204030204" pitchFamily="34" charset="0"/>
              </a:rPr>
              <a:t>渴望</a:t>
            </a:r>
            <a:r>
              <a:rPr lang="zh-CN" altLang="en-US" sz="2800" b="1" dirty="0">
                <a:latin typeface="+mj-ea"/>
                <a:ea typeface="+mj-ea"/>
                <a:cs typeface="楷体" panose="02010609060101010101" pitchFamily="49" charset="-122"/>
                <a:sym typeface="Calibri" panose="020F0502020204030204" pitchFamily="34" charset="0"/>
              </a:rPr>
              <a:t>收复失地、统一祖国的强烈的爱国情怀。</a:t>
            </a:r>
            <a:endParaRPr kumimoji="0" sz="2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ea"/>
              <a:ea typeface="+mj-ea"/>
              <a:cs typeface="楷体" panose="02010609060101010101" pitchFamily="49" charset="-122"/>
              <a:sym typeface="Calibri" panose="020F050202020403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70400" y="713211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主题感悟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1"/>
          <p:cNvSpPr/>
          <p:nvPr/>
        </p:nvSpPr>
        <p:spPr>
          <a:xfrm>
            <a:off x="965107" y="1169177"/>
            <a:ext cx="7425265" cy="286232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j-ea"/>
                <a:ea typeface="+mj-ea"/>
              </a:rPr>
              <a:t>    天下兴亡，匹夫有责。当我们的国家被外敌入侵，当我们的同胞被外族欺辱，哪一个中华儿女不为之心痛？在这首诗中，诗人们以饱满的笔墨抒发了内心深处强烈的爱国情怀。 这伟大的爱国情怀永远激励着我们不断向前。</a:t>
            </a:r>
          </a:p>
        </p:txBody>
      </p:sp>
      <p:sp>
        <p:nvSpPr>
          <p:cNvPr id="3" name="矩形 2"/>
          <p:cNvSpPr/>
          <p:nvPr/>
        </p:nvSpPr>
        <p:spPr>
          <a:xfrm>
            <a:off x="3320640" y="286508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独特感悟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810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34f42b5e-9e73-4fb7-bffa-19fcb096279a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93fd81a2-4e5e-4632-9e03-b3c1c3ebbeed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heme/theme1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1309</Words>
  <Application>Microsoft Office PowerPoint</Application>
  <PresentationFormat>全屏显示(16:9)</PresentationFormat>
  <Paragraphs>116</Paragraphs>
  <Slides>29</Slides>
  <Notes>6</Notes>
  <HiddenSlides>2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0" baseType="lpstr"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710</cp:revision>
  <dcterms:created xsi:type="dcterms:W3CDTF">2015-12-30T08:03:00Z</dcterms:created>
  <dcterms:modified xsi:type="dcterms:W3CDTF">2020-08-02T08:53:22Z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