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3" r:id="rId2"/>
  </p:sldMasterIdLst>
  <p:notesMasterIdLst>
    <p:notesMasterId r:id="rId19"/>
  </p:notesMasterIdLst>
  <p:sldIdLst>
    <p:sldId id="638" r:id="rId3"/>
    <p:sldId id="621" r:id="rId4"/>
    <p:sldId id="622" r:id="rId5"/>
    <p:sldId id="623" r:id="rId6"/>
    <p:sldId id="624" r:id="rId7"/>
    <p:sldId id="625" r:id="rId8"/>
    <p:sldId id="626" r:id="rId9"/>
    <p:sldId id="634" r:id="rId10"/>
    <p:sldId id="628" r:id="rId11"/>
    <p:sldId id="635" r:id="rId12"/>
    <p:sldId id="636" r:id="rId13"/>
    <p:sldId id="630" r:id="rId14"/>
    <p:sldId id="631" r:id="rId15"/>
    <p:sldId id="632" r:id="rId16"/>
    <p:sldId id="633" r:id="rId17"/>
    <p:sldId id="637" r:id="rId18"/>
  </p:sldIdLst>
  <p:sldSz cx="9144000" cy="5143500" type="screen16x9"/>
  <p:notesSz cx="6858000" cy="9144000"/>
  <p:defaultTextStyle>
    <a:defPPr>
      <a:defRPr lang="zh-CN"/>
    </a:defPPr>
    <a:lvl1pPr marL="0" lvl="0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0000"/>
    <a:srgbClr val="FF33CC"/>
    <a:srgbClr val="34421A"/>
    <a:srgbClr val="1A210D"/>
    <a:srgbClr val="67603B"/>
    <a:srgbClr val="AEBD51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346" autoAdjust="0"/>
    <p:restoredTop sz="85146"/>
  </p:normalViewPr>
  <p:slideViewPr>
    <p:cSldViewPr snapToGrid="0" snapToObjects="1" showGuides="1">
      <p:cViewPr>
        <p:scale>
          <a:sx n="90" d="100"/>
          <a:sy n="90" d="100"/>
        </p:scale>
        <p:origin x="-312" y="-1014"/>
      </p:cViewPr>
      <p:guideLst>
        <p:guide orient="horz"/>
        <p:guide pos="575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23FA039-29F9-48B5-A902-848CAF5E7D0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2020/6/28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>
              <a:buFont typeface="Arial" panose="020B0604020202020204" pitchFamily="34" charset="0"/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34076546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>
                <a:solidFill>
                  <a:prstClr val="black"/>
                </a:solidFill>
              </a:rPr>
              <a:t>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jpe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jpe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2020/6/28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6" name="组合 5"/>
          <p:cNvGrpSpPr/>
          <p:nvPr userDrawn="1"/>
        </p:nvGrpSpPr>
        <p:grpSpPr>
          <a:xfrm>
            <a:off x="0" y="4545330"/>
            <a:ext cx="9144000" cy="598170"/>
            <a:chOff x="0" y="7158"/>
            <a:chExt cx="14400" cy="942"/>
          </a:xfrm>
        </p:grpSpPr>
        <p:pic>
          <p:nvPicPr>
            <p:cNvPr id="10" name="图片 9" descr="5cee6bf2ae284caab7ba4824283fb1e7.jpeg"/>
            <p:cNvPicPr>
              <a:picLocks noChangeAspect="1"/>
            </p:cNvPicPr>
            <p:nvPr userDrawn="1"/>
          </p:nvPicPr>
          <p:blipFill>
            <a:blip r:embed="rId4" cstate="print"/>
            <a:srcRect l="1216" t="7468" r="45735" b="11735"/>
            <a:stretch>
              <a:fillRect/>
            </a:stretch>
          </p:blipFill>
          <p:spPr>
            <a:xfrm>
              <a:off x="0" y="7158"/>
              <a:ext cx="11744" cy="942"/>
            </a:xfrm>
            <a:prstGeom prst="rect">
              <a:avLst/>
            </a:prstGeom>
            <a:effectLst>
              <a:softEdge rad="63500"/>
            </a:effectLst>
          </p:spPr>
        </p:pic>
        <p:pic>
          <p:nvPicPr>
            <p:cNvPr id="5" name="图片 9" descr="5cee6bf2ae284caab7ba4824283fb1e7.jpeg"/>
            <p:cNvPicPr>
              <a:picLocks noChangeAspect="1"/>
            </p:cNvPicPr>
            <p:nvPr userDrawn="1"/>
          </p:nvPicPr>
          <p:blipFill>
            <a:blip r:embed="rId4" cstate="print"/>
            <a:srcRect l="54006" t="7468" r="1216" b="11735"/>
            <a:stretch>
              <a:fillRect/>
            </a:stretch>
          </p:blipFill>
          <p:spPr>
            <a:xfrm>
              <a:off x="11525" y="7158"/>
              <a:ext cx="2875" cy="942"/>
            </a:xfrm>
            <a:prstGeom prst="rect">
              <a:avLst/>
            </a:prstGeom>
            <a:effectLst>
              <a:softEdge rad="63500"/>
            </a:effectLst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2020/6/28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6" name="组合 5"/>
          <p:cNvGrpSpPr/>
          <p:nvPr userDrawn="1"/>
        </p:nvGrpSpPr>
        <p:grpSpPr>
          <a:xfrm>
            <a:off x="0" y="4545330"/>
            <a:ext cx="9144000" cy="598170"/>
            <a:chOff x="0" y="7158"/>
            <a:chExt cx="14400" cy="942"/>
          </a:xfrm>
        </p:grpSpPr>
        <p:pic>
          <p:nvPicPr>
            <p:cNvPr id="10" name="图片 9" descr="5cee6bf2ae284caab7ba4824283fb1e7.jpeg"/>
            <p:cNvPicPr>
              <a:picLocks noChangeAspect="1"/>
            </p:cNvPicPr>
            <p:nvPr userDrawn="1"/>
          </p:nvPicPr>
          <p:blipFill>
            <a:blip r:embed="rId4" cstate="print"/>
            <a:srcRect l="1216" t="7468" r="45735" b="11735"/>
            <a:stretch>
              <a:fillRect/>
            </a:stretch>
          </p:blipFill>
          <p:spPr>
            <a:xfrm>
              <a:off x="0" y="7158"/>
              <a:ext cx="11744" cy="942"/>
            </a:xfrm>
            <a:prstGeom prst="rect">
              <a:avLst/>
            </a:prstGeom>
            <a:effectLst>
              <a:softEdge rad="63500"/>
            </a:effectLst>
          </p:spPr>
        </p:pic>
        <p:pic>
          <p:nvPicPr>
            <p:cNvPr id="5" name="图片 9" descr="5cee6bf2ae284caab7ba4824283fb1e7.jpeg"/>
            <p:cNvPicPr>
              <a:picLocks noChangeAspect="1"/>
            </p:cNvPicPr>
            <p:nvPr userDrawn="1"/>
          </p:nvPicPr>
          <p:blipFill>
            <a:blip r:embed="rId4" cstate="print"/>
            <a:srcRect l="54006" t="7468" r="1216" b="11735"/>
            <a:stretch>
              <a:fillRect/>
            </a:stretch>
          </p:blipFill>
          <p:spPr>
            <a:xfrm>
              <a:off x="11525" y="7158"/>
              <a:ext cx="2875" cy="942"/>
            </a:xfrm>
            <a:prstGeom prst="rect">
              <a:avLst/>
            </a:prstGeom>
            <a:effectLst>
              <a:softEdge rad="63500"/>
            </a:effectLst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2020/6/28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6" name="组合 5"/>
          <p:cNvGrpSpPr/>
          <p:nvPr userDrawn="1"/>
        </p:nvGrpSpPr>
        <p:grpSpPr>
          <a:xfrm>
            <a:off x="0" y="4545330"/>
            <a:ext cx="9144000" cy="598170"/>
            <a:chOff x="0" y="7158"/>
            <a:chExt cx="14400" cy="942"/>
          </a:xfrm>
        </p:grpSpPr>
        <p:pic>
          <p:nvPicPr>
            <p:cNvPr id="10" name="图片 9" descr="5cee6bf2ae284caab7ba4824283fb1e7.jpeg"/>
            <p:cNvPicPr>
              <a:picLocks noChangeAspect="1"/>
            </p:cNvPicPr>
            <p:nvPr userDrawn="1"/>
          </p:nvPicPr>
          <p:blipFill>
            <a:blip r:embed="rId3" cstate="print"/>
            <a:srcRect l="1216" t="7468" r="45735" b="11735"/>
            <a:stretch>
              <a:fillRect/>
            </a:stretch>
          </p:blipFill>
          <p:spPr>
            <a:xfrm>
              <a:off x="0" y="7158"/>
              <a:ext cx="11744" cy="942"/>
            </a:xfrm>
            <a:prstGeom prst="rect">
              <a:avLst/>
            </a:prstGeom>
            <a:effectLst>
              <a:softEdge rad="63500"/>
            </a:effectLst>
          </p:spPr>
        </p:pic>
        <p:pic>
          <p:nvPicPr>
            <p:cNvPr id="5" name="图片 9" descr="5cee6bf2ae284caab7ba4824283fb1e7.jpeg"/>
            <p:cNvPicPr>
              <a:picLocks noChangeAspect="1"/>
            </p:cNvPicPr>
            <p:nvPr userDrawn="1"/>
          </p:nvPicPr>
          <p:blipFill>
            <a:blip r:embed="rId3" cstate="print"/>
            <a:srcRect l="54006" t="7468" r="1216" b="11735"/>
            <a:stretch>
              <a:fillRect/>
            </a:stretch>
          </p:blipFill>
          <p:spPr>
            <a:xfrm>
              <a:off x="11525" y="7158"/>
              <a:ext cx="2875" cy="942"/>
            </a:xfrm>
            <a:prstGeom prst="rect">
              <a:avLst/>
            </a:prstGeom>
            <a:effectLst>
              <a:softEdge rad="63500"/>
            </a:effectLst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3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6" name="组合 10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5133" name="Oval 17"/>
            <p:cNvSpPr/>
            <p:nvPr userDrawn="1"/>
          </p:nvSpPr>
          <p:spPr>
            <a:xfrm>
              <a:off x="2371725" y="4338352"/>
              <a:ext cx="4398963" cy="743052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5134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127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5128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5129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5130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2020/6/28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2020/6/28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6" name="组合 5"/>
          <p:cNvGrpSpPr/>
          <p:nvPr userDrawn="1"/>
        </p:nvGrpSpPr>
        <p:grpSpPr>
          <a:xfrm>
            <a:off x="0" y="4545330"/>
            <a:ext cx="9144000" cy="598170"/>
            <a:chOff x="0" y="7158"/>
            <a:chExt cx="14400" cy="942"/>
          </a:xfrm>
        </p:grpSpPr>
        <p:pic>
          <p:nvPicPr>
            <p:cNvPr id="10" name="图片 9" descr="5cee6bf2ae284caab7ba4824283fb1e7.jpeg"/>
            <p:cNvPicPr>
              <a:picLocks noChangeAspect="1"/>
            </p:cNvPicPr>
            <p:nvPr userDrawn="1"/>
          </p:nvPicPr>
          <p:blipFill>
            <a:blip r:embed="rId4" cstate="print"/>
            <a:srcRect l="1216" t="7468" r="45735" b="11735"/>
            <a:stretch>
              <a:fillRect/>
            </a:stretch>
          </p:blipFill>
          <p:spPr>
            <a:xfrm>
              <a:off x="0" y="7158"/>
              <a:ext cx="11744" cy="942"/>
            </a:xfrm>
            <a:prstGeom prst="rect">
              <a:avLst/>
            </a:prstGeom>
            <a:effectLst>
              <a:softEdge rad="63500"/>
            </a:effectLst>
          </p:spPr>
        </p:pic>
        <p:pic>
          <p:nvPicPr>
            <p:cNvPr id="5" name="图片 9" descr="5cee6bf2ae284caab7ba4824283fb1e7.jpeg"/>
            <p:cNvPicPr>
              <a:picLocks noChangeAspect="1"/>
            </p:cNvPicPr>
            <p:nvPr userDrawn="1"/>
          </p:nvPicPr>
          <p:blipFill>
            <a:blip r:embed="rId4" cstate="print"/>
            <a:srcRect l="54006" t="7468" r="1216" b="11735"/>
            <a:stretch>
              <a:fillRect/>
            </a:stretch>
          </p:blipFill>
          <p:spPr>
            <a:xfrm>
              <a:off x="11525" y="7158"/>
              <a:ext cx="2875" cy="942"/>
            </a:xfrm>
            <a:prstGeom prst="rect">
              <a:avLst/>
            </a:prstGeom>
            <a:effectLst>
              <a:softEdge rad="63500"/>
            </a:effectLst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2020/6/28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6" name="组合 5"/>
          <p:cNvGrpSpPr/>
          <p:nvPr userDrawn="1"/>
        </p:nvGrpSpPr>
        <p:grpSpPr>
          <a:xfrm>
            <a:off x="0" y="4545330"/>
            <a:ext cx="9144000" cy="598170"/>
            <a:chOff x="0" y="7158"/>
            <a:chExt cx="14400" cy="942"/>
          </a:xfrm>
        </p:grpSpPr>
        <p:pic>
          <p:nvPicPr>
            <p:cNvPr id="10" name="图片 9" descr="5cee6bf2ae284caab7ba4824283fb1e7.jpeg"/>
            <p:cNvPicPr>
              <a:picLocks noChangeAspect="1"/>
            </p:cNvPicPr>
            <p:nvPr userDrawn="1"/>
          </p:nvPicPr>
          <p:blipFill>
            <a:blip r:embed="rId4" cstate="print"/>
            <a:srcRect l="1216" t="7468" r="45735" b="11735"/>
            <a:stretch>
              <a:fillRect/>
            </a:stretch>
          </p:blipFill>
          <p:spPr>
            <a:xfrm>
              <a:off x="0" y="7158"/>
              <a:ext cx="11744" cy="942"/>
            </a:xfrm>
            <a:prstGeom prst="rect">
              <a:avLst/>
            </a:prstGeom>
            <a:effectLst>
              <a:softEdge rad="63500"/>
            </a:effectLst>
          </p:spPr>
        </p:pic>
        <p:pic>
          <p:nvPicPr>
            <p:cNvPr id="5" name="图片 9" descr="5cee6bf2ae284caab7ba4824283fb1e7.jpeg"/>
            <p:cNvPicPr>
              <a:picLocks noChangeAspect="1"/>
            </p:cNvPicPr>
            <p:nvPr userDrawn="1"/>
          </p:nvPicPr>
          <p:blipFill>
            <a:blip r:embed="rId4" cstate="print"/>
            <a:srcRect l="54006" t="7468" r="1216" b="11735"/>
            <a:stretch>
              <a:fillRect/>
            </a:stretch>
          </p:blipFill>
          <p:spPr>
            <a:xfrm>
              <a:off x="11525" y="7158"/>
              <a:ext cx="2875" cy="942"/>
            </a:xfrm>
            <a:prstGeom prst="rect">
              <a:avLst/>
            </a:prstGeom>
            <a:effectLst>
              <a:softEdge rad="63500"/>
            </a:effectLst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2020/6/28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6" name="组合 5"/>
          <p:cNvGrpSpPr/>
          <p:nvPr userDrawn="1"/>
        </p:nvGrpSpPr>
        <p:grpSpPr>
          <a:xfrm>
            <a:off x="0" y="4545330"/>
            <a:ext cx="9144000" cy="598170"/>
            <a:chOff x="0" y="7158"/>
            <a:chExt cx="14400" cy="942"/>
          </a:xfrm>
        </p:grpSpPr>
        <p:pic>
          <p:nvPicPr>
            <p:cNvPr id="10" name="图片 9" descr="5cee6bf2ae284caab7ba4824283fb1e7.jpeg"/>
            <p:cNvPicPr>
              <a:picLocks noChangeAspect="1"/>
            </p:cNvPicPr>
            <p:nvPr userDrawn="1"/>
          </p:nvPicPr>
          <p:blipFill>
            <a:blip r:embed="rId3" cstate="print"/>
            <a:srcRect l="1216" t="7468" r="45735" b="11735"/>
            <a:stretch>
              <a:fillRect/>
            </a:stretch>
          </p:blipFill>
          <p:spPr>
            <a:xfrm>
              <a:off x="0" y="7158"/>
              <a:ext cx="11744" cy="942"/>
            </a:xfrm>
            <a:prstGeom prst="rect">
              <a:avLst/>
            </a:prstGeom>
            <a:effectLst>
              <a:softEdge rad="63500"/>
            </a:effectLst>
          </p:spPr>
        </p:pic>
        <p:pic>
          <p:nvPicPr>
            <p:cNvPr id="5" name="图片 9" descr="5cee6bf2ae284caab7ba4824283fb1e7.jpeg"/>
            <p:cNvPicPr>
              <a:picLocks noChangeAspect="1"/>
            </p:cNvPicPr>
            <p:nvPr userDrawn="1"/>
          </p:nvPicPr>
          <p:blipFill>
            <a:blip r:embed="rId3" cstate="print"/>
            <a:srcRect l="54006" t="7468" r="1216" b="11735"/>
            <a:stretch>
              <a:fillRect/>
            </a:stretch>
          </p:blipFill>
          <p:spPr>
            <a:xfrm>
              <a:off x="11525" y="7158"/>
              <a:ext cx="2875" cy="942"/>
            </a:xfrm>
            <a:prstGeom prst="rect">
              <a:avLst/>
            </a:prstGeom>
            <a:effectLst>
              <a:softEdge rad="63500"/>
            </a:effectLst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3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6" name="组合 10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5133" name="Oval 17"/>
            <p:cNvSpPr/>
            <p:nvPr userDrawn="1"/>
          </p:nvSpPr>
          <p:spPr>
            <a:xfrm>
              <a:off x="2371725" y="4338352"/>
              <a:ext cx="4398963" cy="743052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5134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127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5128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5129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5130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2020/6/28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2020/6/28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buFont typeface="Arial" panose="020B0604020202020204" pitchFamily="34" charset="0"/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2020/6/28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buFont typeface="Arial" panose="020B0604020202020204" pitchFamily="34" charset="0"/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</p:sldLayoutIdLst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5" Type="http://schemas.openxmlformats.org/officeDocument/2006/relationships/hyperlink" Target="&#25945;&#24072;&#22791;&#35838;&#36164;&#26009;&#21253;/2.&#38899;&#35270;&#39057;&#36164;&#26009;&#21253;/13.&#23569;&#24180;&#20013;&#22269;&#35828;&#65288;&#33410;&#36873;&#65289;&#65288;&#26391;&#35835;&#35270;&#39057;&#65289;.mp4" TargetMode="Externa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Administrator\Desktop\课件首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400"/>
            <a:ext cx="9191625" cy="516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80888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IMG_256"/>
          <p:cNvPicPr>
            <a:picLocks noChangeAspect="1"/>
          </p:cNvPicPr>
          <p:nvPr/>
        </p:nvPicPr>
        <p:blipFill>
          <a:blip r:embed="rId2"/>
          <a:srcRect b="5060"/>
          <a:stretch>
            <a:fillRect/>
          </a:stretch>
        </p:blipFill>
        <p:spPr>
          <a:xfrm>
            <a:off x="-635" y="0"/>
            <a:ext cx="9144635" cy="514413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" name="TextBox 48"/>
          <p:cNvSpPr txBox="1"/>
          <p:nvPr/>
        </p:nvSpPr>
        <p:spPr>
          <a:xfrm>
            <a:off x="2221411" y="1761652"/>
            <a:ext cx="4372610" cy="852805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  <a:softEdge rad="31750"/>
          </a:effectLst>
        </p:spPr>
        <p:txBody>
          <a:bodyPr wrap="square"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en-US" altLang="zh-CN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FF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13 </a:t>
            </a:r>
            <a:r>
              <a:rPr kumimoji="0" lang="zh-CN" altLang="zh-CN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FF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少年中国说</a:t>
            </a:r>
          </a:p>
        </p:txBody>
      </p:sp>
      <p:pic>
        <p:nvPicPr>
          <p:cNvPr id="12" name="图片 46" descr="枫叶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9919" y="2804322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46" descr="枫叶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7469" y="2804322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" name="矩形 21"/>
          <p:cNvSpPr/>
          <p:nvPr/>
        </p:nvSpPr>
        <p:spPr bwMode="auto">
          <a:xfrm>
            <a:off x="3132290" y="2958224"/>
            <a:ext cx="2929077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dist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 smtClean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glow rad="304800">
                    <a:schemeClr val="bg1">
                      <a:alpha val="60000"/>
                    </a:schemeClr>
                  </a:glo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仿宋" panose="02010609060101010101" pitchFamily="49" charset="-122"/>
              </a:rPr>
              <a:t>课前预习</a:t>
            </a:r>
            <a:endParaRPr kumimoji="0" lang="zh-CN" altLang="en-US" sz="4000" b="1" i="0" u="none" strike="noStrike" kern="1200" cap="none" spc="0" normalizeH="0" baseline="0" noProof="0" dirty="0">
              <a:ln w="17780" cmpd="sng">
                <a:noFill/>
                <a:prstDash val="solid"/>
                <a:miter lim="800000"/>
              </a:ln>
              <a:solidFill>
                <a:schemeClr val="tx1"/>
              </a:solidFill>
              <a:effectLst>
                <a:glow rad="304800">
                  <a:schemeClr val="bg1">
                    <a:alpha val="60000"/>
                  </a:schemeClr>
                </a:glo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仿宋" panose="02010609060101010101" pitchFamily="49" charset="-122"/>
            </a:endParaRPr>
          </a:p>
        </p:txBody>
      </p:sp>
      <p:grpSp>
        <p:nvGrpSpPr>
          <p:cNvPr id="8198" name="组合 23"/>
          <p:cNvGrpSpPr/>
          <p:nvPr/>
        </p:nvGrpSpPr>
        <p:grpSpPr>
          <a:xfrm>
            <a:off x="5678488" y="-49692"/>
            <a:ext cx="3465512" cy="368300"/>
            <a:chOff x="-36512" y="109489"/>
            <a:chExt cx="3383280" cy="347267"/>
          </a:xfrm>
        </p:grpSpPr>
        <p:sp>
          <p:nvSpPr>
            <p:cNvPr id="25" name="矩形 24"/>
            <p:cNvSpPr/>
            <p:nvPr/>
          </p:nvSpPr>
          <p:spPr>
            <a:xfrm flipH="1">
              <a:off x="-36512" y="158585"/>
              <a:ext cx="3383280" cy="251469"/>
            </a:xfrm>
            <a:prstGeom prst="rect">
              <a:avLst/>
            </a:prstGeom>
            <a:gradFill flip="none"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200" name="文本框 1"/>
            <p:cNvSpPr txBox="1"/>
            <p:nvPr/>
          </p:nvSpPr>
          <p:spPr>
            <a:xfrm>
              <a:off x="168720" y="109489"/>
              <a:ext cx="3079824" cy="34726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r>
                <a:rPr lang="zh-CN" altLang="en-US" dirty="0">
                  <a:latin typeface="黑体" panose="02010609060101010101" pitchFamily="49" charset="-122"/>
                  <a:ea typeface="黑体" panose="02010609060101010101" pitchFamily="49" charset="-122"/>
                </a:rPr>
                <a:t>人教版  语文  五年级  上册</a:t>
              </a:r>
            </a:p>
          </p:txBody>
        </p:sp>
      </p:grpSp>
      <p:pic>
        <p:nvPicPr>
          <p:cNvPr id="10" name="图片 8" descr="荣德基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1"/>
          <p:cNvSpPr/>
          <p:nvPr/>
        </p:nvSpPr>
        <p:spPr>
          <a:xfrm>
            <a:off x="2849226" y="902093"/>
            <a:ext cx="5912003" cy="3448685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lstStyle/>
          <a:p>
            <a:pPr indent="535305">
              <a:lnSpc>
                <a:spcPct val="13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Times New Roman" pitchFamily="18" charset="0"/>
              </a:rPr>
              <a:t>梁启超</a:t>
            </a: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(1873—1929)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：字卓如，一字任甫，号任公，又号饮冰室主人。清朝光绪年间举人，中国近代思想家、政治家、教育家、史学家、文学家。戊戌变法</a:t>
            </a: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(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百日维新</a:t>
            </a: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)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领袖之一，中国近代维新派、新法家代表人物。</a:t>
            </a:r>
          </a:p>
          <a:p>
            <a:pPr indent="535305">
              <a:lnSpc>
                <a:spcPct val="130000"/>
              </a:lnSpc>
            </a:pPr>
            <a:r>
              <a:rPr lang="zh-CN" altLang="en-US" sz="2400" b="1" dirty="0">
                <a:latin typeface="黑体" pitchFamily="49" charset="-122"/>
                <a:ea typeface="黑体" pitchFamily="49" charset="-122"/>
                <a:cs typeface="Times New Roman" pitchFamily="18" charset="0"/>
              </a:rPr>
              <a:t>主要作品：</a:t>
            </a: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《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饮冰室合集</a:t>
            </a: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》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。</a:t>
            </a:r>
          </a:p>
        </p:txBody>
      </p:sp>
      <p:pic>
        <p:nvPicPr>
          <p:cNvPr id="15368" name="Picture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1149" y="1688506"/>
            <a:ext cx="2105848" cy="279024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7170" name="组合 5"/>
          <p:cNvGrpSpPr/>
          <p:nvPr/>
        </p:nvGrpSpPr>
        <p:grpSpPr>
          <a:xfrm>
            <a:off x="2854805" y="32450"/>
            <a:ext cx="3509962" cy="831850"/>
            <a:chOff x="924035" y="907522"/>
            <a:chExt cx="3511458" cy="832905"/>
          </a:xfrm>
        </p:grpSpPr>
        <p:grpSp>
          <p:nvGrpSpPr>
            <p:cNvPr id="7175" name="组合 4"/>
            <p:cNvGrpSpPr/>
            <p:nvPr/>
          </p:nvGrpSpPr>
          <p:grpSpPr>
            <a:xfrm>
              <a:off x="924035" y="907522"/>
              <a:ext cx="3280827" cy="832905"/>
              <a:chOff x="1314217" y="754602"/>
              <a:chExt cx="3280827" cy="832905"/>
            </a:xfrm>
          </p:grpSpPr>
          <p:pic>
            <p:nvPicPr>
              <p:cNvPr id="7179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14218" y="1333230"/>
                <a:ext cx="3280826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7180" name="Picture 6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4" name="圆角矩形 3"/>
            <p:cNvSpPr/>
            <p:nvPr/>
          </p:nvSpPr>
          <p:spPr>
            <a:xfrm>
              <a:off x="1485978" y="1067895"/>
              <a:ext cx="294951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助读资料我先看</a:t>
              </a:r>
            </a:p>
          </p:txBody>
        </p:sp>
      </p:grpSp>
      <p:sp>
        <p:nvSpPr>
          <p:cNvPr id="2" name="矩形 1"/>
          <p:cNvSpPr/>
          <p:nvPr/>
        </p:nvSpPr>
        <p:spPr>
          <a:xfrm>
            <a:off x="451767" y="1054246"/>
            <a:ext cx="2019300" cy="645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走近作者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9"/>
          <p:cNvSpPr/>
          <p:nvPr/>
        </p:nvSpPr>
        <p:spPr>
          <a:xfrm>
            <a:off x="531495" y="757704"/>
            <a:ext cx="8297545" cy="36502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450850" algn="l" defTabSz="914400">
              <a:lnSpc>
                <a:spcPct val="130000"/>
              </a:lnSpc>
            </a:pPr>
            <a:r>
              <a:rPr sz="20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《少年中国说》写于1900年，戊戌变法后，梁启超流亡日本之时。当时由于帝国主义的侵略，中国爆发了义和团爱国运动。帝国主义联合起来，组成八国联军，勾结清政府，镇压义和团运动。当时八国联军制造舆论，污蔑中国是“老大帝国”，是“东亚病夫”，是“一盘散沙”，不能自立，只能由列强共管或瓜分。而中国人中，有一些无知昏庸者，也跟着叫嚷“中国不亡是无天理”“任何列强三日内就可以灭亡中国”，散布悲观情绪，民族危机空前严重。为了驳斥帝国主义分子的无耻滥言，也纠正国内一些人自暴自弃、崇洋媚外的奴性心理，唤起人民的爱国热情，激起民族自尊心和自信心，梁启超适时地写出这篇《少年中</a:t>
            </a:r>
            <a:r>
              <a:rPr lang="zh-CN" sz="20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国</a:t>
            </a:r>
            <a:r>
              <a:rPr sz="20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说》</a:t>
            </a:r>
            <a:r>
              <a:rPr lang="zh-CN" sz="20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。</a:t>
            </a:r>
          </a:p>
        </p:txBody>
      </p:sp>
      <p:sp>
        <p:nvSpPr>
          <p:cNvPr id="9" name="矩形 8"/>
          <p:cNvSpPr/>
          <p:nvPr/>
        </p:nvSpPr>
        <p:spPr>
          <a:xfrm>
            <a:off x="3499391" y="59078"/>
            <a:ext cx="2019300" cy="645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写作背景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Box 1"/>
          <p:cNvSpPr txBox="1"/>
          <p:nvPr/>
        </p:nvSpPr>
        <p:spPr>
          <a:xfrm>
            <a:off x="814388" y="1100864"/>
            <a:ext cx="7645400" cy="257666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50850">
              <a:lnSpc>
                <a:spcPct val="150000"/>
              </a:lnSpc>
            </a:pPr>
            <a:r>
              <a:rPr lang="zh-CN" altLang="en-US" sz="2800" b="1" dirty="0">
                <a:latin typeface="+mj-ea"/>
                <a:ea typeface="+mj-ea"/>
              </a:rPr>
              <a:t> 读了上面的资料，你对本文背景的情况已经有了初步的了解。</a:t>
            </a:r>
            <a:r>
              <a:rPr lang="zh-CN" altLang="en-US" sz="2800" b="1" dirty="0">
                <a:solidFill>
                  <a:schemeClr val="tx1"/>
                </a:solidFill>
                <a:latin typeface="+mj-ea"/>
                <a:ea typeface="+mj-ea"/>
                <a:sym typeface="+mn-ea"/>
              </a:rPr>
              <a:t>同学们，你们是少年人，少年与国家是什么关系呢？让我们走进课文去深刻地了解一下。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1"/>
      <p:bldP spid="13314" grpId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8" name="组合 5"/>
          <p:cNvGrpSpPr/>
          <p:nvPr/>
        </p:nvGrpSpPr>
        <p:grpSpPr>
          <a:xfrm>
            <a:off x="2947048" y="100706"/>
            <a:ext cx="3509962" cy="831850"/>
            <a:chOff x="924035" y="907522"/>
            <a:chExt cx="3511458" cy="832905"/>
          </a:xfrm>
        </p:grpSpPr>
        <p:grpSp>
          <p:nvGrpSpPr>
            <p:cNvPr id="14349" name="组合 4"/>
            <p:cNvGrpSpPr/>
            <p:nvPr/>
          </p:nvGrpSpPr>
          <p:grpSpPr>
            <a:xfrm>
              <a:off x="924035" y="907522"/>
              <a:ext cx="3280827" cy="832905"/>
              <a:chOff x="1314217" y="754602"/>
              <a:chExt cx="3280827" cy="832905"/>
            </a:xfrm>
          </p:grpSpPr>
          <p:pic>
            <p:nvPicPr>
              <p:cNvPr id="14353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8" y="1333230"/>
                <a:ext cx="3280826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4354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4" name="圆角矩形 3"/>
            <p:cNvSpPr/>
            <p:nvPr/>
          </p:nvSpPr>
          <p:spPr>
            <a:xfrm>
              <a:off x="1485978" y="1067895"/>
              <a:ext cx="294951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第一步：读课文</a:t>
              </a:r>
            </a:p>
          </p:txBody>
        </p:sp>
      </p:grpSp>
      <p:sp>
        <p:nvSpPr>
          <p:cNvPr id="14341" name="矩形 2"/>
          <p:cNvSpPr/>
          <p:nvPr/>
        </p:nvSpPr>
        <p:spPr>
          <a:xfrm>
            <a:off x="620706" y="1072593"/>
            <a:ext cx="7991475" cy="31292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714375" defTabSz="1244600">
              <a:lnSpc>
                <a:spcPct val="150000"/>
              </a:lnSpc>
              <a:spcAft>
                <a:spcPct val="35000"/>
              </a:spcAft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自由朗读课文，圈出生字词，不会读的字查字典解决，难读的地方多读几遍，没把握的</a:t>
            </a:r>
            <a:r>
              <a:rPr lang="zh-CN" altLang="en-US" sz="2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地方作批注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en-US" altLang="zh-CN" sz="2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714375" defTabSz="1244600">
              <a:lnSpc>
                <a:spcPct val="150000"/>
              </a:lnSpc>
              <a:spcAft>
                <a:spcPct val="35000"/>
              </a:spcAft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听范读，注意自己标注的地方，看自己哪些地方读的不准确。</a:t>
            </a:r>
            <a:endParaRPr lang="en-US" altLang="zh-CN" sz="2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714375" defTabSz="1244600">
              <a:lnSpc>
                <a:spcPct val="150000"/>
              </a:lnSpc>
              <a:spcAft>
                <a:spcPct val="35000"/>
              </a:spcAft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再读一遍，把课文读通读顺，然后读给同学听。</a:t>
            </a:r>
            <a:endParaRPr lang="zh-CN" altLang="en-US" sz="2400" b="1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pSp>
        <p:nvGrpSpPr>
          <p:cNvPr id="2" name="组 28"/>
          <p:cNvGrpSpPr/>
          <p:nvPr/>
        </p:nvGrpSpPr>
        <p:grpSpPr>
          <a:xfrm>
            <a:off x="6950884" y="109055"/>
            <a:ext cx="2149013" cy="479907"/>
            <a:chOff x="3508667" y="4649218"/>
            <a:chExt cx="2148386" cy="480126"/>
          </a:xfrm>
        </p:grpSpPr>
        <p:sp>
          <p:nvSpPr>
            <p:cNvPr id="20" name="圆角矩形 19"/>
            <p:cNvSpPr/>
            <p:nvPr/>
          </p:nvSpPr>
          <p:spPr>
            <a:xfrm>
              <a:off x="3508667" y="4656053"/>
              <a:ext cx="2137740" cy="370057"/>
            </a:xfrm>
            <a:prstGeom prst="roundRect">
              <a:avLst>
                <a:gd name="adj" fmla="val 50000"/>
              </a:avLst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14347" name="组 31"/>
            <p:cNvGrpSpPr/>
            <p:nvPr/>
          </p:nvGrpSpPr>
          <p:grpSpPr>
            <a:xfrm>
              <a:off x="3712638" y="4734782"/>
              <a:ext cx="533248" cy="394562"/>
              <a:chOff x="2515209" y="2169965"/>
              <a:chExt cx="533248" cy="394562"/>
            </a:xfrm>
          </p:grpSpPr>
          <p:sp>
            <p:nvSpPr>
              <p:cNvPr id="23" name="椭圆 22"/>
              <p:cNvSpPr/>
              <p:nvPr/>
            </p:nvSpPr>
            <p:spPr>
              <a:xfrm>
                <a:off x="2720694" y="2181765"/>
                <a:ext cx="207902" cy="208057"/>
              </a:xfrm>
              <a:prstGeom prst="ellipse">
                <a:avLst/>
              </a:prstGeom>
              <a:noFill/>
              <a:ln w="28575" cmpd="sng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1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pic>
            <p:nvPicPr>
              <p:cNvPr id="14350" name="图片 33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rot="2700000">
                <a:off x="2584552" y="2100622"/>
                <a:ext cx="394562" cy="533248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3" name="TextBox 5">
              <a:hlinkClick r:id="rId5" action="ppaction://hlinkfile"/>
            </p:cNvPr>
            <p:cNvSpPr txBox="1"/>
            <p:nvPr/>
          </p:nvSpPr>
          <p:spPr>
            <a:xfrm>
              <a:off x="3761573" y="4649218"/>
              <a:ext cx="1895480" cy="40029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235B23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朗读视频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  <p:bldLst>
      <p:bldP spid="14341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44"/>
          <p:cNvSpPr txBox="1"/>
          <p:nvPr/>
        </p:nvSpPr>
        <p:spPr>
          <a:xfrm>
            <a:off x="1619276" y="1838636"/>
            <a:ext cx="1600200" cy="7067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倾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泻</a:t>
            </a:r>
          </a:p>
        </p:txBody>
      </p:sp>
      <p:sp>
        <p:nvSpPr>
          <p:cNvPr id="15363" name="TextBox 44"/>
          <p:cNvSpPr txBox="1"/>
          <p:nvPr/>
        </p:nvSpPr>
        <p:spPr>
          <a:xfrm>
            <a:off x="3900514" y="1800536"/>
            <a:ext cx="1344612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鳞</a:t>
            </a: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爪</a:t>
            </a:r>
          </a:p>
        </p:txBody>
      </p:sp>
      <p:sp>
        <p:nvSpPr>
          <p:cNvPr id="15364" name="TextBox 44"/>
          <p:cNvSpPr txBox="1"/>
          <p:nvPr/>
        </p:nvSpPr>
        <p:spPr>
          <a:xfrm>
            <a:off x="1556729" y="3016561"/>
            <a:ext cx="1274762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初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胎</a:t>
            </a:r>
          </a:p>
        </p:txBody>
      </p:sp>
      <p:sp>
        <p:nvSpPr>
          <p:cNvPr id="15366" name="TextBox 44"/>
          <p:cNvSpPr txBox="1"/>
          <p:nvPr/>
        </p:nvSpPr>
        <p:spPr>
          <a:xfrm>
            <a:off x="3900831" y="3029261"/>
            <a:ext cx="1293495" cy="7067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履</a:t>
            </a: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行</a:t>
            </a:r>
          </a:p>
        </p:txBody>
      </p:sp>
      <p:sp>
        <p:nvSpPr>
          <p:cNvPr id="15367" name="TextBox 44"/>
          <p:cNvSpPr txBox="1"/>
          <p:nvPr/>
        </p:nvSpPr>
        <p:spPr>
          <a:xfrm>
            <a:off x="6119204" y="3028944"/>
            <a:ext cx="1350962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美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哉</a:t>
            </a:r>
          </a:p>
        </p:txBody>
      </p:sp>
      <p:sp>
        <p:nvSpPr>
          <p:cNvPr id="15372" name="TextBox 44"/>
          <p:cNvSpPr txBox="1"/>
          <p:nvPr/>
        </p:nvSpPr>
        <p:spPr>
          <a:xfrm>
            <a:off x="6183021" y="1835144"/>
            <a:ext cx="1343025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惶</a:t>
            </a: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恐</a:t>
            </a:r>
          </a:p>
        </p:txBody>
      </p:sp>
      <p:grpSp>
        <p:nvGrpSpPr>
          <p:cNvPr id="15375" name="组合 5"/>
          <p:cNvGrpSpPr/>
          <p:nvPr/>
        </p:nvGrpSpPr>
        <p:grpSpPr>
          <a:xfrm>
            <a:off x="2981325" y="9208"/>
            <a:ext cx="3348038" cy="831850"/>
            <a:chOff x="924035" y="907522"/>
            <a:chExt cx="3349239" cy="832905"/>
          </a:xfrm>
        </p:grpSpPr>
        <p:grpSp>
          <p:nvGrpSpPr>
            <p:cNvPr id="15390" name="组合 4"/>
            <p:cNvGrpSpPr/>
            <p:nvPr/>
          </p:nvGrpSpPr>
          <p:grpSpPr>
            <a:xfrm>
              <a:off x="924035" y="907522"/>
              <a:ext cx="3349239" cy="832905"/>
              <a:chOff x="1314217" y="754602"/>
              <a:chExt cx="3349239" cy="832905"/>
            </a:xfrm>
          </p:grpSpPr>
          <p:pic>
            <p:nvPicPr>
              <p:cNvPr id="15394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3349237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5395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19" name="圆角矩形 18"/>
            <p:cNvSpPr/>
            <p:nvPr/>
          </p:nvSpPr>
          <p:spPr>
            <a:xfrm>
              <a:off x="1485979" y="1067895"/>
              <a:ext cx="272555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第二步：学字词</a:t>
              </a:r>
            </a:p>
          </p:txBody>
        </p:sp>
      </p:grpSp>
      <p:sp>
        <p:nvSpPr>
          <p:cNvPr id="22" name="矩形 21"/>
          <p:cNvSpPr/>
          <p:nvPr/>
        </p:nvSpPr>
        <p:spPr>
          <a:xfrm>
            <a:off x="2131805" y="1369831"/>
            <a:ext cx="721995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xiè</a:t>
            </a:r>
          </a:p>
        </p:txBody>
      </p:sp>
      <p:sp>
        <p:nvSpPr>
          <p:cNvPr id="24" name="矩形 23"/>
          <p:cNvSpPr/>
          <p:nvPr/>
        </p:nvSpPr>
        <p:spPr>
          <a:xfrm>
            <a:off x="3943363" y="1326982"/>
            <a:ext cx="721995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lín</a:t>
            </a:r>
            <a:r>
              <a:rPr lang="en-US" altLang="zh-CN" sz="2800" b="1" dirty="0"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</a:t>
            </a:r>
            <a:endParaRPr lang="en-US" altLang="zh-CN" sz="2800" b="1" dirty="0">
              <a:solidFill>
                <a:srgbClr val="0000FF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5991925" y="1326340"/>
            <a:ext cx="121602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huáng</a:t>
            </a:r>
          </a:p>
        </p:txBody>
      </p:sp>
      <p:sp>
        <p:nvSpPr>
          <p:cNvPr id="27" name="矩形 26"/>
          <p:cNvSpPr/>
          <p:nvPr/>
        </p:nvSpPr>
        <p:spPr>
          <a:xfrm>
            <a:off x="2099336" y="2574115"/>
            <a:ext cx="79692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tāi</a:t>
            </a:r>
          </a:p>
        </p:txBody>
      </p:sp>
      <p:sp>
        <p:nvSpPr>
          <p:cNvPr id="28" name="矩形 27"/>
          <p:cNvSpPr/>
          <p:nvPr/>
        </p:nvSpPr>
        <p:spPr>
          <a:xfrm>
            <a:off x="3990049" y="2592355"/>
            <a:ext cx="54229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lǚ</a:t>
            </a:r>
            <a:r>
              <a:rPr lang="en-US" altLang="zh-CN" sz="2800" b="1" dirty="0"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 </a:t>
            </a:r>
            <a:endParaRPr lang="en-US" altLang="zh-CN" sz="2800" b="1" dirty="0">
              <a:solidFill>
                <a:srgbClr val="0000FF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604972" y="2569819"/>
            <a:ext cx="77406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zāi</a:t>
            </a:r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</a:t>
            </a:r>
          </a:p>
        </p:txBody>
      </p:sp>
      <p:sp>
        <p:nvSpPr>
          <p:cNvPr id="20" name="Rectangle 24"/>
          <p:cNvSpPr>
            <a:spLocks noChangeArrowheads="1"/>
          </p:cNvSpPr>
          <p:nvPr/>
        </p:nvSpPr>
        <p:spPr bwMode="auto">
          <a:xfrm>
            <a:off x="443397" y="697772"/>
            <a:ext cx="182614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1.</a:t>
            </a:r>
            <a:r>
              <a:rPr lang="zh-CN" altLang="en-US" sz="3200" b="1" dirty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读字词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4" grpId="0"/>
      <p:bldP spid="25" grpId="0"/>
      <p:bldP spid="27" grpId="0"/>
      <p:bldP spid="28" grpId="0"/>
      <p:bldP spid="2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图片 87" descr="tooopen_sy_24079642274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5144135"/>
          </a:xfrm>
          <a:prstGeom prst="rect">
            <a:avLst/>
          </a:prstGeom>
        </p:spPr>
      </p:pic>
      <p:sp>
        <p:nvSpPr>
          <p:cNvPr id="10340" name="文本框 50"/>
          <p:cNvSpPr txBox="1"/>
          <p:nvPr/>
        </p:nvSpPr>
        <p:spPr>
          <a:xfrm rot="-1160763">
            <a:off x="7763471" y="5396710"/>
            <a:ext cx="394980" cy="13080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zh-CN" sz="400" b="1" dirty="0">
                <a:solidFill>
                  <a:srgbClr val="DAEEBF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6" name="AutoShape 1" descr="C:\Users\duyanlin\Documents\Tencent Files\593489595\Image\C2C\@@9%0UC%MEQ4T69SC}C2N.jpg"/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zh-CN" sz="180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/>
            </a:r>
            <a:br>
              <a:rPr lang="zh-CN" altLang="zh-CN" sz="180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</a:br>
            <a:endParaRPr lang="zh-CN" altLang="zh-CN" sz="180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" name="AutoShape 3" descr="C:\Users\duyanlin\Documents\Tencent Files\593489595\Image\C2C\@@9%0UC%MEQ4T69SC}C2N.jpg"/>
          <p:cNvSpPr>
            <a:spLocks noChangeAspect="1" noChangeArrowheads="1"/>
          </p:cNvSpPr>
          <p:nvPr/>
        </p:nvSpPr>
        <p:spPr bwMode="auto">
          <a:xfrm>
            <a:off x="152400" y="152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zh-CN" sz="180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/>
            </a:r>
            <a:br>
              <a:rPr lang="zh-CN" altLang="zh-CN" sz="180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</a:br>
            <a:endParaRPr lang="zh-CN" altLang="zh-CN" sz="180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2" name="AutoShape 5" descr="C:\Users\duyanlin\Documents\Tencent Files\593489595\Image\C2C\@@9%0UC%MEQ4T69SC}C2N.jpg"/>
          <p:cNvSpPr>
            <a:spLocks noChangeAspect="1" noChangeArrowheads="1"/>
          </p:cNvSpPr>
          <p:nvPr/>
        </p:nvSpPr>
        <p:spPr bwMode="auto">
          <a:xfrm>
            <a:off x="304800" y="3048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3" name="矩形 48"/>
          <p:cNvSpPr>
            <a:spLocks noChangeArrowheads="1"/>
          </p:cNvSpPr>
          <p:nvPr/>
        </p:nvSpPr>
        <p:spPr bwMode="auto">
          <a:xfrm>
            <a:off x="4772923" y="3569882"/>
            <a:ext cx="2031325" cy="646331"/>
          </a:xfrm>
          <a:prstGeom prst="rect">
            <a:avLst/>
          </a:prstGeom>
          <a:solidFill>
            <a:schemeClr val="tx1">
              <a:lumMod val="50000"/>
              <a:lumOff val="50000"/>
              <a:alpha val="28000"/>
            </a:schemeClr>
          </a:solidFill>
          <a:ln>
            <a:noFill/>
          </a:ln>
        </p:spPr>
        <p:txBody>
          <a:bodyPr wrap="none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奇花初</a:t>
            </a:r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胎</a:t>
            </a:r>
          </a:p>
        </p:txBody>
      </p:sp>
      <p:sp>
        <p:nvSpPr>
          <p:cNvPr id="45" name="矩形 48"/>
          <p:cNvSpPr>
            <a:spLocks noChangeArrowheads="1"/>
          </p:cNvSpPr>
          <p:nvPr/>
        </p:nvSpPr>
        <p:spPr bwMode="auto">
          <a:xfrm>
            <a:off x="3319988" y="3195048"/>
            <a:ext cx="1107996" cy="646331"/>
          </a:xfrm>
          <a:prstGeom prst="rect">
            <a:avLst/>
          </a:prstGeom>
          <a:solidFill>
            <a:schemeClr val="tx1">
              <a:lumMod val="50000"/>
              <a:lumOff val="50000"/>
              <a:alpha val="28000"/>
            </a:schemeClr>
          </a:solidFill>
          <a:ln>
            <a:noFill/>
          </a:ln>
        </p:spPr>
        <p:txBody>
          <a:bodyPr wrap="none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震</a:t>
            </a:r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惶</a:t>
            </a:r>
          </a:p>
        </p:txBody>
      </p:sp>
      <p:sp>
        <p:nvSpPr>
          <p:cNvPr id="48" name="矩形 48"/>
          <p:cNvSpPr>
            <a:spLocks noChangeArrowheads="1"/>
          </p:cNvSpPr>
          <p:nvPr/>
        </p:nvSpPr>
        <p:spPr bwMode="auto">
          <a:xfrm>
            <a:off x="2095852" y="3291830"/>
            <a:ext cx="1107996" cy="646331"/>
          </a:xfrm>
          <a:prstGeom prst="rect">
            <a:avLst/>
          </a:prstGeom>
          <a:solidFill>
            <a:schemeClr val="tx1">
              <a:lumMod val="50000"/>
              <a:lumOff val="50000"/>
              <a:alpha val="28000"/>
            </a:schemeClr>
          </a:solidFill>
          <a:ln>
            <a:noFill/>
          </a:ln>
        </p:spPr>
        <p:txBody>
          <a:bodyPr wrap="none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鳞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爪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7" name="矩形 48"/>
          <p:cNvSpPr>
            <a:spLocks noChangeArrowheads="1"/>
          </p:cNvSpPr>
          <p:nvPr/>
        </p:nvSpPr>
        <p:spPr bwMode="auto">
          <a:xfrm>
            <a:off x="14247" y="3240457"/>
            <a:ext cx="2031325" cy="646331"/>
          </a:xfrm>
          <a:prstGeom prst="rect">
            <a:avLst/>
          </a:prstGeom>
          <a:solidFill>
            <a:schemeClr val="tx1">
              <a:lumMod val="50000"/>
              <a:lumOff val="50000"/>
              <a:alpha val="28000"/>
            </a:schemeClr>
          </a:solidFill>
          <a:ln>
            <a:noFill/>
          </a:ln>
        </p:spPr>
        <p:txBody>
          <a:bodyPr wrap="none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一</a:t>
            </a:r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泻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汪洋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5" name="矩形 48"/>
          <p:cNvSpPr>
            <a:spLocks noChangeArrowheads="1"/>
          </p:cNvSpPr>
          <p:nvPr/>
        </p:nvSpPr>
        <p:spPr bwMode="auto">
          <a:xfrm>
            <a:off x="2038692" y="4121541"/>
            <a:ext cx="2031325" cy="646331"/>
          </a:xfrm>
          <a:prstGeom prst="rect">
            <a:avLst/>
          </a:prstGeom>
          <a:solidFill>
            <a:schemeClr val="tx1">
              <a:lumMod val="50000"/>
              <a:lumOff val="50000"/>
              <a:alpha val="28000"/>
            </a:schemeClr>
          </a:solidFill>
          <a:ln>
            <a:noFill/>
          </a:ln>
        </p:spPr>
        <p:txBody>
          <a:bodyPr wrap="none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地</a:t>
            </a:r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履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其黄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65541" name="Picture 5" descr="http://bpic.588ku.com/element_origin_min_pic/17/03/24/d78fe9ea8c3c98cfe96de307fe39f6c4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2427734"/>
            <a:ext cx="1222256" cy="1224136"/>
          </a:xfrm>
          <a:prstGeom prst="rect">
            <a:avLst/>
          </a:prstGeom>
          <a:noFill/>
        </p:spPr>
      </p:pic>
      <p:pic>
        <p:nvPicPr>
          <p:cNvPr id="89" name="Picture 5" descr="http://bpic.588ku.com/element_origin_min_pic/17/03/24/d78fe9ea8c3c98cfe96de307fe39f6c4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79712" y="2427734"/>
            <a:ext cx="1222256" cy="1224136"/>
          </a:xfrm>
          <a:prstGeom prst="rect">
            <a:avLst/>
          </a:prstGeom>
          <a:noFill/>
        </p:spPr>
      </p:pic>
      <p:pic>
        <p:nvPicPr>
          <p:cNvPr id="90" name="Picture 5" descr="http://bpic.588ku.com/element_origin_min_pic/17/03/24/d78fe9ea8c3c98cfe96de307fe39f6c4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03848" y="2355726"/>
            <a:ext cx="1222256" cy="1224136"/>
          </a:xfrm>
          <a:prstGeom prst="rect">
            <a:avLst/>
          </a:prstGeom>
          <a:noFill/>
        </p:spPr>
      </p:pic>
      <p:pic>
        <p:nvPicPr>
          <p:cNvPr id="91" name="Picture 5" descr="http://bpic.588ku.com/element_origin_min_pic/17/03/24/d78fe9ea8c3c98cfe96de307fe39f6c4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44008" y="2715766"/>
            <a:ext cx="1222256" cy="1224136"/>
          </a:xfrm>
          <a:prstGeom prst="rect">
            <a:avLst/>
          </a:prstGeom>
          <a:noFill/>
        </p:spPr>
      </p:pic>
      <p:pic>
        <p:nvPicPr>
          <p:cNvPr id="92" name="Picture 5" descr="http://bpic.588ku.com/element_origin_min_pic/17/03/24/d78fe9ea8c3c98cfe96de307fe39f6c4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91880" y="3919364"/>
            <a:ext cx="1222256" cy="1224136"/>
          </a:xfrm>
          <a:prstGeom prst="rect">
            <a:avLst/>
          </a:prstGeom>
          <a:noFill/>
        </p:spPr>
      </p:pic>
      <p:sp>
        <p:nvSpPr>
          <p:cNvPr id="16387" name="TextBox 2"/>
          <p:cNvSpPr txBox="1"/>
          <p:nvPr/>
        </p:nvSpPr>
        <p:spPr>
          <a:xfrm>
            <a:off x="457200" y="1102360"/>
            <a:ext cx="3009265" cy="76073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4500" b="1" dirty="0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奔跑的少年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6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8" dur="2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12" dur="2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14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18" dur="2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20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24" dur="2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5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26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30" dur="2000" fill="hold"/>
                                        <p:tgtEl>
                                          <p:spTgt spid="655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1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32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bldLvl="0" animBg="1"/>
      <p:bldP spid="45" grpId="0" bldLvl="0" animBg="1"/>
      <p:bldP spid="48" grpId="0" bldLvl="0" animBg="1"/>
      <p:bldP spid="57" grpId="0" bldLvl="0" animBg="1"/>
      <p:bldP spid="85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矩形 1"/>
          <p:cNvSpPr/>
          <p:nvPr/>
        </p:nvSpPr>
        <p:spPr>
          <a:xfrm>
            <a:off x="618594" y="1306429"/>
            <a:ext cx="7951248" cy="20313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800" b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读下面的词语，给加红的字选择正确的读音。</a:t>
            </a:r>
            <a:r>
              <a:rPr lang="en-US" altLang="zh-CN" sz="2800" b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   </a:t>
            </a:r>
          </a:p>
          <a:p>
            <a:pPr algn="just">
              <a:lnSpc>
                <a:spcPct val="150000"/>
              </a:lnSpc>
            </a:pPr>
            <a:r>
              <a:rPr lang="en-US" altLang="zh-CN" sz="2800" b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 </a:t>
            </a:r>
            <a:r>
              <a:rPr lang="en-US" altLang="zh-CN" sz="28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zh-CN" altLang="en-US" sz="28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壮</a:t>
            </a:r>
            <a:r>
              <a:rPr sz="2800" b="1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哉</a:t>
            </a:r>
            <a:r>
              <a:rPr sz="28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sz="28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zāi   </a:t>
            </a:r>
            <a:r>
              <a:rPr sz="2800" b="1" dirty="0" err="1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zhāi</a:t>
            </a:r>
            <a:r>
              <a:rPr sz="28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）</a:t>
            </a:r>
            <a:r>
              <a:rPr lang="en-US" sz="28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	</a:t>
            </a:r>
            <a:r>
              <a:rPr sz="2800" b="1" dirty="0" err="1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纵</a:t>
            </a:r>
            <a:r>
              <a:rPr sz="2800" b="1" dirty="0" err="1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sz="2800" b="1" dirty="0" err="1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z</a:t>
            </a:r>
            <a:r>
              <a:rPr lang="en-US" sz="2800" b="1" dirty="0" err="1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h</a:t>
            </a:r>
            <a:r>
              <a:rPr sz="2800" b="1" dirty="0" err="1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òng</a:t>
            </a:r>
            <a:r>
              <a:rPr sz="28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  zòng  </a:t>
            </a:r>
            <a:r>
              <a:rPr sz="28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）</a:t>
            </a:r>
            <a:r>
              <a:rPr lang="zh-CN" sz="28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横</a:t>
            </a:r>
            <a:endParaRPr sz="2800" b="1" dirty="0">
              <a:solidFill>
                <a:schemeClr val="tx1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sz="28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  </a:t>
            </a:r>
            <a:r>
              <a:rPr lang="zh-CN" sz="28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鱼</a:t>
            </a:r>
            <a:r>
              <a:rPr sz="2800" b="1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鳞</a:t>
            </a:r>
            <a:r>
              <a:rPr sz="28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(</a:t>
            </a:r>
            <a:r>
              <a:rPr sz="28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lín</a:t>
            </a:r>
            <a:r>
              <a:rPr lang="en-US" sz="28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g</a:t>
            </a:r>
            <a:r>
              <a:rPr sz="28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  lín  </a:t>
            </a:r>
            <a:r>
              <a:rPr sz="28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) </a:t>
            </a:r>
            <a:r>
              <a:rPr lang="en-US" sz="28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		</a:t>
            </a:r>
            <a:r>
              <a:rPr sz="2800" b="1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惶</a:t>
            </a:r>
            <a:r>
              <a:rPr lang="zh-CN" sz="28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lang="en-US" altLang="zh-CN" sz="28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huáng    </a:t>
            </a:r>
            <a:r>
              <a:rPr lang="en-US" altLang="zh-CN" sz="28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  <a:sym typeface="+mn-ea"/>
              </a:rPr>
              <a:t>huán</a:t>
            </a:r>
            <a:r>
              <a:rPr lang="en-US" altLang="zh-CN" sz="28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)</a:t>
            </a:r>
            <a:r>
              <a:rPr lang="zh-CN" altLang="en-US" sz="28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恐</a:t>
            </a:r>
          </a:p>
        </p:txBody>
      </p:sp>
      <p:sp>
        <p:nvSpPr>
          <p:cNvPr id="4" name="矩形 3"/>
          <p:cNvSpPr/>
          <p:nvPr/>
        </p:nvSpPr>
        <p:spPr>
          <a:xfrm>
            <a:off x="5084921" y="2851685"/>
            <a:ext cx="916116" cy="76944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400" b="1" dirty="0" smtClean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endParaRPr lang="zh-CN" altLang="en-US" sz="4400" b="1" dirty="0">
              <a:solidFill>
                <a:srgbClr val="C00000"/>
              </a:solidFill>
              <a:latin typeface="+mj-ea"/>
              <a:ea typeface="+mj-ea"/>
              <a:cs typeface="Times New Roman" pitchFamily="18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490407" y="2766621"/>
            <a:ext cx="898849" cy="76944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400" b="1" dirty="0" smtClean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endParaRPr lang="zh-CN" altLang="en-US" sz="4400" b="1" dirty="0">
              <a:solidFill>
                <a:srgbClr val="C00000"/>
              </a:solidFill>
              <a:latin typeface="+mj-ea"/>
              <a:ea typeface="+mj-ea"/>
              <a:cs typeface="Times New Roman" pitchFamily="18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079611" y="2075245"/>
            <a:ext cx="848007" cy="76944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400" b="1" dirty="0" smtClean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endParaRPr lang="zh-CN" altLang="en-US" sz="4400" b="1" dirty="0">
              <a:solidFill>
                <a:srgbClr val="C00000"/>
              </a:solidFill>
              <a:latin typeface="+mj-ea"/>
              <a:ea typeface="+mj-ea"/>
              <a:cs typeface="Times New Roman" pitchFamily="18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011670" y="2107144"/>
            <a:ext cx="814432" cy="76944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400" b="1" dirty="0" smtClean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endParaRPr lang="zh-CN" altLang="en-US" sz="4400" b="1" dirty="0">
              <a:solidFill>
                <a:srgbClr val="C00000"/>
              </a:solidFill>
              <a:latin typeface="+mj-ea"/>
              <a:ea typeface="+mj-ea"/>
              <a:cs typeface="Times New Roman" pitchFamily="18" charset="0"/>
            </a:endParaRPr>
          </a:p>
        </p:txBody>
      </p:sp>
      <p:sp>
        <p:nvSpPr>
          <p:cNvPr id="8" name="Rectangle 24"/>
          <p:cNvSpPr>
            <a:spLocks noChangeArrowheads="1"/>
          </p:cNvSpPr>
          <p:nvPr/>
        </p:nvSpPr>
        <p:spPr bwMode="auto">
          <a:xfrm>
            <a:off x="323780" y="687139"/>
            <a:ext cx="182614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 smtClean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2.</a:t>
            </a:r>
            <a:r>
              <a:rPr lang="zh-CN" altLang="en-US" sz="3200" b="1" dirty="0" smtClean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选读音</a:t>
            </a:r>
            <a:endParaRPr lang="zh-CN" altLang="en-US" sz="3200" b="1" dirty="0">
              <a:ln>
                <a:solidFill>
                  <a:schemeClr val="bg1"/>
                </a:solidFill>
              </a:ln>
              <a:solidFill>
                <a:srgbClr val="009900"/>
              </a:solidFill>
              <a:latin typeface="汉仪综艺体简" pitchFamily="49" charset="-122"/>
              <a:ea typeface="汉仪综艺体简" pitchFamily="49" charset="-122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1"/>
      <p:bldP spid="4" grpId="2"/>
      <p:bldP spid="5" grpId="1"/>
      <p:bldP spid="5" grpId="2"/>
      <p:bldP spid="2" grpId="1"/>
      <p:bldP spid="2" grpId="2"/>
      <p:bldP spid="6" grpId="1"/>
      <p:bldP spid="6" grpId="2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矩形 4"/>
          <p:cNvSpPr>
            <a:spLocks noChangeArrowheads="1"/>
          </p:cNvSpPr>
          <p:nvPr/>
        </p:nvSpPr>
        <p:spPr bwMode="auto">
          <a:xfrm>
            <a:off x="531333" y="1279525"/>
            <a:ext cx="8204200" cy="286232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182880" marR="0" lvl="0" indent="-182880" algn="l" defTabSz="457200" rtl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1.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形容水流迅速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,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水势浩大。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(         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         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)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182880" marR="0" lvl="0" indent="-182880" algn="l" defTabSz="457200" rtl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2.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潜伏的巨龙已经很强大，腾起于水中一飞冲天。梁启超将少年中国比喻为蛟龙。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(   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     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    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   )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182880" marR="0" lvl="0" indent="-182880" algn="l" defTabSz="457200" rtl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3.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枝头花朵含苞欲放之初，生气饱满，朗艳新奇，喻精气内蕴。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(            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      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)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 </a:t>
            </a:r>
          </a:p>
        </p:txBody>
      </p:sp>
      <p:sp>
        <p:nvSpPr>
          <p:cNvPr id="21507" name="矩形 5"/>
          <p:cNvSpPr/>
          <p:nvPr/>
        </p:nvSpPr>
        <p:spPr>
          <a:xfrm>
            <a:off x="4513263" y="806450"/>
            <a:ext cx="5227637" cy="485775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ts val="3500"/>
              </a:lnSpc>
            </a:pPr>
            <a:endParaRPr lang="zh-CN" altLang="en-US" sz="2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3" name="组合 25"/>
          <p:cNvGrpSpPr/>
          <p:nvPr/>
        </p:nvGrpSpPr>
        <p:grpSpPr>
          <a:xfrm>
            <a:off x="3104736" y="444896"/>
            <a:ext cx="2746375" cy="490537"/>
            <a:chOff x="3124895" y="822115"/>
            <a:chExt cx="3479022" cy="489559"/>
          </a:xfrm>
        </p:grpSpPr>
        <p:pic>
          <p:nvPicPr>
            <p:cNvPr id="21516" name="Picture 16" descr="C:\Users\Administrator\Desktop\对话框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124895" y="830282"/>
              <a:ext cx="3479022" cy="48139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1517" name="矩形 12"/>
            <p:cNvSpPr/>
            <p:nvPr/>
          </p:nvSpPr>
          <p:spPr>
            <a:xfrm>
              <a:off x="3236559" y="822115"/>
              <a:ext cx="3290932" cy="46143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4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根据意思写词语。</a:t>
              </a:r>
            </a:p>
          </p:txBody>
        </p:sp>
      </p:grpSp>
      <p:sp>
        <p:nvSpPr>
          <p:cNvPr id="26631" name="矩形 5"/>
          <p:cNvSpPr/>
          <p:nvPr/>
        </p:nvSpPr>
        <p:spPr>
          <a:xfrm>
            <a:off x="4437819" y="1435810"/>
            <a:ext cx="1422184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一泻汪洋</a:t>
            </a:r>
          </a:p>
        </p:txBody>
      </p:sp>
      <p:sp>
        <p:nvSpPr>
          <p:cNvPr id="26632" name="矩形 6"/>
          <p:cNvSpPr/>
          <p:nvPr/>
        </p:nvSpPr>
        <p:spPr>
          <a:xfrm>
            <a:off x="3986139" y="2507687"/>
            <a:ext cx="1422184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潜龙腾渊</a:t>
            </a:r>
          </a:p>
        </p:txBody>
      </p:sp>
      <p:sp>
        <p:nvSpPr>
          <p:cNvPr id="26633" name="矩形 7"/>
          <p:cNvSpPr/>
          <p:nvPr/>
        </p:nvSpPr>
        <p:spPr>
          <a:xfrm>
            <a:off x="1579664" y="3575243"/>
            <a:ext cx="1422184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奇花初胎</a:t>
            </a:r>
          </a:p>
        </p:txBody>
      </p:sp>
      <p:sp>
        <p:nvSpPr>
          <p:cNvPr id="14" name="Rectangle 24"/>
          <p:cNvSpPr>
            <a:spLocks noChangeArrowheads="1"/>
          </p:cNvSpPr>
          <p:nvPr/>
        </p:nvSpPr>
        <p:spPr bwMode="auto">
          <a:xfrm>
            <a:off x="443349" y="652102"/>
            <a:ext cx="182614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3.</a:t>
            </a:r>
            <a:r>
              <a:rPr lang="zh-CN" altLang="en-US" sz="3200" b="1" dirty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解词语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6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6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6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31" grpId="0"/>
      <p:bldP spid="26632" grpId="0"/>
      <p:bldP spid="2663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矩形 4"/>
          <p:cNvSpPr>
            <a:spLocks noChangeArrowheads="1"/>
          </p:cNvSpPr>
          <p:nvPr/>
        </p:nvSpPr>
        <p:spPr bwMode="auto">
          <a:xfrm>
            <a:off x="541966" y="1056232"/>
            <a:ext cx="8204200" cy="230832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182880" marR="0" lvl="0" indent="-182880" algn="l" defTabSz="457200" rtl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4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.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“千古”是指时间，从纵的时间看有悠久的历史。 </a:t>
            </a:r>
            <a:endParaRPr kumimoji="0" lang="en-US" altLang="zh-CN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182880" marR="0" lvl="0" indent="-182880" algn="r" defTabSz="457200" rtl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(                    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)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265113" marR="0" lvl="0" indent="-265113" algn="l" defTabSz="457200" rtl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5.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“八荒”，东 西 南 北 东北 西南 西北 东南。从横的空间看有辽阔的疆域。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(        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          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)</a:t>
            </a:r>
          </a:p>
        </p:txBody>
      </p:sp>
      <p:sp>
        <p:nvSpPr>
          <p:cNvPr id="21507" name="矩形 5"/>
          <p:cNvSpPr/>
          <p:nvPr/>
        </p:nvSpPr>
        <p:spPr>
          <a:xfrm>
            <a:off x="4513263" y="806450"/>
            <a:ext cx="5227637" cy="485775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ts val="3500"/>
              </a:lnSpc>
            </a:pPr>
            <a:endParaRPr lang="zh-CN" altLang="en-US" sz="2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6634" name="矩形 8"/>
          <p:cNvSpPr/>
          <p:nvPr/>
        </p:nvSpPr>
        <p:spPr>
          <a:xfrm>
            <a:off x="7063283" y="1709655"/>
            <a:ext cx="1422184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纵有千古</a:t>
            </a:r>
          </a:p>
        </p:txBody>
      </p:sp>
      <p:sp>
        <p:nvSpPr>
          <p:cNvPr id="15" name="矩形 8"/>
          <p:cNvSpPr/>
          <p:nvPr/>
        </p:nvSpPr>
        <p:spPr>
          <a:xfrm>
            <a:off x="3518926" y="2852144"/>
            <a:ext cx="1422184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横有八荒</a:t>
            </a:r>
          </a:p>
        </p:txBody>
      </p:sp>
    </p:spTree>
    <p:extLst>
      <p:ext uri="{BB962C8B-B14F-4D97-AF65-F5344CB8AC3E}">
        <p14:creationId xmlns:p14="http://schemas.microsoft.com/office/powerpoint/2010/main" val="38126177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34" grpId="0"/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8" name="组合 5"/>
          <p:cNvGrpSpPr/>
          <p:nvPr/>
        </p:nvGrpSpPr>
        <p:grpSpPr>
          <a:xfrm>
            <a:off x="2981325" y="4679"/>
            <a:ext cx="3348038" cy="831850"/>
            <a:chOff x="924035" y="907522"/>
            <a:chExt cx="3349239" cy="832905"/>
          </a:xfrm>
        </p:grpSpPr>
        <p:grpSp>
          <p:nvGrpSpPr>
            <p:cNvPr id="19465" name="组合 4"/>
            <p:cNvGrpSpPr/>
            <p:nvPr/>
          </p:nvGrpSpPr>
          <p:grpSpPr>
            <a:xfrm>
              <a:off x="924035" y="907522"/>
              <a:ext cx="3349239" cy="832905"/>
              <a:chOff x="1314217" y="754602"/>
              <a:chExt cx="3349239" cy="832905"/>
            </a:xfrm>
          </p:grpSpPr>
          <p:pic>
            <p:nvPicPr>
              <p:cNvPr id="19469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3349237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9470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5" name="圆角矩形 4"/>
            <p:cNvSpPr/>
            <p:nvPr/>
          </p:nvSpPr>
          <p:spPr>
            <a:xfrm>
              <a:off x="1485979" y="1067895"/>
              <a:ext cx="272555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第三步：知内容</a:t>
              </a:r>
            </a:p>
          </p:txBody>
        </p:sp>
      </p:grpSp>
      <p:sp>
        <p:nvSpPr>
          <p:cNvPr id="19459" name="TextBox 7"/>
          <p:cNvSpPr txBox="1"/>
          <p:nvPr/>
        </p:nvSpPr>
        <p:spPr>
          <a:xfrm>
            <a:off x="881458" y="1003527"/>
            <a:ext cx="7369175" cy="341632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000FF"/>
                </a:solidFill>
                <a:latin typeface="黑体" pitchFamily="49" charset="-122"/>
                <a:ea typeface="黑体" pitchFamily="49" charset="-122"/>
                <a:cs typeface="Times New Roman" pitchFamily="18" charset="0"/>
              </a:rPr>
              <a:t>再读课文，选一选，填一填。</a:t>
            </a:r>
            <a:endParaRPr lang="en-US" altLang="zh-CN" sz="2400" b="1" dirty="0">
              <a:solidFill>
                <a:srgbClr val="0000FF"/>
              </a:solidFill>
              <a:latin typeface="黑体" pitchFamily="49" charset="-122"/>
              <a:ea typeface="黑体" pitchFamily="49" charset="-122"/>
              <a:cs typeface="Times New Roman" pitchFamily="18" charset="0"/>
            </a:endParaRPr>
          </a:p>
          <a:p>
            <a:pPr indent="627063">
              <a:lnSpc>
                <a:spcPct val="150000"/>
              </a:lnSpc>
            </a:pPr>
            <a:r>
              <a:rPr lang="zh-CN" altLang="en-US" sz="24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作者面对腐败无能的封建统治阶级，为唤醒民众，救国图强，写下了气吞山河的</a:t>
            </a:r>
            <a:r>
              <a:rPr lang="en-US" altLang="zh-CN" sz="24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《</a:t>
            </a:r>
            <a:r>
              <a:rPr lang="zh-CN" altLang="en-US" sz="24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少年中国说</a:t>
            </a:r>
            <a:r>
              <a:rPr lang="en-US" altLang="zh-CN" sz="24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》</a:t>
            </a:r>
            <a:r>
              <a:rPr lang="zh-CN" altLang="en-US" sz="24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。文章以</a:t>
            </a:r>
            <a:r>
              <a:rPr lang="en-US" altLang="zh-CN" sz="24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______</a:t>
            </a:r>
            <a:r>
              <a:rPr lang="zh-CN" altLang="en-US" sz="24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喻</a:t>
            </a:r>
            <a:r>
              <a:rPr lang="en-US" altLang="zh-CN" sz="24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________</a:t>
            </a:r>
            <a:r>
              <a:rPr lang="zh-CN" altLang="en-US" sz="24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，号召“</a:t>
            </a:r>
            <a:r>
              <a:rPr lang="en-US" altLang="zh-CN" sz="24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______________”</a:t>
            </a:r>
            <a:r>
              <a:rPr lang="zh-CN" altLang="en-US" sz="24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肩负起救国的责任，为创造一个繁荣富强的“</a:t>
            </a:r>
            <a:r>
              <a:rPr lang="en-US" altLang="zh-CN" sz="24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____________”</a:t>
            </a:r>
            <a:r>
              <a:rPr lang="zh-CN" altLang="en-US" sz="24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而努力</a:t>
            </a:r>
            <a:r>
              <a:rPr lang="zh-CN" altLang="en-US" sz="2400" b="1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。</a:t>
            </a:r>
            <a:endParaRPr lang="zh-CN" altLang="en-US" sz="2400" b="1" dirty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45007" y="2775352"/>
            <a:ext cx="873125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人</a:t>
            </a:r>
          </a:p>
        </p:txBody>
      </p:sp>
      <p:sp>
        <p:nvSpPr>
          <p:cNvPr id="2" name="TextBox 10"/>
          <p:cNvSpPr txBox="1"/>
          <p:nvPr/>
        </p:nvSpPr>
        <p:spPr>
          <a:xfrm>
            <a:off x="2901697" y="2736766"/>
            <a:ext cx="873125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国</a:t>
            </a:r>
          </a:p>
        </p:txBody>
      </p:sp>
      <p:sp>
        <p:nvSpPr>
          <p:cNvPr id="3" name="TextBox 10"/>
          <p:cNvSpPr txBox="1"/>
          <p:nvPr/>
        </p:nvSpPr>
        <p:spPr>
          <a:xfrm>
            <a:off x="5241659" y="2736766"/>
            <a:ext cx="1587500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中国少年</a:t>
            </a:r>
          </a:p>
        </p:txBody>
      </p:sp>
      <p:sp>
        <p:nvSpPr>
          <p:cNvPr id="4" name="TextBox 10"/>
          <p:cNvSpPr txBox="1"/>
          <p:nvPr/>
        </p:nvSpPr>
        <p:spPr>
          <a:xfrm>
            <a:off x="6308142" y="3288892"/>
            <a:ext cx="1557020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少年中国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" grpId="0"/>
      <p:bldP spid="3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3" name="组合 5"/>
          <p:cNvGrpSpPr/>
          <p:nvPr/>
        </p:nvGrpSpPr>
        <p:grpSpPr>
          <a:xfrm>
            <a:off x="2951312" y="14502"/>
            <a:ext cx="3348037" cy="831850"/>
            <a:chOff x="924035" y="907522"/>
            <a:chExt cx="3349239" cy="832905"/>
          </a:xfrm>
        </p:grpSpPr>
        <p:grpSp>
          <p:nvGrpSpPr>
            <p:cNvPr id="20489" name="组合 4"/>
            <p:cNvGrpSpPr/>
            <p:nvPr/>
          </p:nvGrpSpPr>
          <p:grpSpPr>
            <a:xfrm>
              <a:off x="924035" y="907522"/>
              <a:ext cx="3349239" cy="832905"/>
              <a:chOff x="1314217" y="754602"/>
              <a:chExt cx="3349239" cy="832905"/>
            </a:xfrm>
          </p:grpSpPr>
          <p:pic>
            <p:nvPicPr>
              <p:cNvPr id="20493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3349237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20494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10" name="圆角矩形 9"/>
            <p:cNvSpPr/>
            <p:nvPr/>
          </p:nvSpPr>
          <p:spPr>
            <a:xfrm>
              <a:off x="1485979" y="1067895"/>
              <a:ext cx="272555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第四步：查资料</a:t>
              </a:r>
            </a:p>
          </p:txBody>
        </p:sp>
      </p:grpSp>
      <p:sp>
        <p:nvSpPr>
          <p:cNvPr id="20484" name="TextBox 12"/>
          <p:cNvSpPr txBox="1"/>
          <p:nvPr/>
        </p:nvSpPr>
        <p:spPr>
          <a:xfrm>
            <a:off x="861151" y="946837"/>
            <a:ext cx="7369175" cy="341503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查资料，填一填。</a:t>
            </a:r>
            <a:endParaRPr lang="en-US" altLang="zh-CN" sz="2400" b="1" dirty="0">
              <a:solidFill>
                <a:srgbClr val="0000FF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361950" indent="-361950">
              <a:lnSpc>
                <a:spcPct val="150000"/>
              </a:lnSpc>
            </a:pPr>
            <a:r>
              <a:rPr lang="en-US" altLang="zh-CN" sz="24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1.《</a:t>
            </a:r>
            <a:r>
              <a:rPr lang="zh-CN" altLang="en-US" sz="24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少年中国说</a:t>
            </a:r>
            <a:r>
              <a:rPr lang="en-US" altLang="zh-CN" sz="24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》</a:t>
            </a:r>
            <a:r>
              <a:rPr lang="zh-CN" altLang="en-US" sz="24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是</a:t>
            </a:r>
            <a:r>
              <a:rPr lang="en-US" altLang="zh-CN" sz="24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______</a:t>
            </a:r>
            <a:r>
              <a:rPr lang="zh-CN" altLang="en-US" sz="24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朝末年</a:t>
            </a:r>
            <a:r>
              <a:rPr lang="en-US" altLang="zh-CN" sz="24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____________</a:t>
            </a:r>
            <a:r>
              <a:rPr lang="zh-CN" altLang="en-US" sz="24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所作的散文，写于</a:t>
            </a:r>
            <a:r>
              <a:rPr lang="en-US" altLang="zh-CN" sz="24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________</a:t>
            </a:r>
            <a:r>
              <a:rPr lang="zh-CN" altLang="en-US" sz="24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变法失败后的</a:t>
            </a:r>
            <a:r>
              <a:rPr lang="en-US" altLang="zh-CN" sz="24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1900</a:t>
            </a:r>
            <a:r>
              <a:rPr lang="zh-CN" altLang="en-US" sz="2400" b="1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年。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  </a:t>
            </a:r>
          </a:p>
          <a:p>
            <a:pPr marL="265113" indent="-265113">
              <a:lnSpc>
                <a:spcPct val="150000"/>
              </a:lnSpc>
            </a:pP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2.</a:t>
            </a:r>
            <a:r>
              <a:rPr sz="2400" b="1" dirty="0">
                <a:latin typeface="Times New Roman" pitchFamily="18" charset="0"/>
                <a:ea typeface="+mj-ea"/>
                <a:cs typeface="Times New Roman" pitchFamily="18" charset="0"/>
              </a:rPr>
              <a:t>梁启超,一字任甫，又号</a:t>
            </a:r>
            <a:r>
              <a:rPr 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___________</a:t>
            </a:r>
            <a:r>
              <a:rPr sz="2400" b="1" dirty="0">
                <a:latin typeface="Times New Roman" pitchFamily="18" charset="0"/>
                <a:ea typeface="+mj-ea"/>
                <a:cs typeface="Times New Roman" pitchFamily="18" charset="0"/>
              </a:rPr>
              <a:t>。中国近代思想家、政治家、教育家、史学家、文学家。戊戌变法领袖之一，中国近代</a:t>
            </a:r>
            <a:r>
              <a:rPr 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_______</a:t>
            </a:r>
            <a:r>
              <a:rPr sz="2400" b="1" dirty="0">
                <a:latin typeface="Times New Roman" pitchFamily="18" charset="0"/>
                <a:ea typeface="+mj-ea"/>
                <a:cs typeface="Times New Roman" pitchFamily="18" charset="0"/>
              </a:rPr>
              <a:t>、新法家代表人物。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89920" y="1603913"/>
            <a:ext cx="775970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清</a:t>
            </a:r>
          </a:p>
        </p:txBody>
      </p:sp>
      <p:sp>
        <p:nvSpPr>
          <p:cNvPr id="2" name="TextBox 13"/>
          <p:cNvSpPr txBox="1"/>
          <p:nvPr/>
        </p:nvSpPr>
        <p:spPr>
          <a:xfrm>
            <a:off x="5918447" y="1603596"/>
            <a:ext cx="11049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梁启超</a:t>
            </a:r>
          </a:p>
        </p:txBody>
      </p:sp>
      <p:sp>
        <p:nvSpPr>
          <p:cNvPr id="3" name="TextBox 13"/>
          <p:cNvSpPr txBox="1"/>
          <p:nvPr/>
        </p:nvSpPr>
        <p:spPr>
          <a:xfrm>
            <a:off x="3266136" y="2149534"/>
            <a:ext cx="11049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戊戌</a:t>
            </a:r>
          </a:p>
        </p:txBody>
      </p:sp>
      <p:sp>
        <p:nvSpPr>
          <p:cNvPr id="5" name="TextBox 13"/>
          <p:cNvSpPr txBox="1"/>
          <p:nvPr/>
        </p:nvSpPr>
        <p:spPr>
          <a:xfrm>
            <a:off x="4342597" y="2689750"/>
            <a:ext cx="1719580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饮冰室主人</a:t>
            </a:r>
          </a:p>
        </p:txBody>
      </p:sp>
      <p:sp>
        <p:nvSpPr>
          <p:cNvPr id="6" name="TextBox 13"/>
          <p:cNvSpPr txBox="1"/>
          <p:nvPr/>
        </p:nvSpPr>
        <p:spPr>
          <a:xfrm>
            <a:off x="4391388" y="3791793"/>
            <a:ext cx="11049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维新派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" grpId="0"/>
      <p:bldP spid="3" grpId="0"/>
      <p:bldP spid="5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6" name="组合 5"/>
          <p:cNvGrpSpPr/>
          <p:nvPr/>
        </p:nvGrpSpPr>
        <p:grpSpPr>
          <a:xfrm>
            <a:off x="2837653" y="237925"/>
            <a:ext cx="3348038" cy="831850"/>
            <a:chOff x="924035" y="907522"/>
            <a:chExt cx="3349239" cy="832905"/>
          </a:xfrm>
        </p:grpSpPr>
        <p:grpSp>
          <p:nvGrpSpPr>
            <p:cNvPr id="21508" name="组合 4"/>
            <p:cNvGrpSpPr/>
            <p:nvPr/>
          </p:nvGrpSpPr>
          <p:grpSpPr>
            <a:xfrm>
              <a:off x="924035" y="907522"/>
              <a:ext cx="3349239" cy="832905"/>
              <a:chOff x="1314217" y="754602"/>
              <a:chExt cx="3349239" cy="832905"/>
            </a:xfrm>
          </p:grpSpPr>
          <p:pic>
            <p:nvPicPr>
              <p:cNvPr id="21512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3349237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21513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4" name="圆角矩形 3"/>
            <p:cNvSpPr/>
            <p:nvPr/>
          </p:nvSpPr>
          <p:spPr>
            <a:xfrm>
              <a:off x="1485979" y="1067895"/>
              <a:ext cx="272555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第五步：提问题</a:t>
              </a:r>
            </a:p>
          </p:txBody>
        </p:sp>
      </p:grpSp>
      <p:sp>
        <p:nvSpPr>
          <p:cNvPr id="21507" name="TextBox 6"/>
          <p:cNvSpPr txBox="1"/>
          <p:nvPr/>
        </p:nvSpPr>
        <p:spPr>
          <a:xfrm>
            <a:off x="948878" y="1457688"/>
            <a:ext cx="7369175" cy="1284006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latin typeface="+mj-ea"/>
                <a:ea typeface="+mj-ea"/>
              </a:rPr>
              <a:t>    </a:t>
            </a:r>
            <a:r>
              <a:rPr lang="zh-CN" altLang="en-US" sz="2800" b="1" dirty="0">
                <a:latin typeface="+mj-ea"/>
                <a:ea typeface="+mj-ea"/>
              </a:rPr>
              <a:t>通过预习，你还有哪些不明白的地方，可以在书上做上记号，上课时要想办法解决。</a:t>
            </a:r>
            <a:endParaRPr lang="en-US" altLang="zh-CN" sz="2800" b="1" dirty="0"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3" descr="C:\Users\Administrator\Desktop\微官网末页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9144001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56263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自定义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974806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自定义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974806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660</Words>
  <Application>Microsoft Office PowerPoint</Application>
  <PresentationFormat>全屏显示(16:9)</PresentationFormat>
  <Paragraphs>78</Paragraphs>
  <Slides>16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16</vt:i4>
      </vt:variant>
    </vt:vector>
  </HeadingPairs>
  <TitlesOfParts>
    <vt:vector size="18" baseType="lpstr">
      <vt:lpstr>Office 主题</vt:lpstr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荣德基</dc:creator>
  <cp:lastModifiedBy>User</cp:lastModifiedBy>
  <cp:revision>692</cp:revision>
  <dcterms:created xsi:type="dcterms:W3CDTF">2015-12-30T08:03:00Z</dcterms:created>
  <dcterms:modified xsi:type="dcterms:W3CDTF">2020-06-28T07:56:02Z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2052-11.1.0.9740</vt:lpwstr>
  </property>
</Properties>
</file>