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673" r:id="rId2"/>
    <p:sldId id="660" r:id="rId3"/>
    <p:sldId id="661" r:id="rId4"/>
    <p:sldId id="662" r:id="rId5"/>
    <p:sldId id="663" r:id="rId6"/>
    <p:sldId id="669" r:id="rId7"/>
    <p:sldId id="664" r:id="rId8"/>
    <p:sldId id="670" r:id="rId9"/>
    <p:sldId id="671" r:id="rId10"/>
    <p:sldId id="665" r:id="rId11"/>
    <p:sldId id="666" r:id="rId12"/>
    <p:sldId id="668" r:id="rId13"/>
    <p:sldId id="672" r:id="rId14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72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895139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3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3.tiff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3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13.tiff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3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3249"/>
          <a:stretch/>
        </p:blipFill>
        <p:spPr>
          <a:xfrm>
            <a:off x="635" y="0"/>
            <a:ext cx="9141778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49220" y="1718200"/>
            <a:ext cx="38455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12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9438" y="273801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893" y="272785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60379" y="288238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603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2957691" y="4482083"/>
            <a:ext cx="6186309" cy="64633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知识源于积累</a:t>
            </a:r>
            <a:r>
              <a:rPr kumimoji="0" lang="zh-CN" altLang="en-US" sz="36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，读书引领</a:t>
            </a: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背记</a:t>
            </a:r>
          </a:p>
        </p:txBody>
      </p:sp>
      <p:pic>
        <p:nvPicPr>
          <p:cNvPr id="13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23403" y="708602"/>
            <a:ext cx="5226050" cy="39339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中国的别称：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j-ea"/>
                <a:ea typeface="+mj-ea"/>
              </a:rPr>
              <a:t>九州  华夏  中华  神州  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j-ea"/>
                <a:ea typeface="+mj-ea"/>
              </a:rPr>
              <a:t>诸夏  丝绸之国</a:t>
            </a:r>
          </a:p>
          <a:p>
            <a:pPr>
              <a:lnSpc>
                <a:spcPct val="130000"/>
              </a:lnSpc>
            </a:pPr>
            <a:endParaRPr lang="zh-CN" altLang="en-US" sz="2800" b="1" dirty="0"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有关创新的词语：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j-ea"/>
                <a:ea typeface="+mj-ea"/>
              </a:rPr>
              <a:t>不拘一格  革故鼎新  标新立异  推陈出新  改天换地  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137782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4" name="图片 1" descr="IMG_25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l="1504" t="1654" r="1880" b="2757"/>
          <a:stretch>
            <a:fillRect/>
          </a:stretch>
        </p:blipFill>
        <p:spPr>
          <a:xfrm>
            <a:off x="5741797" y="1211431"/>
            <a:ext cx="3238185" cy="26974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857613" y="963380"/>
            <a:ext cx="7391400" cy="267765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古诗中的爱国名句：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王师北定中原日，家祭无忘告乃翁。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暖风熏得游人醉，直把杭州当汴州。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我劝天公重抖擞，不拘一格降人才。</a:t>
            </a:r>
          </a:p>
        </p:txBody>
      </p:sp>
      <p:sp>
        <p:nvSpPr>
          <p:cNvPr id="3" name="矩形 2"/>
          <p:cNvSpPr/>
          <p:nvPr/>
        </p:nvSpPr>
        <p:spPr>
          <a:xfrm>
            <a:off x="3016850" y="113638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371774" y="772964"/>
            <a:ext cx="8548946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描写爱国的诗词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：</a:t>
            </a:r>
            <a:endParaRPr lang="en-US" altLang="zh-CN" sz="24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1)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一身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报国有万死，双鬓向人无再青。 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陆游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夜泊水村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(2)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遗民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泪尽胡尘里，南望王师又一年。 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陆游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秋夜将晓出篱门迎凉有感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(3)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黄沙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百战穿金甲，不破楼兰终不还。 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王昌龄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从军行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endParaRPr lang="en-US" altLang="zh-CN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03893" y="86235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403673" y="730432"/>
            <a:ext cx="8336292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4)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只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解沙场为国死，何须马革裹尸还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徐锡麟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出塞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(5)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捐躯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赴国难，视死忽如归！ 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曹植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白马篇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(6)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夜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阑卧听风吹雨，铁马冰河入梦来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陆游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十一月四日风雨大作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endParaRPr lang="zh-CN" altLang="en-US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1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/>
          <p:nvPr/>
        </p:nvSpPr>
        <p:spPr>
          <a:xfrm>
            <a:off x="2062764" y="1598133"/>
            <a:ext cx="5779641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天宝诗人诗有史，杜鹃再拜泪如水。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龟堂一老旗鼓雄，劲气往往摩其垒。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轻裘骏马成都花，冰瓯雪碗建溪茶。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承平麾节半海宇，归来镜曲盟鸥沙。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诗墨淋漓不负酒，但恨未饮月氏首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941" name="矩形 1"/>
          <p:cNvSpPr/>
          <p:nvPr/>
        </p:nvSpPr>
        <p:spPr>
          <a:xfrm>
            <a:off x="3381226" y="744538"/>
            <a:ext cx="23495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书陆放翁诗卷后</a:t>
            </a:r>
          </a:p>
        </p:txBody>
      </p:sp>
      <p:sp>
        <p:nvSpPr>
          <p:cNvPr id="39942" name="矩形 9"/>
          <p:cNvSpPr/>
          <p:nvPr/>
        </p:nvSpPr>
        <p:spPr>
          <a:xfrm>
            <a:off x="3554925" y="1194131"/>
            <a:ext cx="1781175" cy="412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latinLnBrk="1">
              <a:lnSpc>
                <a:spcPct val="120000"/>
              </a:lnSpc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【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宋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】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林景熙</a:t>
            </a:r>
          </a:p>
        </p:txBody>
      </p:sp>
      <p:sp>
        <p:nvSpPr>
          <p:cNvPr id="3" name="矩形 2"/>
          <p:cNvSpPr/>
          <p:nvPr/>
        </p:nvSpPr>
        <p:spPr>
          <a:xfrm>
            <a:off x="3020674" y="5142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5" name="图片 2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194" y="1531832"/>
            <a:ext cx="1759585" cy="2365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推荐阅读：书陆放翁诗卷后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773" y="70200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5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993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/>
          <p:nvPr/>
        </p:nvSpPr>
        <p:spPr>
          <a:xfrm>
            <a:off x="1860746" y="907016"/>
            <a:ext cx="5779641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床头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孤剑空有声，坐看中原落人手。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青山一发愁蒙蒙，干戈况满天南东。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来孙却见九州同，家祭如何告乃翁！</a:t>
            </a:r>
          </a:p>
        </p:txBody>
      </p:sp>
      <p:sp>
        <p:nvSpPr>
          <p:cNvPr id="39943" name="矩形 2"/>
          <p:cNvSpPr/>
          <p:nvPr/>
        </p:nvSpPr>
        <p:spPr>
          <a:xfrm>
            <a:off x="622293" y="2544379"/>
            <a:ext cx="7994650" cy="175432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1169988" indent="-1169988"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诗人陆游盼望祖国统一的心愿实现了吗？你从哪两句知道的？</a:t>
            </a:r>
            <a:endParaRPr lang="en-US" altLang="zh-CN" sz="2400" b="1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 indent="989013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这首诗跟</a:t>
            </a:r>
            <a:r>
              <a:rPr lang="en-US" altLang="zh-CN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示儿</a:t>
            </a:r>
            <a:r>
              <a:rPr lang="en-US" altLang="zh-CN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》</a:t>
            </a:r>
            <a:r>
              <a:rPr lang="zh-CN" altLang="en-US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有什么相同的地方？</a:t>
            </a:r>
          </a:p>
        </p:txBody>
      </p:sp>
      <p:pic>
        <p:nvPicPr>
          <p:cNvPr id="2" name="推荐阅读：书陆放翁诗卷后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81" y="10277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8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5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9938" grpId="1"/>
      <p:bldP spid="399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5539" y="726747"/>
            <a:ext cx="77086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陆游临终时以不见“九州同”为憾事，他的后代能够见到这种局面，但统一中国的不是宋王朝，而是新兴的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元王朝，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这不是陆游希望看到的结果，所以祖国虽然统一，陆游的心愿却没有实现。我从“来孙却见九州同，家祭如何告乃翁！”看出来的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这两首诗都表达了作者浓浓的爱国热情。</a:t>
            </a:r>
          </a:p>
        </p:txBody>
      </p:sp>
    </p:spTree>
    <p:extLst>
      <p:ext uri="{BB962C8B-B14F-4D97-AF65-F5344CB8AC3E}">
        <p14:creationId xmlns:p14="http://schemas.microsoft.com/office/powerpoint/2010/main" val="179862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/>
        </p:nvSpPr>
        <p:spPr>
          <a:xfrm>
            <a:off x="1920973" y="1332639"/>
            <a:ext cx="5016500" cy="222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风卷江湖雨暗村，四山声作海涛翻。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溪柴火软蛮毡暖，我与狸奴不出门。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僵卧孤村不自哀，尚思为国戍轮台。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夜阑卧听风吹雨，铁马冰河入梦来。</a:t>
            </a:r>
          </a:p>
        </p:txBody>
      </p:sp>
      <p:sp>
        <p:nvSpPr>
          <p:cNvPr id="40963" name="矩形 1"/>
          <p:cNvSpPr/>
          <p:nvPr/>
        </p:nvSpPr>
        <p:spPr>
          <a:xfrm>
            <a:off x="2591973" y="250935"/>
            <a:ext cx="358775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十一月四日风雨大作二首</a:t>
            </a:r>
          </a:p>
        </p:txBody>
      </p:sp>
      <p:sp>
        <p:nvSpPr>
          <p:cNvPr id="40964" name="矩形 9"/>
          <p:cNvSpPr/>
          <p:nvPr/>
        </p:nvSpPr>
        <p:spPr>
          <a:xfrm>
            <a:off x="3384797" y="800710"/>
            <a:ext cx="1781175" cy="4126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latinLnBrk="1">
              <a:lnSpc>
                <a:spcPct val="120000"/>
              </a:lnSpc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【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宋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】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陆游</a:t>
            </a:r>
          </a:p>
        </p:txBody>
      </p:sp>
      <p:sp>
        <p:nvSpPr>
          <p:cNvPr id="40965" name="矩形 4"/>
          <p:cNvSpPr/>
          <p:nvPr/>
        </p:nvSpPr>
        <p:spPr>
          <a:xfrm>
            <a:off x="568325" y="3514674"/>
            <a:ext cx="766127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结合注释，查找资料，说说这两首诗的意思。</a:t>
            </a:r>
          </a:p>
          <a:p>
            <a:pPr indent="893763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这两首诗表达了作者怎样的愿望？</a:t>
            </a:r>
          </a:p>
        </p:txBody>
      </p:sp>
      <p:pic>
        <p:nvPicPr>
          <p:cNvPr id="2" name="图片 3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627" y="1090906"/>
            <a:ext cx="1925914" cy="2384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推荐阅读：十一月四日风雨大作二首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764" y="20642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0962" grpId="1"/>
      <p:bldP spid="409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74144" y="237629"/>
            <a:ext cx="8080759" cy="44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lnSpc>
                <a:spcPct val="13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天空黑暗，大风卷着江湖上的雨，四周的山上哗哗大雨像巨浪翻滚之声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。若耶溪所出的小束柴火烧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的小火和裹在身上的毛毡都很暖和，我和猫儿都不愿出门。  我直挺挺躺在孤寂荒凉的乡村里，没有为自己的处境而感到悲哀，心中还想着替国家防卫边疆。夜将尽了，我躺在床上听到那风雨的声音，迷迷糊糊地梦见，自己骑着披着铁甲的战马跨过冰封的河流出征北方疆场。</a:t>
            </a:r>
          </a:p>
          <a:p>
            <a:pPr marL="265113" indent="-265113">
              <a:lnSpc>
                <a:spcPct val="13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这两首诗都表达了作者收复失地、统一祖国的强烈愿望和炽热的爱国情怀。</a:t>
            </a: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44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35580524"/>
  <p:tag name="KSO_WM_UNIT_PLACING_PICTURE_USER_VIEWPORT" val="{&quot;height&quot;:2600,&quot;width&quot;:3855}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730</Words>
  <Application>Microsoft Office PowerPoint</Application>
  <PresentationFormat>全屏显示(16:9)</PresentationFormat>
  <Paragraphs>55</Paragraphs>
  <Slides>13</Slides>
  <Notes>0</Notes>
  <HiddenSlides>0</HiddenSlides>
  <MMClips>3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698</cp:revision>
  <dcterms:created xsi:type="dcterms:W3CDTF">2015-12-30T08:03:00Z</dcterms:created>
  <dcterms:modified xsi:type="dcterms:W3CDTF">2020-08-02T08:56:09Z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