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739" r:id="rId2"/>
    <p:sldId id="723" r:id="rId3"/>
    <p:sldId id="724" r:id="rId4"/>
    <p:sldId id="725" r:id="rId5"/>
    <p:sldId id="726" r:id="rId6"/>
    <p:sldId id="727" r:id="rId7"/>
    <p:sldId id="728" r:id="rId8"/>
    <p:sldId id="729" r:id="rId9"/>
    <p:sldId id="735" r:id="rId10"/>
    <p:sldId id="737" r:id="rId11"/>
    <p:sldId id="730" r:id="rId12"/>
    <p:sldId id="731" r:id="rId13"/>
    <p:sldId id="732" r:id="rId14"/>
    <p:sldId id="733" r:id="rId15"/>
    <p:sldId id="736" r:id="rId16"/>
    <p:sldId id="734" r:id="rId17"/>
    <p:sldId id="738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7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406769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32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/>
          <a:srcRect b="5060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305445" y="1685303"/>
            <a:ext cx="437261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13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少年中国说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64" y="264001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72" y="2651287"/>
            <a:ext cx="1060450" cy="1013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762299" y="2773290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7855" y="-28426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1366149" y="839278"/>
            <a:ext cx="6225492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含有动物名称的成语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：</a:t>
            </a:r>
            <a:r>
              <a:rPr lang="zh-CN" altLang="en-US" sz="2400" b="1" dirty="0" smtClean="0">
                <a:latin typeface="+mj-ea"/>
                <a:ea typeface="+mj-ea"/>
              </a:rPr>
              <a:t>潜</a:t>
            </a:r>
            <a:r>
              <a:rPr lang="zh-CN" altLang="en-US" sz="2400" b="1" dirty="0">
                <a:latin typeface="+mj-ea"/>
                <a:ea typeface="+mj-ea"/>
              </a:rPr>
              <a:t>龙腾渊 鹤立鸡群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对牛弹琴 </a:t>
            </a:r>
            <a:r>
              <a:rPr lang="zh-CN" altLang="en-US" sz="2400" b="1" dirty="0">
                <a:latin typeface="+mj-ea"/>
                <a:ea typeface="+mj-ea"/>
              </a:rPr>
              <a:t>呆若木鸡 </a:t>
            </a:r>
            <a:r>
              <a:rPr lang="zh-CN" altLang="en-US" sz="2400" b="1" dirty="0" smtClean="0">
                <a:latin typeface="+mj-ea"/>
                <a:ea typeface="+mj-ea"/>
              </a:rPr>
              <a:t>龙飞凤舞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出自典故的成语：</a:t>
            </a:r>
            <a:r>
              <a:rPr lang="zh-CN" altLang="en-US" sz="2400" b="1" dirty="0" smtClean="0">
                <a:latin typeface="+mj-ea"/>
                <a:ea typeface="+mj-ea"/>
              </a:rPr>
              <a:t>其</a:t>
            </a:r>
            <a:r>
              <a:rPr lang="zh-CN" altLang="en-US" sz="2400" b="1" dirty="0">
                <a:latin typeface="+mj-ea"/>
                <a:ea typeface="+mj-ea"/>
              </a:rPr>
              <a:t>道大光  河出伏流 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矞</a:t>
            </a:r>
            <a:r>
              <a:rPr lang="zh-CN" altLang="en-US" sz="2400" b="1" dirty="0">
                <a:latin typeface="+mj-ea"/>
                <a:ea typeface="+mj-ea"/>
              </a:rPr>
              <a:t>矞皇皇  马革裹尸  约法三章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赞美祖国的成语：</a:t>
            </a:r>
            <a:r>
              <a:rPr lang="zh-CN" altLang="en-US" sz="2400" b="1" dirty="0">
                <a:latin typeface="+mj-ea"/>
                <a:ea typeface="+mj-ea"/>
              </a:rPr>
              <a:t>国泰民安  国富民强 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物阜民丰  繁荣昌盛  幅员</a:t>
            </a:r>
            <a:r>
              <a:rPr lang="zh-CN" altLang="en-US" sz="2400" b="1" dirty="0" smtClean="0">
                <a:latin typeface="+mj-ea"/>
                <a:ea typeface="+mj-ea"/>
              </a:rPr>
              <a:t>辽阔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59820" y="5391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14778" y="726622"/>
            <a:ext cx="8065690" cy="36694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描写少年与中国的句子：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少年智则国智，少年富则国富，少年强则国强，少年独立则国独立，少年自由则国自由，少年进步则国进步，少年胜于欧洲则国胜于欧洲，少年雄于地球则国雄于地球。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2.红日初升，其道大光。河出伏流，一泻汪洋。潜龙腾渊，鳞爪飞扬。乳虎啸谷，百兽震惶。鹰隼试翼，风尘吸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张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。奇花初胎,矞矞皇皇。干将发硎,有作其芒。天戴其苍，地履其黄。</a:t>
            </a:r>
          </a:p>
        </p:txBody>
      </p:sp>
      <p:sp>
        <p:nvSpPr>
          <p:cNvPr id="3" name="矩形 2"/>
          <p:cNvSpPr/>
          <p:nvPr/>
        </p:nvSpPr>
        <p:spPr>
          <a:xfrm>
            <a:off x="3090178" y="30537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19081" y="653273"/>
            <a:ext cx="8736013" cy="3908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与少年有关的诗词：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  <a:p>
            <a:pPr algn="l"/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万事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不如身手好，一生须惜少年时。 </a:t>
            </a:r>
          </a:p>
          <a:p>
            <a:pPr algn="r"/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王国维《浣溪沙》</a:t>
            </a:r>
          </a:p>
          <a:p>
            <a:pPr algn="l"/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少壮不努力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，老大徒伤悲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					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《长歌行》</a:t>
            </a:r>
          </a:p>
          <a:p>
            <a:pPr algn="l"/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少年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易学老难成，一寸光阴不可轻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	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朱熹《劝学诗》</a:t>
            </a:r>
          </a:p>
          <a:p>
            <a:pPr algn="l"/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老夫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聊发少年狂，左牵黄，右擎苍。</a:t>
            </a:r>
          </a:p>
          <a:p>
            <a:pPr algn="r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苏轼《江城子·密州出猎》</a:t>
            </a:r>
          </a:p>
          <a:p>
            <a:pPr algn="l"/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恰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同学少年，风华正茂；书生意气，挥斥方遒。 </a:t>
            </a:r>
          </a:p>
          <a:p>
            <a:pPr algn="r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毛泽东《沁园春·长沙》</a:t>
            </a:r>
          </a:p>
          <a:p>
            <a:pPr algn="l"/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劝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君莫惜金缕衣，劝君惜取少年时。 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		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《金缕衣》</a:t>
            </a:r>
          </a:p>
        </p:txBody>
      </p:sp>
      <p:sp>
        <p:nvSpPr>
          <p:cNvPr id="3" name="矩形 2"/>
          <p:cNvSpPr/>
          <p:nvPr/>
        </p:nvSpPr>
        <p:spPr>
          <a:xfrm>
            <a:off x="3090057" y="-287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/>
          <p:nvPr/>
        </p:nvSpPr>
        <p:spPr>
          <a:xfrm>
            <a:off x="601630" y="1103857"/>
            <a:ext cx="8191500" cy="3554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66700" latinLnBrk="1">
              <a:lnSpc>
                <a:spcPct val="125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1908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年，宋庆龄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岁。这一年，她被父母送到美国留学，进了佐治亚州梅肯市的威斯里安女子学院。</a:t>
            </a:r>
          </a:p>
          <a:p>
            <a:pPr indent="2667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宋庆龄是个文静而爱沉思的女孩子。她学习非常勤奋，尤其是想到将来要为穷苦的祖国人民做事时，她就更加刻苦地学习。</a:t>
            </a:r>
          </a:p>
          <a:p>
            <a:pPr indent="2667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有一次，班里要讨论历史方面的问题，她认真地收集资料，认真地思索，做了充分的准备。</a:t>
            </a:r>
          </a:p>
          <a:p>
            <a:pPr indent="2667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在讨论会上，一位美国学生站起来发言。他说：“我认为，历史的发展是难以估计的。你们看，那些所谓的文明古国，譬如亚洲的中国，已经被历史淘汰了。人类的希望在欧洲，在美洲，在我们这里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……”  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3797" name="矩形 1"/>
          <p:cNvSpPr/>
          <p:nvPr/>
        </p:nvSpPr>
        <p:spPr>
          <a:xfrm>
            <a:off x="3399466" y="733607"/>
            <a:ext cx="23495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我不能忘掉祖国</a:t>
            </a:r>
          </a:p>
        </p:txBody>
      </p:sp>
      <p:sp>
        <p:nvSpPr>
          <p:cNvPr id="7" name="矩形 6"/>
          <p:cNvSpPr/>
          <p:nvPr/>
        </p:nvSpPr>
        <p:spPr>
          <a:xfrm>
            <a:off x="3102712" y="16747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我不能忘掉祖国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255" y="65970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/>
          <p:nvPr/>
        </p:nvSpPr>
        <p:spPr>
          <a:xfrm>
            <a:off x="476250" y="197984"/>
            <a:ext cx="8191500" cy="4324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667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这时，坐在前排的宋庆龄不以为然地摇了摇头。她紧锁双眉，耐心地听着美国同学的发言。</a:t>
            </a:r>
          </a:p>
          <a:p>
            <a:pPr indent="2667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那位同学刚讲完，宋庆龄就站了起来。教室里立刻静下来了，宋庆龄显得有些激动，但她仍然用柔和的声调说：“历史确实是在不断变化的，但它永远属于亿万大众。具有五千年文明历史的中国，没有被淘汰，也不可能被淘汰。有人说中国像一头沉睡的狮子，但它决不会永远沉睡下去。总有一天，东亚睡狮的吼声将震动全世界！因为它有广阔的土地，勤劳的人民，悠久的历史，富饶的物产，有无数革命志士，为了它的振兴在进行着艰苦卓绝的斗争！”</a:t>
            </a:r>
          </a:p>
          <a:p>
            <a:pPr indent="2667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 教室里响起了热烈的掌声。大家交口称赞：“说得好，以理服人。”“这些话多么有力量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!”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/>
          <p:nvPr/>
        </p:nvSpPr>
        <p:spPr>
          <a:xfrm>
            <a:off x="457200" y="525858"/>
            <a:ext cx="8191500" cy="862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667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宋庆龄虽然身在国外，但她时时刻刻关心着国内的情况，她常对同学说：“我不能忘掉中国，我对祖国充满了理想和希望！”</a:t>
            </a:r>
          </a:p>
        </p:txBody>
      </p:sp>
      <p:sp>
        <p:nvSpPr>
          <p:cNvPr id="2" name="矩形 1"/>
          <p:cNvSpPr/>
          <p:nvPr/>
        </p:nvSpPr>
        <p:spPr>
          <a:xfrm>
            <a:off x="273924" y="1756119"/>
            <a:ext cx="8689321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为什么宋庆龄说中国“没有被淘汰，也不可能被淘汰”？</a:t>
            </a:r>
            <a:endParaRPr lang="en-US" altLang="zh-CN" sz="24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indent="893763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宋庆龄是个什么样的人？从文中哪些地方可以看出来？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4800" y="274319"/>
            <a:ext cx="79106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因为它有广阔的土地，勤劳的人民，悠久的历史，富饶的物产，有无数革命志士，为了它的振兴在进行着艰苦卓绝的斗争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）宋庆龄是个热爱祖国的人。从她在讨论会上的发言和她常对同学说的话中可以看出来。（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）宋庆龄是个热爱学习，勤于思考的人。从她在讨论会前认真地搜集资料，认真地思索，讨论会上有理有据地论证自己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11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5543" y="480259"/>
            <a:ext cx="7814932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观点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可以看出来。（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）宋庆龄是个知书达礼，讲文明，懂礼貌的人。当那位美国学生发言时，她虽然很不赞同，但还是耐心地听完了他的话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56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626408" y="790303"/>
            <a:ext cx="8191500" cy="3509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 latinLnBrk="1">
              <a:lnSpc>
                <a:spcPct val="112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邓世昌是清末的一位爱国将领，为了保卫祖国的海防，他献出了宝贵的生命。</a:t>
            </a:r>
          </a:p>
          <a:p>
            <a:pPr indent="444500" latinLnBrk="1">
              <a:lnSpc>
                <a:spcPct val="112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1894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年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25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日，日本海军在牙山口外海面，向中国海军发动突然袭击。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日，中日双方同时宣战，甲午海战爆发了。</a:t>
            </a:r>
          </a:p>
          <a:p>
            <a:pPr indent="444500" latinLnBrk="1">
              <a:lnSpc>
                <a:spcPct val="112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17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日中午，我方舰队在黄海海面与日本舰队遭遇，展开了一场激战。战斗打响后，</a:t>
            </a:r>
          </a:p>
          <a:p>
            <a:pPr indent="444500" latinLnBrk="1">
              <a:lnSpc>
                <a:spcPct val="112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邓世昌指挥的“致远”号战舰冒着密集的炮火，劈波斩浪，奋勇向前，猛烈开炮，屡中敌舰。以先锋舰“吉野”号为首的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艘日本军舰，进逼北洋舰队的旗舰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——“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定远”号。为了保护旗舰，邓世昌指挥“致远”开足马力，抢到“定远”前面，迎战来敌。</a:t>
            </a:r>
          </a:p>
        </p:txBody>
      </p:sp>
      <p:sp>
        <p:nvSpPr>
          <p:cNvPr id="36867" name="矩形 1"/>
          <p:cNvSpPr/>
          <p:nvPr/>
        </p:nvSpPr>
        <p:spPr>
          <a:xfrm>
            <a:off x="3426933" y="211339"/>
            <a:ext cx="23495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爱国将领邓世昌</a:t>
            </a:r>
          </a:p>
        </p:txBody>
      </p:sp>
      <p:pic>
        <p:nvPicPr>
          <p:cNvPr id="2" name="推荐阅读：爱国将领邓世昌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914" y="12983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476250" y="363855"/>
            <a:ext cx="8191500" cy="3940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“致远”在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艘敌舰的包围之中顽强作战。不久，舰上的炮弹打光了，邓世昌就命令官兵用步枪射击。</a:t>
            </a:r>
          </a:p>
          <a:p>
            <a:pPr indent="4445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下午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时左右，战斗更加激烈。“致远”遭到日军重炮轰击，弹孔累累，水线以下也多处受伤，船身倾斜。邓世昌怒视着在海面横冲直撞的“吉野”号，对大副说：“日本舰队全仗‘吉野’横行，如果撞沉它，我军一定会取得胜利！”他登上舰桥，慷慨激昂地向全舰官兵宣布：“我们为国作战，早已把生死置之度外。现在舰伤弹尽，无力再战，我决定撞沉‘吉野’，与它同归于尽！”全舰官兵齐声高呼，表示拥护。</a:t>
            </a:r>
          </a:p>
          <a:p>
            <a:pPr indent="444500" latinLnBrk="1">
              <a:lnSpc>
                <a:spcPct val="125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邓世昌登上驾驶台，两手紧握舵轮，开足马力，向“吉野”猛冲过去。敌人发现“致远”向“吉野”冲来，立刻集中火力，轰击“致远”。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76250" y="376555"/>
            <a:ext cx="819150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致远”的甲板起火了，但仍继续前进，像一条火龙乘风破浪，冲向“吉野”。敌舰上的士兵见了，惊恐万状，纷纷跳水逃命，“吉野”的舰长也吓得手足无措。就在“致远”将要撞上敌舰的时候，不幸被一颗鱼雷击中，顿时全舰爆炸起火，不久就沉没了。</a:t>
            </a:r>
          </a:p>
          <a:p>
            <a:pPr marL="0" marR="0" lvl="0" indent="444500" algn="l" defTabSz="457200" rtl="0" eaLnBrk="1" fontAlgn="base" latinLnBrk="1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落水以后的邓世昌，仍然高呼杀敌不止。随从把救生圈抛给他，他拒绝了。他饲养的军犬游到他身边，咬住他的衣袖，想救起自己的主人，却被他用力挣脱了，然后他自己沉没在汹涌的浪涛之中。全舰二百多名将士，除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人遇救外，其余全部壮烈牺牲。</a:t>
            </a:r>
          </a:p>
          <a:p>
            <a:pPr marL="0" marR="0" lvl="0" indent="444500" algn="l" defTabSz="457200" rtl="0" eaLnBrk="1" fontAlgn="base" latinLnBrk="1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邓世昌的英雄行为，大大激发了海军将士的爱国热忱，他为国捐躯的英雄形象，永远活在中国人民的心中。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660400" y="1136022"/>
            <a:ext cx="7797800" cy="17543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257300" indent="-1257300"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查找有关资料，说说邓世昌牺牲后人们是怎样纪念他的。</a:t>
            </a:r>
            <a:endParaRPr lang="en-US" altLang="zh-CN" sz="24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marL="1257300" indent="-363538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邓世昌是一个怎样的人？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2774" y="480276"/>
            <a:ext cx="85273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邓世昌壮烈牺牲后，清廷谥以“壮节”，按提督例从优议恤并追赠太子少保衔，入祀京师昭忠祠。山东威海百姓感其忠烈，于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1899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年在成山上为邓世昌塑像建祠，以志永久敬仰。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1996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年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28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日，中国人民解放军海军命名新式远洋综合训练舰为“世昌”号，以示中国海军风骨。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邓世昌是个勇猛善战，顽强抗敌，视死如归，舍生取义的人。</a:t>
            </a:r>
          </a:p>
        </p:txBody>
      </p:sp>
    </p:spTree>
    <p:extLst>
      <p:ext uri="{BB962C8B-B14F-4D97-AF65-F5344CB8AC3E}">
        <p14:creationId xmlns:p14="http://schemas.microsoft.com/office/powerpoint/2010/main" val="105260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69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1378</Words>
  <Application>Microsoft Office PowerPoint</Application>
  <PresentationFormat>全屏显示(16:9)</PresentationFormat>
  <Paragraphs>55</Paragraphs>
  <Slides>17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700</cp:revision>
  <dcterms:created xsi:type="dcterms:W3CDTF">2015-12-30T08:03:00Z</dcterms:created>
  <dcterms:modified xsi:type="dcterms:W3CDTF">2020-08-02T09:07:49Z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