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725" r:id="rId2"/>
    <p:sldId id="681" r:id="rId3"/>
    <p:sldId id="682" r:id="rId4"/>
    <p:sldId id="683" r:id="rId5"/>
    <p:sldId id="712" r:id="rId6"/>
    <p:sldId id="722" r:id="rId7"/>
    <p:sldId id="684" r:id="rId8"/>
    <p:sldId id="706" r:id="rId9"/>
    <p:sldId id="685" r:id="rId10"/>
    <p:sldId id="686" r:id="rId11"/>
    <p:sldId id="687" r:id="rId12"/>
    <p:sldId id="693" r:id="rId13"/>
    <p:sldId id="692" r:id="rId14"/>
    <p:sldId id="694" r:id="rId15"/>
    <p:sldId id="695" r:id="rId16"/>
    <p:sldId id="696" r:id="rId17"/>
    <p:sldId id="708" r:id="rId18"/>
    <p:sldId id="709" r:id="rId19"/>
    <p:sldId id="710" r:id="rId20"/>
    <p:sldId id="702" r:id="rId21"/>
    <p:sldId id="703" r:id="rId22"/>
    <p:sldId id="704" r:id="rId23"/>
    <p:sldId id="705" r:id="rId24"/>
    <p:sldId id="690" r:id="rId25"/>
    <p:sldId id="689" r:id="rId26"/>
    <p:sldId id="691" r:id="rId27"/>
    <p:sldId id="714" r:id="rId28"/>
    <p:sldId id="701" r:id="rId29"/>
    <p:sldId id="715" r:id="rId30"/>
    <p:sldId id="723" r:id="rId31"/>
    <p:sldId id="716" r:id="rId32"/>
    <p:sldId id="721" r:id="rId33"/>
    <p:sldId id="718" r:id="rId34"/>
    <p:sldId id="719" r:id="rId35"/>
    <p:sldId id="720" r:id="rId36"/>
    <p:sldId id="724" r:id="rId37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72" y="-94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864290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50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5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50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3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3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2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2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2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2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jpeg"/><Relationship Id="rId9" Type="http://schemas.openxmlformats.org/officeDocument/2006/relationships/image" Target="../media/image31.tif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110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256"/>
          <p:cNvPicPr>
            <a:picLocks noChangeAspect="1"/>
          </p:cNvPicPr>
          <p:nvPr/>
        </p:nvPicPr>
        <p:blipFill>
          <a:blip r:embed="rId2"/>
          <a:srcRect b="5060"/>
          <a:stretch>
            <a:fillRect/>
          </a:stretch>
        </p:blipFill>
        <p:spPr>
          <a:xfrm>
            <a:off x="-635" y="0"/>
            <a:ext cx="9144635" cy="51441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2592536" y="1755950"/>
            <a:ext cx="437261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13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少年中国说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914" y="269765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779" y="269702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224125" y="2851557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49692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Box 7"/>
          <p:cNvSpPr txBox="1"/>
          <p:nvPr/>
        </p:nvSpPr>
        <p:spPr>
          <a:xfrm>
            <a:off x="478006" y="954606"/>
            <a:ext cx="8397875" cy="28623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通过上节课的学习，你能说说课文写了什么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？填一填。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面对腐败无能的封建统治阶级，为唤醒民众，救国图强，梁启超写下了气吞山河的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《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少年中国说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》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。文章以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喻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________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，号召“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______________”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肩负起救国的责任，为创造一个繁荣富强的“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______________”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而努力</a:t>
            </a:r>
            <a:r>
              <a:rPr lang="zh-CN" altLang="en-US" sz="2400" b="1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84408" y="2128585"/>
            <a:ext cx="8731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人</a:t>
            </a:r>
          </a:p>
        </p:txBody>
      </p:sp>
      <p:sp>
        <p:nvSpPr>
          <p:cNvPr id="2" name="TextBox 10"/>
          <p:cNvSpPr txBox="1"/>
          <p:nvPr/>
        </p:nvSpPr>
        <p:spPr>
          <a:xfrm>
            <a:off x="834390" y="2718487"/>
            <a:ext cx="8731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国</a:t>
            </a:r>
          </a:p>
        </p:txBody>
      </p:sp>
      <p:sp>
        <p:nvSpPr>
          <p:cNvPr id="3" name="TextBox 10"/>
          <p:cNvSpPr txBox="1"/>
          <p:nvPr/>
        </p:nvSpPr>
        <p:spPr>
          <a:xfrm>
            <a:off x="3347720" y="2674024"/>
            <a:ext cx="15875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中国少年</a:t>
            </a:r>
          </a:p>
        </p:txBody>
      </p:sp>
      <p:sp>
        <p:nvSpPr>
          <p:cNvPr id="4" name="TextBox 10"/>
          <p:cNvSpPr txBox="1"/>
          <p:nvPr/>
        </p:nvSpPr>
        <p:spPr>
          <a:xfrm>
            <a:off x="3729355" y="3221394"/>
            <a:ext cx="155702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少年中国</a:t>
            </a:r>
          </a:p>
        </p:txBody>
      </p:sp>
      <p:sp>
        <p:nvSpPr>
          <p:cNvPr id="6" name="矩形 5"/>
          <p:cNvSpPr/>
          <p:nvPr/>
        </p:nvSpPr>
        <p:spPr>
          <a:xfrm>
            <a:off x="3379790" y="113259"/>
            <a:ext cx="2448106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复习引入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366382" y="614097"/>
            <a:ext cx="8496300" cy="39693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2788">
              <a:lnSpc>
                <a:spcPct val="150000"/>
              </a:lnSpc>
            </a:pPr>
            <a:r>
              <a:rPr sz="2800" b="1" dirty="0" err="1" smtClean="0">
                <a:latin typeface="+mj-ea"/>
                <a:ea typeface="+mj-ea"/>
              </a:rPr>
              <a:t>首先围绕</a:t>
            </a:r>
            <a:r>
              <a:rPr sz="2800" b="1" dirty="0" err="1">
                <a:latin typeface="Times New Roman" pitchFamily="18" charset="0"/>
                <a:ea typeface="+mj-ea"/>
                <a:cs typeface="Times New Roman" pitchFamily="18" charset="0"/>
              </a:rPr>
              <a:t>“</a:t>
            </a:r>
            <a:r>
              <a:rPr sz="2800" b="1" dirty="0" err="1">
                <a:latin typeface="+mj-ea"/>
                <a:ea typeface="+mj-ea"/>
              </a:rPr>
              <a:t>少年</a:t>
            </a:r>
            <a:r>
              <a:rPr sz="2800" b="1" dirty="0">
                <a:latin typeface="+mj-ea"/>
                <a:ea typeface="+mj-ea"/>
              </a:rPr>
              <a:t>……则国……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”</a:t>
            </a:r>
            <a:r>
              <a:rPr sz="2800" b="1" dirty="0" err="1">
                <a:latin typeface="+mj-ea"/>
                <a:ea typeface="+mj-ea"/>
              </a:rPr>
              <a:t>的句式，</a:t>
            </a:r>
            <a:r>
              <a:rPr sz="2800" b="1" dirty="0" err="1" smtClean="0">
                <a:latin typeface="+mj-ea"/>
                <a:ea typeface="+mj-ea"/>
              </a:rPr>
              <a:t>感受中国</a:t>
            </a:r>
            <a:r>
              <a:rPr lang="zh-CN" altLang="en-US" sz="2800" b="1" dirty="0" smtClean="0">
                <a:latin typeface="+mj-ea"/>
                <a:ea typeface="+mj-ea"/>
              </a:rPr>
              <a:t>少年</a:t>
            </a:r>
            <a:r>
              <a:rPr sz="2800" b="1" dirty="0" smtClean="0">
                <a:latin typeface="+mj-ea"/>
                <a:ea typeface="+mj-ea"/>
              </a:rPr>
              <a:t>的形象</a:t>
            </a:r>
            <a:r>
              <a:rPr sz="2800" b="1" dirty="0">
                <a:latin typeface="+mj-ea"/>
                <a:ea typeface="+mj-ea"/>
              </a:rPr>
              <a:t>，体会少年中国与中国少年的关系；再重点诵读课文第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sz="2800" b="1" dirty="0">
                <a:latin typeface="+mj-ea"/>
                <a:ea typeface="+mj-ea"/>
              </a:rPr>
              <a:t>自然段，找出文中用来赞美少年中国的事物，边读边想象所描绘的画面，体会这些事物的象征意义。学习作者运用象征手法和排比、对偶等修辞方法，使文章表达更为生动形象。</a:t>
            </a:r>
          </a:p>
        </p:txBody>
      </p:sp>
      <p:sp>
        <p:nvSpPr>
          <p:cNvPr id="3" name="矩形 2"/>
          <p:cNvSpPr/>
          <p:nvPr/>
        </p:nvSpPr>
        <p:spPr>
          <a:xfrm>
            <a:off x="3305940" y="45537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2378879" y="1880462"/>
            <a:ext cx="4909820" cy="9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V="1">
            <a:off x="1375714" y="3146397"/>
            <a:ext cx="7135178" cy="952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433381" y="3791501"/>
            <a:ext cx="1278462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4044361" y="3772451"/>
            <a:ext cx="4589278" cy="952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33381" y="4441196"/>
            <a:ext cx="8531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636138" y="706771"/>
            <a:ext cx="7828874" cy="3089286"/>
          </a:xfrm>
          <a:prstGeom prst="round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normalizeH="0" baseline="0" noProof="0" dirty="0">
                <a:solidFill>
                  <a:schemeClr val="tx1"/>
                </a:solidFill>
                <a:uLnTx/>
                <a:uFillTx/>
                <a:latin typeface="黑体" pitchFamily="49" charset="-122"/>
                <a:ea typeface="黑体" pitchFamily="49" charset="-122"/>
                <a:sym typeface="Calibri" panose="020F0502020204030204" pitchFamily="34" charset="0"/>
              </a:rPr>
              <a:t>结合原文体会感情</a:t>
            </a:r>
          </a:p>
          <a:p>
            <a:pPr marL="808038" lvl="0" indent="-808038">
              <a:lnSpc>
                <a:spcPct val="150000"/>
              </a:lnSpc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sym typeface="Calibri" panose="020F0502020204030204" pitchFamily="34" charset="0"/>
              </a:rPr>
              <a:t>概念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sym typeface="Calibri" panose="020F0502020204030204" pitchFamily="34" charset="0"/>
              </a:rPr>
              <a:t>：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即结合整篇文章（或整本书）的内容来体会作者的感情。小学课本由于篇幅所限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，很多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课文是节选。因此，要想深入领会作者所要表达的感情，就需要读读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原文。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  <a:sym typeface="Calibri" panose="020F0502020204030204" pitchFamily="34" charset="0"/>
            </a:endParaRPr>
          </a:p>
        </p:txBody>
      </p:sp>
      <p:grpSp>
        <p:nvGrpSpPr>
          <p:cNvPr id="4" name="组合 4"/>
          <p:cNvGrpSpPr/>
          <p:nvPr/>
        </p:nvGrpSpPr>
        <p:grpSpPr>
          <a:xfrm>
            <a:off x="7368547" y="-10633"/>
            <a:ext cx="1752600" cy="571500"/>
            <a:chOff x="6685397" y="735569"/>
            <a:chExt cx="2095639" cy="643411"/>
          </a:xfrm>
        </p:grpSpPr>
        <p:pic>
          <p:nvPicPr>
            <p:cNvPr id="19461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5397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9462" name="矩形 7"/>
            <p:cNvSpPr/>
            <p:nvPr/>
          </p:nvSpPr>
          <p:spPr>
            <a:xfrm>
              <a:off x="6892136" y="768609"/>
              <a:ext cx="1700105" cy="4608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语文要素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5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406617" y="638386"/>
            <a:ext cx="8518525" cy="3800189"/>
          </a:xfrm>
          <a:prstGeom prst="round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808038" lvl="0" indent="-808038">
              <a:lnSpc>
                <a:spcPct val="125000"/>
              </a:lnSpc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sym typeface="Calibri" panose="020F0502020204030204" pitchFamily="34" charset="0"/>
              </a:rPr>
              <a:t>运用：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少年中国说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写于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1900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年，全文三千多字。课文仅仅节选了一部分，号召和</a:t>
            </a:r>
            <a:r>
              <a:rPr lang="zh-CN" altLang="en-US" sz="2200" b="1" dirty="0" smtClean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激励我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中国少年为创建少年中国而奋斗，热烈讴歌少年中国的光辉未来。读了原文</a:t>
            </a:r>
            <a:r>
              <a:rPr lang="zh-CN" altLang="en-US" sz="2200" b="1" dirty="0" smtClean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就知道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，当时日本称我国为衰老的帝国，而作者梁启超认为中国是少年中国，在</a:t>
            </a:r>
            <a:r>
              <a:rPr lang="zh-CN" altLang="en-US" sz="2200" b="1" dirty="0" smtClean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文中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写到国家衰老是官僚政府所致，要创建少年中国需要少年。于是作者对少年</a:t>
            </a:r>
            <a:r>
              <a:rPr lang="zh-CN" altLang="en-US" sz="2200" b="1" dirty="0" smtClean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进行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极力赞美，鼓励中国少年肩负起建设少年中国的重任，表达了其热切盼望</a:t>
            </a:r>
            <a:r>
              <a:rPr lang="zh-CN" altLang="en-US" sz="2200" b="1" dirty="0" smtClean="0">
                <a:latin typeface="Times New Roman" pitchFamily="18" charset="0"/>
                <a:ea typeface="+mj-ea"/>
                <a:cs typeface="Times New Roman" pitchFamily="18" charset="0"/>
                <a:sym typeface="Calibri" panose="020F0502020204030204" pitchFamily="34" charset="0"/>
              </a:rPr>
              <a:t>祖国繁荣富强的强烈愿望和积极进取的精神。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04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5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1"/>
          <p:cNvSpPr/>
          <p:nvPr/>
        </p:nvSpPr>
        <p:spPr>
          <a:xfrm>
            <a:off x="670074" y="1226989"/>
            <a:ext cx="7904163" cy="15696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1200">
              <a:lnSpc>
                <a:spcPct val="150000"/>
              </a:lnSpc>
            </a:pP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学习课文</a:t>
            </a:r>
            <a:r>
              <a:rPr lang="zh-CN" altLang="en-US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自然段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，作者从哪些方面将中国少年和少年中国联系在了一起？</a:t>
            </a:r>
          </a:p>
        </p:txBody>
      </p:sp>
      <p:sp>
        <p:nvSpPr>
          <p:cNvPr id="19459" name="WordArt 3"/>
          <p:cNvSpPr>
            <a:spLocks noTextEdit="1"/>
          </p:cNvSpPr>
          <p:nvPr/>
        </p:nvSpPr>
        <p:spPr>
          <a:xfrm rot="685608">
            <a:off x="6706229" y="2976381"/>
            <a:ext cx="1109662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 dirty="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653030" y="460537"/>
            <a:ext cx="4495165" cy="591820"/>
            <a:chOff x="2875615" y="172361"/>
            <a:chExt cx="3458694" cy="592137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243085" y="209703"/>
              <a:ext cx="2699048" cy="522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中国少年肩负责任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1945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941705" y="1193651"/>
            <a:ext cx="77152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故今日之责任，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不在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他人，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而全在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我少年。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842963" y="1878991"/>
            <a:ext cx="781367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译：今天的责任，不在别人身上，全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在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</a:rPr>
              <a:t>我们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少年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身上。 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100070" y="145577"/>
            <a:ext cx="5117465" cy="796925"/>
          </a:xfrm>
          <a:prstGeom prst="callout2">
            <a:avLst>
              <a:gd name="adj1" fmla="val 47348"/>
              <a:gd name="adj2" fmla="val 51"/>
              <a:gd name="adj3" fmla="val 65594"/>
              <a:gd name="adj4" fmla="val -4476"/>
              <a:gd name="adj5" fmla="val 139078"/>
              <a:gd name="adj6" fmla="val 5776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“不在</a:t>
            </a: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……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而全在</a:t>
            </a:r>
            <a:r>
              <a:rPr kumimoji="0" lang="en-US" altLang="zh-CN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……”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递进关系强调了中国少年肩负的责任之重大。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620395" y="2341291"/>
            <a:ext cx="6570663" cy="1062037"/>
            <a:chOff x="547936" y="3818622"/>
            <a:chExt cx="6571942" cy="1063735"/>
          </a:xfrm>
        </p:grpSpPr>
        <p:sp>
          <p:nvSpPr>
            <p:cNvPr id="17415" name="文本框 9"/>
            <p:cNvSpPr txBox="1"/>
            <p:nvPr/>
          </p:nvSpPr>
          <p:spPr>
            <a:xfrm>
              <a:off x="1574106" y="3995945"/>
              <a:ext cx="5545772" cy="81328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这“责任”指的是什么？</a:t>
              </a:r>
            </a:p>
          </p:txBody>
        </p:sp>
        <p:pic>
          <p:nvPicPr>
            <p:cNvPr id="17416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7936" y="3818622"/>
              <a:ext cx="1084246" cy="106373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823103" y="3403516"/>
            <a:ext cx="7813675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R="0" lvl="0" indent="712788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</a:rPr>
              <a:t>使国家</a:t>
            </a:r>
            <a:r>
              <a:rPr lang="zh-CN" altLang="en-US" sz="2800" b="1" noProof="0" dirty="0">
                <a:solidFill>
                  <a:srgbClr val="C00000"/>
                </a:solidFill>
                <a:latin typeface="+mj-ea"/>
                <a:ea typeface="+mj-ea"/>
                <a:sym typeface="+mn-ea"/>
              </a:rPr>
              <a:t>智、富、强、独立、自由、进步、胜于欧洲、雄于地球。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ldLvl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3"/>
          <p:cNvSpPr txBox="1"/>
          <p:nvPr/>
        </p:nvSpPr>
        <p:spPr>
          <a:xfrm>
            <a:off x="515938" y="1174718"/>
            <a:ext cx="5562600" cy="1938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少年智则国智，少年富则国富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少年强则国强，少年独立则国独立，少年自由则国自由，少年进步则国进步；少年胜于欧洲则国胜于欧洲，少年雄于地球则国雄于地球。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8306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8369" y="1282072"/>
            <a:ext cx="2597150" cy="1566863"/>
          </a:xfrm>
          <a:prstGeom prst="rect">
            <a:avLst/>
          </a:prstGeom>
          <a:ln w="12700" cap="sq">
            <a:solidFill>
              <a:srgbClr val="000000"/>
            </a:solidFill>
            <a:miter lim="800000"/>
            <a:headEnd/>
            <a:tailEnd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569085" y="361315"/>
            <a:ext cx="7574915" cy="796925"/>
          </a:xfrm>
          <a:prstGeom prst="callout2">
            <a:avLst>
              <a:gd name="adj1" fmla="val 47348"/>
              <a:gd name="adj2" fmla="val 51"/>
              <a:gd name="adj3" fmla="val 76518"/>
              <a:gd name="adj4" fmla="val -4278"/>
              <a:gd name="adj5" fmla="val 113147"/>
              <a:gd name="adj6" fmla="val -1969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从“智、富、强、独立、自由、进步、胜于欧洲、雄于地球 ”八个方面竭力强调国家命运系在少年人身上。</a:t>
            </a:r>
          </a:p>
        </p:txBody>
      </p:sp>
      <p:sp>
        <p:nvSpPr>
          <p:cNvPr id="13" name="矩形 12"/>
          <p:cNvSpPr/>
          <p:nvPr/>
        </p:nvSpPr>
        <p:spPr>
          <a:xfrm>
            <a:off x="749935" y="3442556"/>
            <a:ext cx="7870825" cy="111376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indent="536575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楷体" panose="02010609060101010101" pitchFamily="49" charset="-122"/>
              </a:rPr>
              <a:t>运用排比和反复的修辞方法，句子内容的排列从小到大，从部分到整体，步步发展，层层推进，气势磅礴。 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52698" y="2866248"/>
            <a:ext cx="5110421" cy="725487"/>
            <a:chOff x="850444" y="4016273"/>
            <a:chExt cx="5112728" cy="726546"/>
          </a:xfrm>
        </p:grpSpPr>
        <p:sp>
          <p:nvSpPr>
            <p:cNvPr id="20488" name="文本框 9"/>
            <p:cNvSpPr txBox="1"/>
            <p:nvPr/>
          </p:nvSpPr>
          <p:spPr>
            <a:xfrm>
              <a:off x="1512001" y="4155747"/>
              <a:ext cx="4451171" cy="57169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这段话的</a:t>
              </a: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句子排列有什么特点？</a:t>
              </a:r>
            </a:p>
          </p:txBody>
        </p:sp>
        <p:pic>
          <p:nvPicPr>
            <p:cNvPr id="20489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0444" y="4016273"/>
              <a:ext cx="740554" cy="72654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0331620"/>
              </p:ext>
            </p:extLst>
          </p:nvPr>
        </p:nvGraphicFramePr>
        <p:xfrm>
          <a:off x="652955" y="809826"/>
          <a:ext cx="4916170" cy="3767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8085"/>
                <a:gridCol w="2458085"/>
              </a:tblGrid>
              <a:tr h="4749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少年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中国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4108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387765" y="-27914"/>
            <a:ext cx="8256501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根据文章第</a:t>
            </a:r>
            <a:r>
              <a:rPr lang="en-US" altLang="zh-CN" sz="26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6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自然段的内容完成下列表格，并说一说你从表格中看出了什么？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25370" y="1262432"/>
            <a:ext cx="4692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智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03955" y="1654687"/>
            <a:ext cx="4692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富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35854" y="2093796"/>
            <a:ext cx="4692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强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35854" y="2508451"/>
            <a:ext cx="8794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独立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35854" y="2902151"/>
            <a:ext cx="9982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自由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35854" y="3269181"/>
            <a:ext cx="9982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进步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29809" y="3729556"/>
            <a:ext cx="15932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胜于欧洲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29809" y="4189931"/>
            <a:ext cx="15932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雄于地球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092439" y="1293696"/>
            <a:ext cx="4692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智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092439" y="1698988"/>
            <a:ext cx="4692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富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092439" y="2093161"/>
            <a:ext cx="4692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强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092439" y="2508451"/>
            <a:ext cx="8794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独立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092439" y="2901516"/>
            <a:ext cx="9982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自由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092439" y="3361891"/>
            <a:ext cx="9982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进步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54644" y="3729556"/>
            <a:ext cx="15932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胜于欧洲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954644" y="4189931"/>
            <a:ext cx="15932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雄于地球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5851525" y="661599"/>
            <a:ext cx="3121660" cy="3495040"/>
            <a:chOff x="9215" y="1494"/>
            <a:chExt cx="4916" cy="5504"/>
          </a:xfrm>
        </p:grpSpPr>
        <p:sp>
          <p:nvSpPr>
            <p:cNvPr id="21" name="圆角矩形 20"/>
            <p:cNvSpPr/>
            <p:nvPr/>
          </p:nvSpPr>
          <p:spPr>
            <a:xfrm>
              <a:off x="9215" y="1494"/>
              <a:ext cx="4789" cy="550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9215" y="1758"/>
              <a:ext cx="4917" cy="47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/>
              <a:r>
                <a:rPr lang="en-US" altLang="zh-CN" sz="2400" b="1" dirty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</a:t>
              </a:r>
              <a:r>
                <a:rPr lang="zh-CN" sz="2400" b="1" dirty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少年和中国的关系非常密切。作者运用排比的句式告诉我们，少年的责任非常重大，我们每个少年都要肩负起自己的责任，因为，国家的强大靠的是少年。</a:t>
              </a:r>
              <a:endPara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65839" y="345004"/>
            <a:ext cx="8064896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28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齐读课文，感受作者炽热的爱国感情；体会句式整齐，气势磅礴的语言特点。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06318" y="1609534"/>
            <a:ext cx="7416824" cy="2277376"/>
            <a:chOff x="806318" y="1481938"/>
            <a:chExt cx="7416824" cy="2277376"/>
          </a:xfrm>
        </p:grpSpPr>
        <p:sp>
          <p:nvSpPr>
            <p:cNvPr id="7" name="矩形 6"/>
            <p:cNvSpPr/>
            <p:nvPr/>
          </p:nvSpPr>
          <p:spPr>
            <a:xfrm>
              <a:off x="806318" y="1481938"/>
              <a:ext cx="7416824" cy="22453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    少年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智</a:t>
              </a:r>
              <a:r>
                <a:rPr lang="en-US" altLang="zh-CN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/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则国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智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，少年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富</a:t>
              </a:r>
              <a:r>
                <a:rPr lang="en-US" altLang="zh-CN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/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则国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富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，少年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强</a:t>
              </a:r>
              <a:r>
                <a:rPr lang="en-US" altLang="zh-CN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/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则国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强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，少年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独立</a:t>
              </a:r>
              <a:r>
                <a:rPr lang="en-US" altLang="zh-CN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/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则国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独立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，少年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自由</a:t>
              </a:r>
              <a:r>
                <a:rPr lang="en-US" altLang="zh-CN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/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则国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自由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，少年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进步</a:t>
              </a:r>
              <a:r>
                <a:rPr lang="en-US" altLang="zh-CN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/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则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国进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步，少年</a:t>
              </a:r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/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胜于欧洲，则国</a:t>
              </a:r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/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胜于欧洲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，少年</a:t>
              </a:r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/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雄于地球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，则国</a:t>
              </a:r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/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雄于地球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  <a:endParaRPr lang="zh-CN" altLang="en-US" sz="2800" b="1" dirty="0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1639894" y="1485421"/>
              <a:ext cx="32893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968824" y="1485421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259144" y="1485421"/>
              <a:ext cx="442750" cy="70788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286885" y="1485421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721225" y="1485421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916619" y="1485421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995484" y="1485421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334574" y="1485421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492574" y="1898482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508736" y="1919748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 dirty="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920054" y="1919748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 dirty="0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508973" y="1898482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 dirty="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906284" y="1898482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308874" y="1906886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21074" y="2321716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732094" y="2353615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307914" y="2353615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344994" y="2321716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715473" y="2353615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139018" y="2353615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301439" y="2785713"/>
              <a:ext cx="338455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556324" y="2796210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005904" y="2796210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/>
            </a:p>
          </p:txBody>
        </p:sp>
        <p:sp>
          <p:nvSpPr>
            <p:cNvPr id="27" name="文本框 26"/>
            <p:cNvSpPr txBox="1"/>
            <p:nvPr/>
          </p:nvSpPr>
          <p:spPr>
            <a:xfrm flipV="1">
              <a:off x="6616065" y="3051428"/>
              <a:ext cx="33909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.</a:t>
              </a:r>
              <a:endParaRPr lang="zh-CN" altLang="en-US" sz="4000" b="1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88140" y="842375"/>
            <a:ext cx="8183709" cy="3143250"/>
            <a:chOff x="694470" y="778577"/>
            <a:chExt cx="8183709" cy="314325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470" y="778577"/>
              <a:ext cx="8183709" cy="3143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949942" y="899234"/>
              <a:ext cx="7534832" cy="28623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400" b="1" dirty="0" smtClean="0">
                  <a:latin typeface="Times New Roman" pitchFamily="18" charset="0"/>
                  <a:ea typeface="+mj-ea"/>
                  <a:cs typeface="Times New Roman" pitchFamily="18" charset="0"/>
                  <a:sym typeface="+mn-ea"/>
                </a:rPr>
                <a:t>    </a:t>
              </a:r>
              <a:r>
                <a:rPr lang="zh-CN" altLang="en-US" sz="2400" b="1" dirty="0" smtClean="0">
                  <a:latin typeface="Times New Roman" pitchFamily="18" charset="0"/>
                  <a:ea typeface="+mj-ea"/>
                  <a:cs typeface="Times New Roman" pitchFamily="18" charset="0"/>
                  <a:sym typeface="+mn-ea"/>
                </a:rPr>
                <a:t>本段中除第</a:t>
              </a:r>
              <a:r>
                <a:rPr lang="en-US" altLang="zh-CN" sz="2400" b="1" dirty="0" smtClean="0">
                  <a:latin typeface="Times New Roman" pitchFamily="18" charset="0"/>
                  <a:ea typeface="+mj-ea"/>
                  <a:cs typeface="Times New Roman" pitchFamily="18" charset="0"/>
                  <a:sym typeface="+mn-ea"/>
                </a:rPr>
                <a:t>1</a:t>
              </a:r>
              <a:r>
                <a:rPr lang="zh-CN" altLang="en-US" sz="2400" b="1" dirty="0" smtClean="0">
                  <a:latin typeface="Times New Roman" pitchFamily="18" charset="0"/>
                  <a:ea typeface="+mj-ea"/>
                  <a:cs typeface="Times New Roman" pitchFamily="18" charset="0"/>
                  <a:sym typeface="+mn-ea"/>
                </a:rPr>
                <a:t>句话外，其他每句话的结构都基本相同，为：少年</a:t>
              </a:r>
              <a:r>
                <a:rPr lang="en-US" altLang="zh-CN" sz="2400" b="1" dirty="0" smtClean="0">
                  <a:solidFill>
                    <a:srgbClr val="FF0000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+mn-ea"/>
                </a:rPr>
                <a:t>X</a:t>
              </a:r>
              <a:r>
                <a:rPr lang="zh-CN" altLang="en-US" sz="2400" b="1" dirty="0" smtClean="0">
                  <a:latin typeface="Times New Roman" pitchFamily="18" charset="0"/>
                  <a:ea typeface="+mj-ea"/>
                  <a:cs typeface="Times New Roman" pitchFamily="18" charset="0"/>
                  <a:sym typeface="+mn-ea"/>
                </a:rPr>
                <a:t>则国</a:t>
              </a:r>
              <a:r>
                <a:rPr lang="en-US" altLang="zh-CN" sz="2400" b="1" dirty="0" smtClean="0">
                  <a:solidFill>
                    <a:srgbClr val="FF0000"/>
                  </a:solidFill>
                  <a:latin typeface="Times New Roman" pitchFamily="18" charset="0"/>
                  <a:ea typeface="+mj-ea"/>
                  <a:cs typeface="Times New Roman" pitchFamily="18" charset="0"/>
                  <a:sym typeface="+mn-ea"/>
                </a:rPr>
                <a:t>X</a:t>
              </a:r>
              <a:r>
                <a:rPr lang="zh-CN" altLang="en-US" sz="2400" b="1" dirty="0" smtClean="0">
                  <a:latin typeface="Times New Roman" pitchFamily="18" charset="0"/>
                  <a:ea typeface="+mj-ea"/>
                  <a:cs typeface="Times New Roman" pitchFamily="18" charset="0"/>
                  <a:sym typeface="+mn-ea"/>
                </a:rPr>
                <a:t>，我们可以按照这样的格式进行背诵。在背诵的时候，注意语气要层层递进，由智到强，由独立到自由，由胜于欧洲到雄于地球。在朗读的时候，要</a:t>
              </a:r>
              <a:r>
                <a:rPr lang="zh-CN" altLang="en-US" sz="2400" b="1" dirty="0" smtClean="0">
                  <a:latin typeface="Times New Roman" pitchFamily="18" charset="0"/>
                  <a:ea typeface="+mj-ea"/>
                  <a:cs typeface="Times New Roman" pitchFamily="18" charset="0"/>
                  <a:sym typeface="+mn-ea"/>
                </a:rPr>
                <a:t>注意语气</a:t>
              </a:r>
              <a:r>
                <a:rPr lang="zh-CN" altLang="en-US" sz="2400" b="1" dirty="0" smtClean="0">
                  <a:latin typeface="Times New Roman" pitchFamily="18" charset="0"/>
                  <a:ea typeface="+mj-ea"/>
                  <a:cs typeface="Times New Roman" pitchFamily="18" charset="0"/>
                  <a:sym typeface="+mn-ea"/>
                </a:rPr>
                <a:t>，语气要随着文章的节奏步步加强。</a:t>
              </a:r>
              <a:endPara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endParaRPr>
            </a:p>
          </p:txBody>
        </p:sp>
      </p:grpSp>
      <p:sp>
        <p:nvSpPr>
          <p:cNvPr id="17" name="文本框 10"/>
          <p:cNvSpPr txBox="1"/>
          <p:nvPr/>
        </p:nvSpPr>
        <p:spPr>
          <a:xfrm>
            <a:off x="485780" y="202192"/>
            <a:ext cx="23956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背诵指导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633413" y="644292"/>
            <a:ext cx="7773987" cy="3359786"/>
            <a:chOff x="428920" y="1054467"/>
            <a:chExt cx="7774111" cy="3358785"/>
          </a:xfrm>
        </p:grpSpPr>
        <p:grpSp>
          <p:nvGrpSpPr>
            <p:cNvPr id="21513" name="组合 4"/>
            <p:cNvGrpSpPr/>
            <p:nvPr/>
          </p:nvGrpSpPr>
          <p:grpSpPr>
            <a:xfrm>
              <a:off x="786113" y="1054467"/>
              <a:ext cx="7416918" cy="3358785"/>
              <a:chOff x="738488" y="1054467"/>
              <a:chExt cx="7416918" cy="3358785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738488" y="1552794"/>
                <a:ext cx="7416918" cy="286045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marR="0" lvl="0" indent="0" algn="l" defTabSz="4572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(           )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智则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(            )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，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(            )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则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(          ),</a:t>
                </a:r>
              </a:p>
              <a:p>
                <a:pPr marL="0" marR="0" lvl="0" indent="0" algn="l" defTabSz="4572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(           )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强则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(            )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，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(          )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独立则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(             ),</a:t>
                </a:r>
              </a:p>
              <a:p>
                <a:pPr marL="0" marR="0" lvl="0" indent="0" algn="l" defTabSz="4572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(           )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自由则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(                )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，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(           )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进步则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(                )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，</a:t>
                </a:r>
              </a:p>
              <a:p>
                <a:pPr marL="0" marR="0" lvl="0" indent="0" algn="l" defTabSz="4572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(                          )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则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(                         )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，</a:t>
                </a:r>
              </a:p>
              <a:p>
                <a:pPr marL="0" marR="0" lvl="0" indent="0" algn="l" defTabSz="4572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(                             )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则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(                      )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。</a:t>
                </a:r>
              </a:p>
            </p:txBody>
          </p:sp>
          <p:sp>
            <p:nvSpPr>
              <p:cNvPr id="21516" name="矩形 2"/>
              <p:cNvSpPr/>
              <p:nvPr/>
            </p:nvSpPr>
            <p:spPr>
              <a:xfrm>
                <a:off x="738733" y="1054467"/>
                <a:ext cx="1369307" cy="52302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800" b="1" dirty="0">
                    <a:solidFill>
                      <a:srgbClr val="36A43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填空： </a:t>
                </a:r>
              </a:p>
            </p:txBody>
          </p:sp>
        </p:grpSp>
        <p:pic>
          <p:nvPicPr>
            <p:cNvPr id="21514" name="图片 24" descr="花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920" y="1069669"/>
              <a:ext cx="389937" cy="44564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3015" name="矩形 6"/>
          <p:cNvSpPr/>
          <p:nvPr/>
        </p:nvSpPr>
        <p:spPr>
          <a:xfrm>
            <a:off x="1184923" y="1819528"/>
            <a:ext cx="7343775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少年       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国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强     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少年        国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独立</a:t>
            </a:r>
          </a:p>
        </p:txBody>
      </p:sp>
      <p:sp>
        <p:nvSpPr>
          <p:cNvPr id="7" name="矩形 6"/>
          <p:cNvSpPr/>
          <p:nvPr/>
        </p:nvSpPr>
        <p:spPr>
          <a:xfrm>
            <a:off x="1139825" y="2925381"/>
            <a:ext cx="4750613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少年胜于欧洲    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国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胜于于欧洲</a:t>
            </a:r>
          </a:p>
        </p:txBody>
      </p:sp>
      <p:sp>
        <p:nvSpPr>
          <p:cNvPr id="8" name="矩形 7"/>
          <p:cNvSpPr/>
          <p:nvPr/>
        </p:nvSpPr>
        <p:spPr>
          <a:xfrm>
            <a:off x="1067643" y="1262484"/>
            <a:ext cx="7821169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 少年       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国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智    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少年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富    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国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富</a:t>
            </a:r>
          </a:p>
        </p:txBody>
      </p:sp>
      <p:sp>
        <p:nvSpPr>
          <p:cNvPr id="9" name="矩形 6"/>
          <p:cNvSpPr/>
          <p:nvPr/>
        </p:nvSpPr>
        <p:spPr>
          <a:xfrm>
            <a:off x="1033495" y="2369289"/>
            <a:ext cx="7343775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少年        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 国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自由     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少年         国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进步</a:t>
            </a:r>
          </a:p>
        </p:txBody>
      </p:sp>
      <p:sp>
        <p:nvSpPr>
          <p:cNvPr id="11" name="矩形 10"/>
          <p:cNvSpPr/>
          <p:nvPr/>
        </p:nvSpPr>
        <p:spPr>
          <a:xfrm>
            <a:off x="1206190" y="3468954"/>
            <a:ext cx="4684248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少年雄于地球     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国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雄于地球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5" grpId="0"/>
      <p:bldP spid="7" grpId="0"/>
      <p:bldP spid="8" grpId="0"/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6"/>
          <p:cNvSpPr txBox="1"/>
          <p:nvPr/>
        </p:nvSpPr>
        <p:spPr>
          <a:xfrm>
            <a:off x="796588" y="1168990"/>
            <a:ext cx="7423150" cy="295350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3200" b="1" kern="100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朗读第</a:t>
            </a:r>
            <a:r>
              <a:rPr lang="en-US" altLang="zh-CN" sz="3200" b="1" kern="100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</a:t>
            </a:r>
            <a:r>
              <a:rPr lang="zh-CN" altLang="zh-CN" sz="3200" b="1" kern="100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自然段，说一说：</a:t>
            </a:r>
            <a:endParaRPr lang="en-US" altLang="zh-CN" sz="2800" b="1" kern="100" dirty="0" smtClean="0"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sz="2800" b="1" dirty="0"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    </a:t>
            </a:r>
            <a:r>
              <a:rPr sz="3200" b="1" dirty="0"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找出文中用来赞美少年中国的事物，边读边想象所描绘的画面，体会这些事物的象征意义。</a:t>
            </a:r>
            <a:endParaRPr lang="en-US" altLang="zh-CN" sz="3200" b="1" kern="100" dirty="0" smtClean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377680" y="497257"/>
            <a:ext cx="4719526" cy="3345037"/>
            <a:chOff x="2875615" y="172361"/>
            <a:chExt cx="3631323" cy="3346829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243085" y="209703"/>
              <a:ext cx="2699048" cy="522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少年中国英姿勃发</a:t>
              </a:r>
            </a:p>
          </p:txBody>
        </p:sp>
        <p:sp>
          <p:nvSpPr>
            <p:cNvPr id="3" name="矩形 16"/>
            <p:cNvSpPr/>
            <p:nvPr/>
          </p:nvSpPr>
          <p:spPr>
            <a:xfrm>
              <a:off x="3807890" y="2996940"/>
              <a:ext cx="2699048" cy="522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少年中国英姿勃发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8"/>
          <p:cNvSpPr/>
          <p:nvPr/>
        </p:nvSpPr>
        <p:spPr>
          <a:xfrm>
            <a:off x="488950" y="782638"/>
            <a:ext cx="6059488" cy="26304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红日初升，其道大光。河出伏流，一泻汪洋。潜龙腾渊，鳞爪飞扬。乳虎啸谷，百兽震惶。鹰隼试翼，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风尘吸张。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奇花初胎，矞矞皇皇。干将发硎，有作其芒。天戴其苍，地履其黄。纵有千古，横有八荒。前途似海，来日方长。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73088" y="1267784"/>
            <a:ext cx="5464175" cy="1508125"/>
            <a:chOff x="588128" y="1681393"/>
            <a:chExt cx="5463901" cy="1507220"/>
          </a:xfrm>
        </p:grpSpPr>
        <p:cxnSp>
          <p:nvCxnSpPr>
            <p:cNvPr id="9" name="直接连接符 8"/>
            <p:cNvCxnSpPr/>
            <p:nvPr/>
          </p:nvCxnSpPr>
          <p:spPr bwMode="auto">
            <a:xfrm flipV="1">
              <a:off x="608764" y="1681393"/>
              <a:ext cx="1154055" cy="0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 bwMode="auto">
            <a:xfrm flipV="1">
              <a:off x="3432785" y="1695672"/>
              <a:ext cx="1157229" cy="0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 bwMode="auto">
            <a:xfrm flipV="1">
              <a:off x="616702" y="3185440"/>
              <a:ext cx="1154054" cy="0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 bwMode="auto">
            <a:xfrm flipV="1">
              <a:off x="588128" y="2181156"/>
              <a:ext cx="1154054" cy="0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 bwMode="auto">
            <a:xfrm flipV="1">
              <a:off x="3447072" y="2187502"/>
              <a:ext cx="1157230" cy="0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 bwMode="auto">
            <a:xfrm flipV="1">
              <a:off x="3437547" y="2701543"/>
              <a:ext cx="1154055" cy="0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 bwMode="auto">
            <a:xfrm flipV="1">
              <a:off x="607177" y="2715822"/>
              <a:ext cx="1155642" cy="0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 bwMode="auto">
            <a:xfrm>
              <a:off x="3423261" y="3187027"/>
              <a:ext cx="2628768" cy="1586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75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950" y="1466850"/>
            <a:ext cx="2546350" cy="13446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1763732" y="45396"/>
            <a:ext cx="6779260" cy="796925"/>
          </a:xfrm>
          <a:prstGeom prst="callout2">
            <a:avLst>
              <a:gd name="adj1" fmla="val 47348"/>
              <a:gd name="adj2" fmla="val 51"/>
              <a:gd name="adj3" fmla="val 65594"/>
              <a:gd name="adj4" fmla="val -4476"/>
              <a:gd name="adj5" fmla="val 97093"/>
              <a:gd name="adj6" fmla="val -7569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用四字句描述少年中国的光辉前程，句式整齐，读起来朗朗上口。</a:t>
            </a:r>
          </a:p>
        </p:txBody>
      </p:sp>
      <p:sp>
        <p:nvSpPr>
          <p:cNvPr id="24" name="矩形 23"/>
          <p:cNvSpPr/>
          <p:nvPr/>
        </p:nvSpPr>
        <p:spPr>
          <a:xfrm>
            <a:off x="372155" y="3972735"/>
            <a:ext cx="8516672" cy="5355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感受到我少年中国、中国少年的英姿及其光辉灿烂的前程。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43523" y="3300095"/>
            <a:ext cx="7996237" cy="725488"/>
            <a:chOff x="850444" y="4016273"/>
            <a:chExt cx="7998259" cy="726546"/>
          </a:xfrm>
        </p:grpSpPr>
        <p:sp>
          <p:nvSpPr>
            <p:cNvPr id="14345" name="文本框 9"/>
            <p:cNvSpPr txBox="1"/>
            <p:nvPr/>
          </p:nvSpPr>
          <p:spPr>
            <a:xfrm>
              <a:off x="1512001" y="4116660"/>
              <a:ext cx="7336702" cy="52614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从这些事物中，你感受到了什么？</a:t>
              </a:r>
            </a:p>
          </p:txBody>
        </p:sp>
        <p:pic>
          <p:nvPicPr>
            <p:cNvPr id="14346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0444" y="4016273"/>
              <a:ext cx="740554" cy="72654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23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1"/>
          <p:cNvSpPr/>
          <p:nvPr/>
        </p:nvSpPr>
        <p:spPr>
          <a:xfrm>
            <a:off x="516014" y="477837"/>
            <a:ext cx="5730875" cy="739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课文用哪些事物来赞美少年中国？</a:t>
            </a:r>
          </a:p>
        </p:txBody>
      </p:sp>
      <p:sp>
        <p:nvSpPr>
          <p:cNvPr id="30724" name="矩形 5"/>
          <p:cNvSpPr/>
          <p:nvPr/>
        </p:nvSpPr>
        <p:spPr>
          <a:xfrm>
            <a:off x="801208" y="1280549"/>
            <a:ext cx="7467600" cy="13849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4205"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课文用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了“红日”“黄河”“乳虎”“鹰隼”“奇花”“干将”事物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来赞美少年中国。</a:t>
            </a:r>
          </a:p>
        </p:txBody>
      </p:sp>
      <p:grpSp>
        <p:nvGrpSpPr>
          <p:cNvPr id="13316" name="组合 4"/>
          <p:cNvGrpSpPr/>
          <p:nvPr/>
        </p:nvGrpSpPr>
        <p:grpSpPr>
          <a:xfrm>
            <a:off x="6956426" y="128769"/>
            <a:ext cx="2185987" cy="644525"/>
            <a:chOff x="6685397" y="735569"/>
            <a:chExt cx="2185553" cy="643411"/>
          </a:xfrm>
        </p:grpSpPr>
        <p:pic>
          <p:nvPicPr>
            <p:cNvPr id="13318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85397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319" name="矩形 7"/>
            <p:cNvSpPr/>
            <p:nvPr/>
          </p:nvSpPr>
          <p:spPr>
            <a:xfrm>
              <a:off x="6709781" y="882133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2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39502"/>
            <a:ext cx="688165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01" name="Rectangle 1"/>
          <p:cNvSpPr>
            <a:spLocks noChangeArrowheads="1"/>
          </p:cNvSpPr>
          <p:nvPr/>
        </p:nvSpPr>
        <p:spPr bwMode="auto">
          <a:xfrm>
            <a:off x="1115616" y="3774620"/>
            <a:ext cx="5262979" cy="646331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3600" b="0" i="0" u="none" strike="noStrike" cap="none" normalizeH="0" baseline="0" dirty="0">
                <a:ln>
                  <a:noFill/>
                </a:ln>
                <a:solidFill>
                  <a:srgbClr val="FEFCDE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自然景物（红日，黄河）</a:t>
            </a:r>
            <a:endParaRPr kumimoji="0" lang="zh-CN" sz="3600" b="0" i="0" u="none" strike="noStrike" cap="none" normalizeH="0" baseline="0" dirty="0">
              <a:ln>
                <a:noFill/>
              </a:ln>
              <a:solidFill>
                <a:srgbClr val="FEFCDE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1"/>
          <p:cNvSpPr>
            <a:spLocks noChangeArrowheads="1"/>
          </p:cNvSpPr>
          <p:nvPr/>
        </p:nvSpPr>
        <p:spPr bwMode="auto">
          <a:xfrm>
            <a:off x="323528" y="3835350"/>
            <a:ext cx="5724644" cy="6463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sz="3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动物（潜龙</a:t>
            </a:r>
            <a:r>
              <a:rPr lang="zh-CN" altLang="zh-CN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zh-CN" sz="3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乳虎</a:t>
            </a:r>
            <a:r>
              <a:rPr lang="zh-CN" altLang="zh-CN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zh-CN" sz="36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鹰隼）</a:t>
            </a:r>
            <a:endParaRPr kumimoji="0" lang="zh-CN" sz="3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215" y="528955"/>
            <a:ext cx="2326005" cy="21177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275" y="1410335"/>
            <a:ext cx="2654300" cy="20434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8540" y="528955"/>
            <a:ext cx="2726055" cy="2190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7534"/>
            <a:ext cx="417646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01" name="Rectangle 1"/>
          <p:cNvSpPr>
            <a:spLocks noChangeArrowheads="1"/>
          </p:cNvSpPr>
          <p:nvPr/>
        </p:nvSpPr>
        <p:spPr bwMode="auto">
          <a:xfrm>
            <a:off x="642804" y="3796149"/>
            <a:ext cx="4339650" cy="64633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36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静物（奇花、干将）</a:t>
            </a:r>
            <a:endParaRPr kumimoji="0" lang="zh-CN" sz="360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755" y="627380"/>
            <a:ext cx="4473575" cy="31667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43055" y="634643"/>
            <a:ext cx="55948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讨论：这些事物的共同点是什么？</a:t>
            </a:r>
            <a:endParaRPr lang="zh-CN" altLang="en-US" sz="2800" b="1" dirty="0"/>
          </a:p>
        </p:txBody>
      </p:sp>
      <p:sp>
        <p:nvSpPr>
          <p:cNvPr id="3" name="矩形 2"/>
          <p:cNvSpPr/>
          <p:nvPr/>
        </p:nvSpPr>
        <p:spPr>
          <a:xfrm>
            <a:off x="971153" y="1302965"/>
            <a:ext cx="76093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+mj-ea"/>
                <a:ea typeface="+mj-ea"/>
              </a:rPr>
              <a:t>    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红日初升</a:t>
            </a: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，河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出伏流</a:t>
            </a: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，潜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龙腾渊</a:t>
            </a: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，乳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虎啸谷</a:t>
            </a: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，鹰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隼试翼</a:t>
            </a: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，奇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花初胎</a:t>
            </a: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，干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将发</a:t>
            </a:r>
            <a:r>
              <a:rPr lang="zh-CN" altLang="en-US" sz="2800" b="1" dirty="0" smtClean="0">
                <a:solidFill>
                  <a:srgbClr val="C00000"/>
                </a:solidFill>
                <a:latin typeface="+mj-ea"/>
                <a:ea typeface="+mj-ea"/>
              </a:rPr>
              <a:t>硎这些事物都具有蓬勃的生机，在它们蓬勃的生长中都蕴含着壮美的未来。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60507" y="788961"/>
            <a:ext cx="81195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讨论：这些事物都是静止的吗？它们代表了什么？</a:t>
            </a:r>
            <a:endParaRPr lang="zh-CN" altLang="en-US" sz="2800" b="1" dirty="0"/>
          </a:p>
        </p:txBody>
      </p:sp>
      <p:sp>
        <p:nvSpPr>
          <p:cNvPr id="3" name="矩形 2"/>
          <p:cNvSpPr/>
          <p:nvPr/>
        </p:nvSpPr>
        <p:spPr>
          <a:xfrm>
            <a:off x="873161" y="1491748"/>
            <a:ext cx="751592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+mj-ea"/>
                <a:ea typeface="+mj-ea"/>
              </a:rPr>
              <a:t>   </a:t>
            </a:r>
            <a:r>
              <a:rPr lang="en-US" altLang="zh-CN" sz="2800" b="1" dirty="0">
                <a:ln>
                  <a:noFill/>
                </a:ln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2800" b="1" dirty="0">
                <a:ln>
                  <a:noFill/>
                </a:ln>
                <a:solidFill>
                  <a:srgbClr val="C00000"/>
                </a:solidFill>
                <a:latin typeface="+mj-ea"/>
                <a:ea typeface="+mj-ea"/>
              </a:rPr>
              <a:t>这些事物都是动态的，都充满着生命力。作者用这些充满生命力的事物来比少年中国，就是告诉我们，少年中国就是最具有生命力，最有发展前途。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50185" y="222421"/>
            <a:ext cx="7992888" cy="190725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80" tIns="34290" rIns="68580" bIns="34290" numCol="1" anchor="ctr" anchorCtr="0" compatLnSpc="1">
            <a:spAutoFit/>
          </a:bodyPr>
          <a:lstStyle/>
          <a:p>
            <a:pPr lvl="0" indent="20002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　</a:t>
            </a:r>
            <a:r>
              <a:rPr lang="zh-CN" altLang="en-US" sz="28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如果说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“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红日初升”象征了少年中国的灿烂前程，那么“河出伏流”“潜龙腾渊”“乳虎啸谷”各自象征了什么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87549" y="2238887"/>
            <a:ext cx="7696200" cy="1930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anose="02020603050405020304" pitchFamily="18" charset="0"/>
              </a:rPr>
              <a:t>   “河出伏流”象征少年中国的进步不可限量；“潜龙腾渊”象征少年中国的突然崛起；“乳虎啸谷”象征少年中国的巨大声威。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792879" y="903618"/>
            <a:ext cx="7632848" cy="2429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红日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初升，其道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大</a:t>
            </a:r>
            <a:r>
              <a:rPr lang="zh-CN" altLang="en-US" sz="26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光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。河出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伏流，一泻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汪</a:t>
            </a:r>
            <a:r>
              <a:rPr lang="zh-CN" altLang="en-US" sz="26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洋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。潜龙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腾渊，鳞爪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飞</a:t>
            </a:r>
            <a:r>
              <a:rPr lang="zh-CN" altLang="en-US" sz="26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扬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。乳虎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啸谷，百兽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震</a:t>
            </a:r>
            <a:r>
              <a:rPr lang="zh-CN" altLang="en-US" sz="26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惶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。鹰隼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试翼，风尘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吸</a:t>
            </a:r>
            <a:r>
              <a:rPr lang="zh-CN" altLang="en-US" sz="26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张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。奇花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初胎，矞矞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皇</a:t>
            </a:r>
            <a:r>
              <a:rPr lang="zh-CN" altLang="en-US" sz="26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皇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。干将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发硎，有作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其</a:t>
            </a:r>
            <a:r>
              <a:rPr lang="zh-CN" altLang="en-US" sz="26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芒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。天戴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其苍，地履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其</a:t>
            </a:r>
            <a:r>
              <a:rPr lang="zh-CN" altLang="en-US" sz="26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黄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。纵有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千古，横有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八</a:t>
            </a:r>
            <a:r>
              <a:rPr lang="zh-CN" altLang="en-US" sz="26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荒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。前途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似海，来日</a:t>
            </a:r>
            <a:r>
              <a:rPr lang="en-US" altLang="zh-CN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/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方</a:t>
            </a:r>
            <a:r>
              <a:rPr lang="zh-CN" altLang="en-US" sz="26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</a:t>
            </a: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67563" y="3576169"/>
            <a:ext cx="3057247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押韵、四言韵文</a:t>
            </a:r>
            <a:endParaRPr kumimoji="0" lang="zh-CN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06888" y="3597390"/>
            <a:ext cx="30572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比喻和排比手法</a:t>
            </a:r>
            <a:endParaRPr lang="zh-CN" altLang="zh-CN" sz="3200" b="1" dirty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7178" y="289746"/>
            <a:ext cx="806489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2800" b="1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齐读这一自然段，要读出节奏感和韵律感。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" grpId="0" bldLvl="0" animBg="1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1"/>
          <p:cNvSpPr/>
          <p:nvPr/>
        </p:nvSpPr>
        <p:spPr>
          <a:xfrm>
            <a:off x="908050" y="1289711"/>
            <a:ext cx="7335838" cy="156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还有哪些地方，我们可以看出少年中国与中国少年之间的关系密切？</a:t>
            </a:r>
          </a:p>
        </p:txBody>
      </p:sp>
      <p:sp>
        <p:nvSpPr>
          <p:cNvPr id="22531" name="WordArt 3"/>
          <p:cNvSpPr>
            <a:spLocks noTextEdit="1"/>
          </p:cNvSpPr>
          <p:nvPr/>
        </p:nvSpPr>
        <p:spPr>
          <a:xfrm rot="685608">
            <a:off x="7059295" y="2896870"/>
            <a:ext cx="1109980" cy="147447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2653030" y="386106"/>
            <a:ext cx="4495165" cy="591820"/>
            <a:chOff x="2875615" y="172361"/>
            <a:chExt cx="3458694" cy="592137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243085" y="209703"/>
              <a:ext cx="2699048" cy="522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讴歌中国与少年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3"/>
          <p:cNvSpPr txBox="1">
            <a:spLocks noChangeArrowheads="1"/>
          </p:cNvSpPr>
          <p:nvPr/>
        </p:nvSpPr>
        <p:spPr bwMode="auto">
          <a:xfrm>
            <a:off x="622300" y="1373188"/>
            <a:ext cx="7923213" cy="1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711200" algn="l" defTabSz="457200" rtl="0" eaLnBrk="1" fontAlgn="base" latinLnBrk="0" hangingPunct="1">
              <a:lnSpc>
                <a:spcPct val="15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美哉</a:t>
            </a:r>
            <a:r>
              <a:rPr kumimoji="0" lang="en-US" altLang="zh-CN" sz="28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, </a:t>
            </a:r>
            <a:r>
              <a:rPr kumimoji="0" lang="zh-CN" altLang="en-US" sz="2800" b="1" i="0" u="none" strike="noStrike" kern="1200" cap="none" spc="3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我少年中国，与天不老！壮哉，我中国少年，与国无疆！</a:t>
            </a:r>
            <a:endParaRPr kumimoji="0" lang="zh-CN" altLang="en-US" sz="2400" b="1" i="0" u="none" strike="noStrike" kern="1200" cap="none" spc="30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35" name="组合 20"/>
          <p:cNvGrpSpPr/>
          <p:nvPr/>
        </p:nvGrpSpPr>
        <p:grpSpPr>
          <a:xfrm>
            <a:off x="932341" y="1528763"/>
            <a:ext cx="7336946" cy="1285875"/>
            <a:chOff x="932833" y="2293608"/>
            <a:chExt cx="7335912" cy="1285723"/>
          </a:xfrm>
        </p:grpSpPr>
        <p:sp>
          <p:nvSpPr>
            <p:cNvPr id="23565" name="矩形 19"/>
            <p:cNvSpPr/>
            <p:nvPr/>
          </p:nvSpPr>
          <p:spPr>
            <a:xfrm>
              <a:off x="1126381" y="2994123"/>
              <a:ext cx="5157083" cy="58520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. . . .     </a:t>
              </a:r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. .</a:t>
              </a:r>
              <a:endParaRPr lang="zh-CN" altLang="en-US" sz="20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566" name="矩形 18"/>
            <p:cNvSpPr/>
            <p:nvPr/>
          </p:nvSpPr>
          <p:spPr>
            <a:xfrm>
              <a:off x="3038982" y="2351270"/>
              <a:ext cx="5157083" cy="58520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. . . .    </a:t>
              </a:r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en-US" altLang="zh-CN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. .</a:t>
              </a:r>
              <a:endParaRPr lang="zh-CN" altLang="en-US" sz="2000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6" name="矩形 10"/>
            <p:cNvSpPr>
              <a:spLocks noChangeArrowheads="1"/>
            </p:cNvSpPr>
            <p:nvPr/>
          </p:nvSpPr>
          <p:spPr bwMode="auto">
            <a:xfrm rot="20996590">
              <a:off x="2308523" y="2293608"/>
              <a:ext cx="419041" cy="523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1200" cap="none" spc="-50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//</a:t>
              </a:r>
              <a:endParaRPr kumimoji="0" lang="zh-CN" altLang="en-US" sz="1800" b="0" i="0" u="none" strike="noStrike" kern="1200" cap="none" spc="-5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568" name="矩形 12"/>
            <p:cNvSpPr/>
            <p:nvPr/>
          </p:nvSpPr>
          <p:spPr>
            <a:xfrm rot="-603410">
              <a:off x="2879832" y="2308133"/>
              <a:ext cx="36580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/</a:t>
              </a:r>
              <a:endParaRPr lang="zh-CN" altLang="en-US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569" name="矩形 13"/>
            <p:cNvSpPr/>
            <p:nvPr/>
          </p:nvSpPr>
          <p:spPr>
            <a:xfrm rot="-603410">
              <a:off x="5645355" y="2308133"/>
              <a:ext cx="36580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/</a:t>
              </a:r>
              <a:endParaRPr lang="zh-CN" altLang="en-US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9" name="矩形 15"/>
            <p:cNvSpPr>
              <a:spLocks noChangeArrowheads="1"/>
            </p:cNvSpPr>
            <p:nvPr/>
          </p:nvSpPr>
          <p:spPr bwMode="auto">
            <a:xfrm rot="20996590">
              <a:off x="7849704" y="2307893"/>
              <a:ext cx="419041" cy="523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1200" cap="none" spc="-50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//</a:t>
              </a:r>
              <a:endParaRPr kumimoji="0" lang="zh-CN" altLang="en-US" sz="1800" b="0" i="0" u="none" strike="noStrike" kern="1200" cap="none" spc="-50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571" name="矩形 16"/>
            <p:cNvSpPr/>
            <p:nvPr/>
          </p:nvSpPr>
          <p:spPr>
            <a:xfrm rot="20996590">
              <a:off x="932833" y="2898504"/>
              <a:ext cx="36580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/</a:t>
              </a:r>
              <a:endParaRPr lang="zh-CN" altLang="en-US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572" name="矩形 17"/>
            <p:cNvSpPr/>
            <p:nvPr/>
          </p:nvSpPr>
          <p:spPr>
            <a:xfrm rot="-537442">
              <a:off x="3708264" y="2925290"/>
              <a:ext cx="36580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/</a:t>
              </a:r>
              <a:endParaRPr lang="zh-CN" altLang="en-US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61950" y="733425"/>
            <a:ext cx="1905000" cy="609600"/>
            <a:chOff x="4074319" y="2536570"/>
            <a:chExt cx="1905673" cy="609600"/>
          </a:xfrm>
        </p:grpSpPr>
        <p:sp>
          <p:nvSpPr>
            <p:cNvPr id="45" name="云形标注 44"/>
            <p:cNvSpPr/>
            <p:nvPr/>
          </p:nvSpPr>
          <p:spPr>
            <a:xfrm>
              <a:off x="4074319" y="2536570"/>
              <a:ext cx="1905673" cy="609600"/>
            </a:xfrm>
            <a:prstGeom prst="cloudCallout">
              <a:avLst>
                <a:gd name="adj1" fmla="val 30016"/>
                <a:gd name="adj2" fmla="val 74106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64" name="矩形 6"/>
            <p:cNvSpPr/>
            <p:nvPr/>
          </p:nvSpPr>
          <p:spPr>
            <a:xfrm>
              <a:off x="4299818" y="2627676"/>
              <a:ext cx="1343315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如何读好？</a:t>
              </a:r>
            </a:p>
          </p:txBody>
        </p:sp>
      </p:grpSp>
      <p:sp>
        <p:nvSpPr>
          <p:cNvPr id="47" name="矩形 46"/>
          <p:cNvSpPr/>
          <p:nvPr/>
        </p:nvSpPr>
        <p:spPr>
          <a:xfrm>
            <a:off x="642640" y="3539976"/>
            <a:ext cx="7870825" cy="6651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与天地共存不老的美！与祖国万寿无疆的壮！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260434" y="2682909"/>
            <a:ext cx="4471054" cy="770439"/>
            <a:chOff x="850444" y="4016273"/>
            <a:chExt cx="4472184" cy="771852"/>
          </a:xfrm>
        </p:grpSpPr>
        <p:sp>
          <p:nvSpPr>
            <p:cNvPr id="23561" name="文本框 9"/>
            <p:cNvSpPr txBox="1"/>
            <p:nvPr/>
          </p:nvSpPr>
          <p:spPr>
            <a:xfrm>
              <a:off x="1512001" y="4134442"/>
              <a:ext cx="3810627" cy="65368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美在哪里？壮在何处？</a:t>
              </a:r>
            </a:p>
          </p:txBody>
        </p:sp>
        <p:pic>
          <p:nvPicPr>
            <p:cNvPr id="23562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0444" y="4016273"/>
              <a:ext cx="740554" cy="72654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" name="Text Box 5"/>
          <p:cNvSpPr txBox="1">
            <a:spLocks noChangeArrowheads="1"/>
          </p:cNvSpPr>
          <p:nvPr/>
        </p:nvSpPr>
        <p:spPr bwMode="auto">
          <a:xfrm>
            <a:off x="2809875" y="155906"/>
            <a:ext cx="5822950" cy="1084263"/>
          </a:xfrm>
          <a:prstGeom prst="borderCallout1">
            <a:avLst>
              <a:gd name="adj1" fmla="val 97658"/>
              <a:gd name="adj2" fmla="val 44018"/>
              <a:gd name="adj3" fmla="val 125874"/>
              <a:gd name="adj4" fmla="val 35208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“少年中国”与“中国少年”两者的前途和命运是紧密地连结在一起的。这里，饱含着作者强烈的感情，语调高昂，给读者以巨大的震撼力量。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51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http://m.cnr.cn/news/20181029/W02018102981814337252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6005" y="1042636"/>
            <a:ext cx="3549162" cy="2764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451" name="Picture 3" descr="C:\Users\Administrator\AppData\Roaming\Tencent\Users\541737432\QQ\WinTemp\RichOle\H87PDR565T0(661D4SBG9XI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7125" y="1042636"/>
            <a:ext cx="3567165" cy="2764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4455" name="Picture 7" descr="http://p.nanrenwo.net/uploads/allimg/160819/8446-160Q916233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15120" y="481760"/>
            <a:ext cx="7478068" cy="38857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4457" name="Picture 9" descr="http://www.cssn.cn/st/st_gwst/201403/W020140317644131475899.bmp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96070" y="416444"/>
            <a:ext cx="7598648" cy="40164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4459" name="Picture 11" descr="http://photocdn.sohu.com/20071024/Img252837483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55577" y="405811"/>
            <a:ext cx="7813832" cy="40164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中央乐团合唱团 - 歌唱祖国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0" y="13291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04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04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04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04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106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2532" y="678556"/>
            <a:ext cx="8496927" cy="371178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朗读如何做到连贯而有气势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？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  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一要感受其语言特点：高度凝练概括，气势宏大，感情饱满，多为四字一句，而且押韵，多处运用反复、对偶、排比等修辞手法，大量引用典故使文章很有感染力，铿锵有力地，朗读时要把握节奏和语气。</a:t>
            </a:r>
          </a:p>
          <a:p>
            <a:pPr marL="0" marR="0" lvl="0" indent="0" algn="l" defTabSz="4572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   二要体会作者的爱国激情：殷切盼望祖国繁荣富强，积极进取，朗读时感情要饱满。</a:t>
            </a:r>
          </a:p>
          <a:p>
            <a:pPr marL="0" marR="0" lvl="0" indent="0" algn="l" defTabSz="4572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   三要一边读，一边想象少年中国未来的灿烂前景，这样有利于读出气势，读出情感。</a:t>
            </a:r>
          </a:p>
        </p:txBody>
      </p:sp>
      <p:sp>
        <p:nvSpPr>
          <p:cNvPr id="7" name="矩形 6"/>
          <p:cNvSpPr/>
          <p:nvPr/>
        </p:nvSpPr>
        <p:spPr>
          <a:xfrm>
            <a:off x="3331381" y="-19481"/>
            <a:ext cx="2428240" cy="768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归纳小结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57841" y="281085"/>
            <a:ext cx="806577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学习了这篇文章之后，你打算做一个怎样的少年？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474222" y="1788523"/>
            <a:ext cx="3141980" cy="2425462"/>
            <a:chOff x="474222" y="1788523"/>
            <a:chExt cx="3141980" cy="242546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4222" y="1788523"/>
              <a:ext cx="3141980" cy="1964055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701742" y="3844653"/>
              <a:ext cx="21690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latin typeface="黑体" pitchFamily="49" charset="-122"/>
                  <a:ea typeface="黑体" pitchFamily="49" charset="-122"/>
                </a:rPr>
                <a:t>帮助妈妈整理家务</a:t>
              </a:r>
              <a:endParaRPr lang="zh-CN" altLang="en-US" b="1" dirty="0">
                <a:latin typeface="黑体" pitchFamily="49" charset="-122"/>
                <a:ea typeface="黑体" pitchFamily="49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774317" y="1634853"/>
            <a:ext cx="2514600" cy="2568500"/>
            <a:chOff x="3774317" y="1634853"/>
            <a:chExt cx="2514600" cy="25685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74317" y="1634853"/>
              <a:ext cx="2514600" cy="22098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072267" y="3834021"/>
              <a:ext cx="17012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latin typeface="黑体" pitchFamily="49" charset="-122"/>
                  <a:ea typeface="黑体" pitchFamily="49" charset="-122"/>
                </a:rPr>
                <a:t>遵守</a:t>
              </a:r>
              <a:r>
                <a:rPr lang="zh-CN" altLang="en-US" b="1" dirty="0" smtClean="0">
                  <a:latin typeface="黑体" pitchFamily="49" charset="-122"/>
                  <a:ea typeface="黑体" pitchFamily="49" charset="-122"/>
                </a:rPr>
                <a:t>交通规则</a:t>
              </a:r>
              <a:endParaRPr lang="zh-CN" altLang="en-US" b="1" dirty="0">
                <a:latin typeface="黑体" pitchFamily="49" charset="-122"/>
                <a:ea typeface="黑体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553712" y="1790428"/>
            <a:ext cx="2272030" cy="2391658"/>
            <a:chOff x="6553712" y="1790428"/>
            <a:chExt cx="2272030" cy="239165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000000">
                    <a:alpha val="100000"/>
                  </a:srgbClr>
                </a:clrFrom>
                <a:clrTo>
                  <a:srgbClr val="000000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53712" y="1790428"/>
              <a:ext cx="2272030" cy="190309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6837336" y="3812754"/>
              <a:ext cx="19884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latin typeface="黑体" pitchFamily="49" charset="-122"/>
                  <a:ea typeface="黑体" pitchFamily="49" charset="-122"/>
                </a:rPr>
                <a:t>热爱生活与学校</a:t>
              </a:r>
              <a:endParaRPr lang="zh-CN" altLang="en-US" b="1" dirty="0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08940" y="731177"/>
            <a:ext cx="8326438" cy="3469460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象征手法</a:t>
            </a:r>
          </a:p>
          <a:p>
            <a:pPr lvl="0">
              <a:lnSpc>
                <a:spcPct val="120000"/>
              </a:lnSpc>
              <a:defRPr/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学方法：</a:t>
            </a:r>
            <a:r>
              <a:rPr lang="zh-CN" altLang="en-US" sz="2400" b="1" dirty="0">
                <a:latin typeface="+mj-ea"/>
                <a:ea typeface="+mj-ea"/>
              </a:rPr>
              <a:t>象征是指根据事物之间的某种联系，借助某人某物的具体形象（象征体），以</a:t>
            </a:r>
            <a:r>
              <a:rPr lang="zh-CN" altLang="en-US" sz="2400" b="1" dirty="0" smtClean="0">
                <a:latin typeface="+mj-ea"/>
                <a:ea typeface="+mj-ea"/>
              </a:rPr>
              <a:t>表现</a:t>
            </a:r>
            <a:r>
              <a:rPr lang="zh-CN" altLang="en-US" sz="2400" b="1" dirty="0">
                <a:latin typeface="+mj-ea"/>
                <a:ea typeface="+mj-ea"/>
              </a:rPr>
              <a:t>某种抽象的概念、思想和情感（本体）。运用象征手法，可以使文章立意高远，</a:t>
            </a:r>
            <a:r>
              <a:rPr lang="zh-CN" altLang="en-US" sz="2400" b="1" dirty="0" smtClean="0">
                <a:latin typeface="+mj-ea"/>
                <a:ea typeface="+mj-ea"/>
              </a:rPr>
              <a:t>含蓄深刻</a:t>
            </a:r>
            <a:r>
              <a:rPr lang="zh-CN" altLang="en-US" sz="2400" b="1" dirty="0">
                <a:latin typeface="+mj-ea"/>
                <a:ea typeface="+mj-ea"/>
              </a:rPr>
              <a:t>。本文第二自然段集中运用了象征手法，如以“红日初升”象征少年中国的灿烂</a:t>
            </a:r>
            <a:r>
              <a:rPr lang="zh-CN" altLang="en-US" sz="2400" b="1" dirty="0" smtClean="0">
                <a:latin typeface="+mj-ea"/>
                <a:ea typeface="+mj-ea"/>
              </a:rPr>
              <a:t>前程</a:t>
            </a:r>
            <a:r>
              <a:rPr lang="zh-CN" altLang="en-US" sz="2400" b="1" dirty="0">
                <a:latin typeface="+mj-ea"/>
                <a:ea typeface="+mj-ea"/>
              </a:rPr>
              <a:t>；以“河出伏流”象征少年中国发展的无可限量等。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10379" y="-5974"/>
            <a:ext cx="2987675" cy="70675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写法借鉴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68435" y="709911"/>
            <a:ext cx="8224694" cy="3166824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400" b="1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记方法：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象征之物与被象征之物之间要有某种相似的特点，能让人引起由此及彼的联想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象征体和本体之间没有固定的联系，在不同的场合，同一事物也可以有不同的象征意义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3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.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象征一般都是通过某一具体形象表现出一种更为深远的含意。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29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24231" y="615322"/>
            <a:ext cx="4623944" cy="559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62420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请你用象征手法写一段话。</a:t>
            </a:r>
          </a:p>
        </p:txBody>
      </p:sp>
      <p:sp>
        <p:nvSpPr>
          <p:cNvPr id="4" name="云形标注 3"/>
          <p:cNvSpPr/>
          <p:nvPr/>
        </p:nvSpPr>
        <p:spPr>
          <a:xfrm>
            <a:off x="6281096" y="120663"/>
            <a:ext cx="2406015" cy="1034415"/>
          </a:xfrm>
          <a:prstGeom prst="cloudCallout">
            <a:avLst>
              <a:gd name="adj1" fmla="val -64845"/>
              <a:gd name="adj2" fmla="val 509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一定要抓住事物的象征意义！</a:t>
            </a:r>
          </a:p>
        </p:txBody>
      </p:sp>
      <p:sp>
        <p:nvSpPr>
          <p:cNvPr id="11" name="矩形 10"/>
          <p:cNvSpPr/>
          <p:nvPr/>
        </p:nvSpPr>
        <p:spPr>
          <a:xfrm>
            <a:off x="755158" y="1318124"/>
            <a:ext cx="7800975" cy="286232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4500"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夜幕下，一切都是黑暗的，唯有那灯仍</a:t>
            </a:r>
            <a:r>
              <a:rPr lang="zh-CN" altLang="en-US" sz="2400" b="1" dirty="0" smtClean="0">
                <a:solidFill>
                  <a:srgbClr val="C00000"/>
                </a:solidFill>
                <a:latin typeface="+mj-ea"/>
                <a:ea typeface="+mj-ea"/>
              </a:rPr>
              <a:t>在绽放着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它的光，释放着它的热。此时，任何黑夜中的事物在它面前都要谦逊地低下头来，以求得到更多的温暖。灯的力量微小，仅能照亮它周围的一小片区域，然而，在这黑夜中，它却显得耀目而又温暖。  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2399678" y="1173169"/>
            <a:ext cx="1149985" cy="31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3783466" y="64514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5" y="882504"/>
            <a:ext cx="7315200" cy="271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643242" y="1050167"/>
            <a:ext cx="8078470" cy="321564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en-US" altLang="zh-CN" sz="2800" b="1" dirty="0">
                <a:latin typeface="+mj-ea"/>
                <a:ea typeface="+mj-ea"/>
                <a:sym typeface="Calibri" panose="020F0502020204030204" pitchFamily="34" charset="0"/>
              </a:rPr>
              <a:t>《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少年中国说</a:t>
            </a:r>
            <a:r>
              <a:rPr lang="en-US" altLang="zh-CN" sz="2800" b="1" dirty="0">
                <a:latin typeface="+mj-ea"/>
                <a:ea typeface="+mj-ea"/>
                <a:sym typeface="Calibri" panose="020F0502020204030204" pitchFamily="34" charset="0"/>
              </a:rPr>
              <a:t>》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（节选）极力歌颂中国少年的</a:t>
            </a:r>
            <a:r>
              <a:rPr lang="zh-CN" altLang="en-US" sz="2800" b="1" dirty="0" smtClean="0">
                <a:latin typeface="+mj-ea"/>
                <a:ea typeface="+mj-ea"/>
                <a:sym typeface="Calibri" panose="020F0502020204030204" pitchFamily="34" charset="0"/>
              </a:rPr>
              <a:t>蓬勃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朝气，热烈讴歌“少年中国”的英姿和灿烂前程</a:t>
            </a:r>
            <a:r>
              <a:rPr lang="zh-CN" altLang="en-US" sz="2800" b="1" dirty="0" smtClean="0">
                <a:latin typeface="+mj-ea"/>
                <a:ea typeface="+mj-ea"/>
                <a:sym typeface="Calibri" panose="020F0502020204030204" pitchFamily="34" charset="0"/>
              </a:rPr>
              <a:t>，号召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和激励我中国少年为创建少年中国而奋斗，</a:t>
            </a:r>
            <a:r>
              <a:rPr lang="zh-CN" altLang="en-US" sz="2800" b="1" dirty="0" smtClean="0">
                <a:latin typeface="+mj-ea"/>
                <a:ea typeface="+mj-ea"/>
                <a:sym typeface="Calibri" panose="020F0502020204030204" pitchFamily="34" charset="0"/>
              </a:rPr>
              <a:t>表达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了作者积极进取的精神以及对祖国繁荣富强的</a:t>
            </a:r>
            <a:r>
              <a:rPr lang="zh-CN" altLang="en-US" sz="2800" b="1" dirty="0" smtClean="0">
                <a:latin typeface="+mj-ea"/>
                <a:ea typeface="+mj-ea"/>
                <a:sym typeface="Calibri" panose="020F0502020204030204" pitchFamily="34" charset="0"/>
              </a:rPr>
              <a:t>殷切</a:t>
            </a: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期望。</a:t>
            </a:r>
          </a:p>
        </p:txBody>
      </p:sp>
      <p:sp>
        <p:nvSpPr>
          <p:cNvPr id="7" name="矩形 6"/>
          <p:cNvSpPr/>
          <p:nvPr/>
        </p:nvSpPr>
        <p:spPr>
          <a:xfrm>
            <a:off x="3376445" y="25791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748030" y="1366054"/>
            <a:ext cx="7897813" cy="2643187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责任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+mj-ea"/>
                <a:ea typeface="+mj-ea"/>
              </a:rPr>
              <a:t>少年</a:t>
            </a:r>
            <a:r>
              <a:rPr lang="zh-CN" altLang="en-US" sz="2800" b="1" dirty="0">
                <a:latin typeface="+mj-ea"/>
                <a:ea typeface="+mj-ea"/>
              </a:rPr>
              <a:t>是祖国的未来，担负着建设国家的重任，作为中国的少年，中华民族未来的主人，我们要发愤图强，为早日实现民族的伟大复兴而奋斗。</a:t>
            </a:r>
          </a:p>
        </p:txBody>
      </p:sp>
      <p:sp>
        <p:nvSpPr>
          <p:cNvPr id="3" name="矩形 2"/>
          <p:cNvSpPr/>
          <p:nvPr/>
        </p:nvSpPr>
        <p:spPr>
          <a:xfrm>
            <a:off x="3292625" y="52207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1" animBg="1"/>
      <p:bldP spid="39938" grpId="2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568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bd05c75-ea4a-4b10-807b-96db633f9751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1991</Words>
  <Application>Microsoft Office PowerPoint</Application>
  <PresentationFormat>全屏显示(16:9)</PresentationFormat>
  <Paragraphs>151</Paragraphs>
  <Slides>36</Slides>
  <Notes>3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3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704</cp:revision>
  <dcterms:created xsi:type="dcterms:W3CDTF">2015-12-30T08:03:00Z</dcterms:created>
  <dcterms:modified xsi:type="dcterms:W3CDTF">2020-08-02T09:07:23Z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