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1"/>
  </p:notesMasterIdLst>
  <p:sldIdLst>
    <p:sldId id="640" r:id="rId3"/>
    <p:sldId id="621" r:id="rId4"/>
    <p:sldId id="625" r:id="rId5"/>
    <p:sldId id="637" r:id="rId6"/>
    <p:sldId id="622" r:id="rId7"/>
    <p:sldId id="623" r:id="rId8"/>
    <p:sldId id="626" r:id="rId9"/>
    <p:sldId id="627" r:id="rId10"/>
    <p:sldId id="628" r:id="rId11"/>
    <p:sldId id="629" r:id="rId12"/>
    <p:sldId id="630" r:id="rId13"/>
    <p:sldId id="631" r:id="rId14"/>
    <p:sldId id="638" r:id="rId15"/>
    <p:sldId id="633" r:id="rId16"/>
    <p:sldId id="634" r:id="rId17"/>
    <p:sldId id="635" r:id="rId18"/>
    <p:sldId id="636" r:id="rId19"/>
    <p:sldId id="639" r:id="rId20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30" autoAdjust="0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84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2020/8/2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537227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49155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491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3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50179" name="备注占位符 2"/>
          <p:cNvSpPr>
            <a:spLocks noGrp="1"/>
          </p:cNvSpPr>
          <p:nvPr>
            <p:ph type="body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5018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7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jpe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83430"/>
            <a:ext cx="9144000" cy="560070"/>
            <a:chOff x="0" y="7218"/>
            <a:chExt cx="14400" cy="882"/>
          </a:xfrm>
        </p:grpSpPr>
        <p:pic>
          <p:nvPicPr>
            <p:cNvPr id="5" name="图片 3" descr="IMG_256"/>
            <p:cNvPicPr>
              <a:picLocks noChangeAspect="1"/>
            </p:cNvPicPr>
            <p:nvPr userDrawn="1"/>
          </p:nvPicPr>
          <p:blipFill>
            <a:blip r:embed="rId2"/>
            <a:srcRect l="37813" t="1944" r="1719" b="2778"/>
            <a:stretch>
              <a:fillRect/>
            </a:stretch>
          </p:blipFill>
          <p:spPr>
            <a:xfrm>
              <a:off x="5936" y="7218"/>
              <a:ext cx="8464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6" name="图片 1" descr="IMG_256"/>
            <p:cNvPicPr>
              <a:picLocks noChangeAspect="1"/>
            </p:cNvPicPr>
            <p:nvPr userDrawn="1"/>
          </p:nvPicPr>
          <p:blipFill>
            <a:blip r:embed="rId2"/>
            <a:srcRect l="1094" t="1944" r="61719" b="2778"/>
            <a:stretch>
              <a:fillRect/>
            </a:stretch>
          </p:blipFill>
          <p:spPr>
            <a:xfrm>
              <a:off x="0" y="7218"/>
              <a:ext cx="6155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83430"/>
            <a:ext cx="9144000" cy="560070"/>
            <a:chOff x="0" y="7218"/>
            <a:chExt cx="14400" cy="882"/>
          </a:xfrm>
        </p:grpSpPr>
        <p:pic>
          <p:nvPicPr>
            <p:cNvPr id="5" name="图片 3" descr="IMG_256"/>
            <p:cNvPicPr>
              <a:picLocks noChangeAspect="1"/>
            </p:cNvPicPr>
            <p:nvPr userDrawn="1"/>
          </p:nvPicPr>
          <p:blipFill>
            <a:blip r:embed="rId4"/>
            <a:srcRect l="37813" t="1944" r="1719" b="2778"/>
            <a:stretch>
              <a:fillRect/>
            </a:stretch>
          </p:blipFill>
          <p:spPr>
            <a:xfrm>
              <a:off x="5936" y="7218"/>
              <a:ext cx="8464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6" name="图片 1" descr="IMG_256"/>
            <p:cNvPicPr>
              <a:picLocks noChangeAspect="1"/>
            </p:cNvPicPr>
            <p:nvPr userDrawn="1"/>
          </p:nvPicPr>
          <p:blipFill>
            <a:blip r:embed="rId4"/>
            <a:srcRect l="1094" t="1944" r="61719" b="2778"/>
            <a:stretch>
              <a:fillRect/>
            </a:stretch>
          </p:blipFill>
          <p:spPr>
            <a:xfrm>
              <a:off x="0" y="7218"/>
              <a:ext cx="6155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83430"/>
            <a:ext cx="9144000" cy="560070"/>
            <a:chOff x="0" y="7218"/>
            <a:chExt cx="14400" cy="882"/>
          </a:xfrm>
        </p:grpSpPr>
        <p:pic>
          <p:nvPicPr>
            <p:cNvPr id="5" name="图片 3" descr="IMG_256"/>
            <p:cNvPicPr>
              <a:picLocks noChangeAspect="1"/>
            </p:cNvPicPr>
            <p:nvPr userDrawn="1"/>
          </p:nvPicPr>
          <p:blipFill>
            <a:blip r:embed="rId3"/>
            <a:srcRect l="37813" t="1944" r="1719" b="2778"/>
            <a:stretch>
              <a:fillRect/>
            </a:stretch>
          </p:blipFill>
          <p:spPr>
            <a:xfrm>
              <a:off x="5936" y="7218"/>
              <a:ext cx="8464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6" name="图片 1" descr="IMG_256"/>
            <p:cNvPicPr>
              <a:picLocks noChangeAspect="1"/>
            </p:cNvPicPr>
            <p:nvPr userDrawn="1"/>
          </p:nvPicPr>
          <p:blipFill>
            <a:blip r:embed="rId3"/>
            <a:srcRect l="1094" t="1944" r="61719" b="2778"/>
            <a:stretch>
              <a:fillRect/>
            </a:stretch>
          </p:blipFill>
          <p:spPr>
            <a:xfrm>
              <a:off x="0" y="7218"/>
              <a:ext cx="6155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83430"/>
            <a:ext cx="9144000" cy="560070"/>
            <a:chOff x="0" y="7218"/>
            <a:chExt cx="14400" cy="882"/>
          </a:xfrm>
        </p:grpSpPr>
        <p:pic>
          <p:nvPicPr>
            <p:cNvPr id="5" name="图片 3" descr="IMG_256"/>
            <p:cNvPicPr>
              <a:picLocks noChangeAspect="1"/>
            </p:cNvPicPr>
            <p:nvPr userDrawn="1"/>
          </p:nvPicPr>
          <p:blipFill>
            <a:blip r:embed="rId4"/>
            <a:srcRect l="37813" t="1944" r="1719" b="2778"/>
            <a:stretch>
              <a:fillRect/>
            </a:stretch>
          </p:blipFill>
          <p:spPr>
            <a:xfrm>
              <a:off x="5936" y="7218"/>
              <a:ext cx="8464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6" name="图片 1" descr="IMG_256"/>
            <p:cNvPicPr>
              <a:picLocks noChangeAspect="1"/>
            </p:cNvPicPr>
            <p:nvPr userDrawn="1"/>
          </p:nvPicPr>
          <p:blipFill>
            <a:blip r:embed="rId4"/>
            <a:srcRect l="1094" t="1944" r="61719" b="2778"/>
            <a:stretch>
              <a:fillRect/>
            </a:stretch>
          </p:blipFill>
          <p:spPr>
            <a:xfrm>
              <a:off x="0" y="7218"/>
              <a:ext cx="6155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83430"/>
            <a:ext cx="9144000" cy="560070"/>
            <a:chOff x="0" y="7218"/>
            <a:chExt cx="14400" cy="882"/>
          </a:xfrm>
        </p:grpSpPr>
        <p:pic>
          <p:nvPicPr>
            <p:cNvPr id="5" name="图片 3" descr="IMG_256"/>
            <p:cNvPicPr>
              <a:picLocks noChangeAspect="1"/>
            </p:cNvPicPr>
            <p:nvPr userDrawn="1"/>
          </p:nvPicPr>
          <p:blipFill>
            <a:blip r:embed="rId4"/>
            <a:srcRect l="37813" t="1944" r="1719" b="2778"/>
            <a:stretch>
              <a:fillRect/>
            </a:stretch>
          </p:blipFill>
          <p:spPr>
            <a:xfrm>
              <a:off x="5936" y="7218"/>
              <a:ext cx="8464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6" name="图片 1" descr="IMG_256"/>
            <p:cNvPicPr>
              <a:picLocks noChangeAspect="1"/>
            </p:cNvPicPr>
            <p:nvPr userDrawn="1"/>
          </p:nvPicPr>
          <p:blipFill>
            <a:blip r:embed="rId4"/>
            <a:srcRect l="1094" t="1944" r="61719" b="2778"/>
            <a:stretch>
              <a:fillRect/>
            </a:stretch>
          </p:blipFill>
          <p:spPr>
            <a:xfrm>
              <a:off x="0" y="7218"/>
              <a:ext cx="6155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0" y="4583430"/>
            <a:ext cx="9144000" cy="560070"/>
            <a:chOff x="0" y="7218"/>
            <a:chExt cx="14400" cy="882"/>
          </a:xfrm>
        </p:grpSpPr>
        <p:pic>
          <p:nvPicPr>
            <p:cNvPr id="5" name="图片 3" descr="IMG_256"/>
            <p:cNvPicPr>
              <a:picLocks noChangeAspect="1"/>
            </p:cNvPicPr>
            <p:nvPr userDrawn="1"/>
          </p:nvPicPr>
          <p:blipFill>
            <a:blip r:embed="rId3"/>
            <a:srcRect l="37813" t="1944" r="1719" b="2778"/>
            <a:stretch>
              <a:fillRect/>
            </a:stretch>
          </p:blipFill>
          <p:spPr>
            <a:xfrm>
              <a:off x="5936" y="7218"/>
              <a:ext cx="8464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6" name="图片 1" descr="IMG_256"/>
            <p:cNvPicPr>
              <a:picLocks noChangeAspect="1"/>
            </p:cNvPicPr>
            <p:nvPr userDrawn="1"/>
          </p:nvPicPr>
          <p:blipFill>
            <a:blip r:embed="rId3"/>
            <a:srcRect l="1094" t="1944" r="61719" b="2778"/>
            <a:stretch>
              <a:fillRect/>
            </a:stretch>
          </p:blipFill>
          <p:spPr>
            <a:xfrm>
              <a:off x="0" y="7218"/>
              <a:ext cx="6155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0" y="4583430"/>
            <a:ext cx="9144000" cy="560070"/>
            <a:chOff x="0" y="7218"/>
            <a:chExt cx="14400" cy="882"/>
          </a:xfrm>
        </p:grpSpPr>
        <p:pic>
          <p:nvPicPr>
            <p:cNvPr id="5" name="图片 3" descr="IMG_256"/>
            <p:cNvPicPr>
              <a:picLocks noChangeAspect="1"/>
            </p:cNvPicPr>
            <p:nvPr userDrawn="1"/>
          </p:nvPicPr>
          <p:blipFill>
            <a:blip r:embed="rId2"/>
            <a:srcRect l="37813" t="1944" r="1719" b="2778"/>
            <a:stretch>
              <a:fillRect/>
            </a:stretch>
          </p:blipFill>
          <p:spPr>
            <a:xfrm>
              <a:off x="5936" y="7218"/>
              <a:ext cx="8464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  <p:pic>
          <p:nvPicPr>
            <p:cNvPr id="6" name="图片 1" descr="IMG_256"/>
            <p:cNvPicPr>
              <a:picLocks noChangeAspect="1"/>
            </p:cNvPicPr>
            <p:nvPr userDrawn="1"/>
          </p:nvPicPr>
          <p:blipFill>
            <a:blip r:embed="rId2"/>
            <a:srcRect l="1094" t="1944" r="61719" b="2778"/>
            <a:stretch>
              <a:fillRect/>
            </a:stretch>
          </p:blipFill>
          <p:spPr>
            <a:xfrm>
              <a:off x="0" y="7218"/>
              <a:ext cx="6155" cy="882"/>
            </a:xfrm>
            <a:prstGeom prst="rect">
              <a:avLst/>
            </a:prstGeom>
            <a:noFill/>
            <a:ln w="9525">
              <a:noFill/>
            </a:ln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2020/8/2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hyperlink" Target="&#25945;&#24072;&#22791;&#35838;&#36164;&#26009;&#21253;/2.&#38899;&#35270;&#39057;&#36164;&#26009;&#21253;/14.&#22278;&#26126;&#22253;&#30340;&#27585;&#28781;&#65288;&#26391;&#35835;&#35270;&#39057;&#65289;.mp4" TargetMode="Externa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27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4135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1774780" y="1772494"/>
            <a:ext cx="5832648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14 </a:t>
            </a:r>
            <a:r>
              <a:rPr kumimoji="0" lang="zh-CN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圆明园的毁灭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2932" y="283749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图片 46" descr="枫叶副本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5874" y="2837491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226724" y="2969492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课前预习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40167"/>
            <a:ext cx="3465512" cy="368300"/>
            <a:chOff x="-36512" y="109489"/>
            <a:chExt cx="3383280" cy="347267"/>
          </a:xfrm>
        </p:grpSpPr>
        <p:sp>
          <p:nvSpPr>
            <p:cNvPr id="25" name="矩形 24"/>
            <p:cNvSpPr/>
            <p:nvPr/>
          </p:nvSpPr>
          <p:spPr>
            <a:xfrm flipH="1">
              <a:off x="-36512" y="158585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200" name="文本框 1"/>
            <p:cNvSpPr txBox="1"/>
            <p:nvPr/>
          </p:nvSpPr>
          <p:spPr>
            <a:xfrm>
              <a:off x="168720" y="109489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971631" y="911778"/>
            <a:ext cx="7470613" cy="3641381"/>
          </a:xfrm>
          <a:prstGeom prst="rect">
            <a:avLst/>
          </a:prstGeom>
          <a:noFill/>
          <a:ln>
            <a:noFill/>
          </a:ln>
          <a:effectLst>
            <a:softEdge rad="31750"/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marL="0" marR="0" lvl="0" indent="54292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有一座言语无法形容的建筑，一种恍若月宫的建筑，这就是</a:t>
            </a:r>
            <a:r>
              <a:rPr kumimoji="0" lang="zh-CN" altLang="en-US" sz="4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圆明园</a:t>
            </a:r>
            <a:r>
              <a:rPr kumimoji="0" lang="zh-CN" altLang="en-US" sz="4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！</a:t>
            </a:r>
            <a:endParaRPr kumimoji="0" lang="en-US" altLang="zh-CN" sz="40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00B0F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0" algn="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 w="12700">
                  <a:solidFill>
                    <a:schemeClr val="bg1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              </a:t>
            </a:r>
            <a:r>
              <a:rPr kumimoji="0" lang="en-US" altLang="zh-CN" sz="4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——</a:t>
            </a:r>
            <a:r>
              <a:rPr kumimoji="0" lang="zh-CN" altLang="en-US" sz="4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雨果</a:t>
            </a:r>
          </a:p>
        </p:txBody>
      </p:sp>
      <p:grpSp>
        <p:nvGrpSpPr>
          <p:cNvPr id="7170" name="组合 5"/>
          <p:cNvGrpSpPr/>
          <p:nvPr/>
        </p:nvGrpSpPr>
        <p:grpSpPr>
          <a:xfrm>
            <a:off x="3094712" y="55524"/>
            <a:ext cx="3509962" cy="831850"/>
            <a:chOff x="924035" y="907522"/>
            <a:chExt cx="3511458" cy="832905"/>
          </a:xfrm>
        </p:grpSpPr>
        <p:grpSp>
          <p:nvGrpSpPr>
            <p:cNvPr id="7175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717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7180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助读资料我先看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64135" y="0"/>
            <a:ext cx="9208135" cy="5187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1"/>
          <p:cNvSpPr/>
          <p:nvPr/>
        </p:nvSpPr>
        <p:spPr>
          <a:xfrm>
            <a:off x="2707044" y="161877"/>
            <a:ext cx="6096715" cy="4446217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indent="627063">
              <a:lnSpc>
                <a:spcPct val="130000"/>
              </a:lnSpc>
            </a:pPr>
            <a:r>
              <a:rPr lang="zh-CN" altLang="en-US" sz="2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王英琦：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女，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1954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年生，安徽寿县人。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1987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年毕业于武汉大学作家班</a:t>
            </a:r>
            <a:r>
              <a:rPr lang="zh-CN" altLang="en-US" sz="22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。安徽省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文联文学院作家，省作协理事。享受政府特殊津贴。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1982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年开始发表作品。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1984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年加入中国作家协会。文学创作一级。著有散文集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守望灵魂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背负自己的十字架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热土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漫漫旅途上的独行客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情到深处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我遗失了什么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等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17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部，短篇小说集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爱之厦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遥远而切近的爱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，电影文学剧本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李清照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等。散文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《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我遗失了什么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》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获</a:t>
            </a:r>
            <a:r>
              <a:rPr lang="en-US" altLang="zh-CN" sz="2200" b="1" dirty="0">
                <a:latin typeface="Times New Roman" pitchFamily="18" charset="0"/>
                <a:ea typeface="+mj-ea"/>
                <a:cs typeface="Times New Roman" pitchFamily="18" charset="0"/>
              </a:rPr>
              <a:t>1987</a:t>
            </a:r>
            <a:r>
              <a:rPr lang="zh-CN" altLang="en-US" sz="2200" b="1" dirty="0">
                <a:latin typeface="Times New Roman" pitchFamily="18" charset="0"/>
                <a:ea typeface="+mj-ea"/>
                <a:cs typeface="Times New Roman" pitchFamily="18" charset="0"/>
              </a:rPr>
              <a:t>年全国优秀散文奖。</a:t>
            </a:r>
          </a:p>
        </p:txBody>
      </p:sp>
      <p:pic>
        <p:nvPicPr>
          <p:cNvPr id="11267" name="Picture 8" descr="https://p1.ssl.qhmsg.com/dr/220__/t01076a0624fed4fc8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615" y="1746749"/>
            <a:ext cx="2335530" cy="22752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矩形 1"/>
          <p:cNvSpPr/>
          <p:nvPr/>
        </p:nvSpPr>
        <p:spPr>
          <a:xfrm>
            <a:off x="473940" y="784572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走近作者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1"/>
      <p:bldP spid="15363" grpId="2"/>
      <p:bldP spid="2" grpId="0"/>
      <p:bldP spid="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5014" y="663167"/>
            <a:ext cx="8183680" cy="452431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42925">
              <a:lnSpc>
                <a:spcPct val="150000"/>
              </a:lnSpc>
            </a:pP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始建于康熙四十八年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（1709），圆明园是由康熙皇帝命名的，康熙皇帝御书三字牌匾，悬挂在圆明殿的门上方。圆明园最初是康熙皇帝给皇四子胤禛的赐园，后历经多次修缮扩建，成为清朝著名的皇家园林之一，占地面积3.5平方千米，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建筑面积达</a:t>
            </a:r>
            <a:r>
              <a:rPr 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16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万平方米</a:t>
            </a:r>
            <a:r>
              <a:rPr sz="2400" b="1" dirty="0">
                <a:latin typeface="Times New Roman" pitchFamily="18" charset="0"/>
                <a:ea typeface="+mj-ea"/>
                <a:cs typeface="Times New Roman" pitchFamily="18" charset="0"/>
              </a:rPr>
              <a:t>，有“万园之园”之称，清朝皇帝每到盛夏时节会来这里避暑、听政，处理军政事务，故圆明园也称“夏宫”。法国作家雨果称誉其为“理想与艺术的典范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endParaRPr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96073" y="71318"/>
            <a:ext cx="1560195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圆明园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4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矩形 1"/>
          <p:cNvSpPr/>
          <p:nvPr/>
        </p:nvSpPr>
        <p:spPr>
          <a:xfrm>
            <a:off x="785638" y="2997175"/>
            <a:ext cx="7678737" cy="14465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42925"/>
            <a:r>
              <a:rPr lang="zh-CN" altLang="en-US" sz="2200" b="1" dirty="0">
                <a:latin typeface="+mj-ea"/>
                <a:ea typeface="+mj-ea"/>
                <a:cs typeface="楷体" panose="02010609060101010101" pitchFamily="49" charset="-122"/>
              </a:rPr>
              <a:t>圆明园有“百园之园”之称，但是今天，我们来到北京却只能看见几根柱子，因为</a:t>
            </a:r>
            <a:r>
              <a:rPr lang="en-US" altLang="zh-CN" sz="2200" b="1" dirty="0">
                <a:latin typeface="+mj-ea"/>
                <a:ea typeface="+mj-ea"/>
                <a:cs typeface="楷体" panose="02010609060101010101" pitchFamily="49" charset="-122"/>
              </a:rPr>
              <a:t>----</a:t>
            </a:r>
            <a:r>
              <a:rPr lang="zh-CN" altLang="en-US" sz="2200" b="1" dirty="0">
                <a:latin typeface="+mj-ea"/>
                <a:ea typeface="+mj-ea"/>
                <a:cs typeface="楷体" panose="02010609060101010101" pitchFamily="49" charset="-122"/>
              </a:rPr>
              <a:t>它被毁灭了。昔日圆明园是怎样辉煌、壮观，又是怎样被毁灭的呢？下面让我们走进课文去看一看。</a:t>
            </a:r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0968" y="211283"/>
            <a:ext cx="4039531" cy="26943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组合 5"/>
          <p:cNvGrpSpPr/>
          <p:nvPr/>
        </p:nvGrpSpPr>
        <p:grpSpPr>
          <a:xfrm>
            <a:off x="2734388" y="51513"/>
            <a:ext cx="3509962" cy="831850"/>
            <a:chOff x="924035" y="907522"/>
            <a:chExt cx="3511458" cy="832905"/>
          </a:xfrm>
        </p:grpSpPr>
        <p:grpSp>
          <p:nvGrpSpPr>
            <p:cNvPr id="14349" name="组合 4"/>
            <p:cNvGrpSpPr/>
            <p:nvPr/>
          </p:nvGrpSpPr>
          <p:grpSpPr>
            <a:xfrm>
              <a:off x="924035" y="907522"/>
              <a:ext cx="3280827" cy="832905"/>
              <a:chOff x="1314217" y="754602"/>
              <a:chExt cx="3280827" cy="832905"/>
            </a:xfrm>
          </p:grpSpPr>
          <p:pic>
            <p:nvPicPr>
              <p:cNvPr id="1435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3280826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5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8" y="1067895"/>
              <a:ext cx="294951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第一步：读课文</a:t>
              </a:r>
            </a:p>
          </p:txBody>
        </p:sp>
      </p:grpSp>
      <p:sp>
        <p:nvSpPr>
          <p:cNvPr id="14341" name="矩形 2"/>
          <p:cNvSpPr/>
          <p:nvPr/>
        </p:nvSpPr>
        <p:spPr>
          <a:xfrm>
            <a:off x="623755" y="915262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再读一遍，把课文读通读顺，然后读给同学听。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2" name="组 28"/>
          <p:cNvGrpSpPr/>
          <p:nvPr/>
        </p:nvGrpSpPr>
        <p:grpSpPr>
          <a:xfrm>
            <a:off x="6861026" y="86934"/>
            <a:ext cx="2176655" cy="490537"/>
            <a:chOff x="3508667" y="4638583"/>
            <a:chExt cx="2176021" cy="490761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740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4347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4350" name="图片 3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TextBox 5">
              <a:hlinkClick r:id="rId5" action="ppaction://hlinkfile"/>
            </p:cNvPr>
            <p:cNvSpPr txBox="1"/>
            <p:nvPr/>
          </p:nvSpPr>
          <p:spPr>
            <a:xfrm>
              <a:off x="3708424" y="4638583"/>
              <a:ext cx="1976264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44"/>
          <p:cNvSpPr txBox="1"/>
          <p:nvPr/>
        </p:nvSpPr>
        <p:spPr>
          <a:xfrm>
            <a:off x="1668618" y="1643406"/>
            <a:ext cx="137922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估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量</a:t>
            </a:r>
          </a:p>
        </p:txBody>
      </p:sp>
      <p:sp>
        <p:nvSpPr>
          <p:cNvPr id="15363" name="TextBox 44"/>
          <p:cNvSpPr txBox="1"/>
          <p:nvPr/>
        </p:nvSpPr>
        <p:spPr>
          <a:xfrm>
            <a:off x="3458048" y="1645311"/>
            <a:ext cx="224917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金碧辉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煌</a:t>
            </a:r>
          </a:p>
        </p:txBody>
      </p:sp>
      <p:sp>
        <p:nvSpPr>
          <p:cNvPr id="15364" name="TextBox 44"/>
          <p:cNvSpPr txBox="1"/>
          <p:nvPr/>
        </p:nvSpPr>
        <p:spPr>
          <a:xfrm>
            <a:off x="1668618" y="2789581"/>
            <a:ext cx="2395855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玲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珑剔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透</a:t>
            </a:r>
          </a:p>
        </p:txBody>
      </p:sp>
      <p:sp>
        <p:nvSpPr>
          <p:cNvPr id="15367" name="TextBox 44"/>
          <p:cNvSpPr txBox="1"/>
          <p:nvPr/>
        </p:nvSpPr>
        <p:spPr>
          <a:xfrm>
            <a:off x="4440076" y="2800694"/>
            <a:ext cx="13509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波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澜</a:t>
            </a:r>
          </a:p>
        </p:txBody>
      </p:sp>
      <p:sp>
        <p:nvSpPr>
          <p:cNvPr id="15368" name="TextBox 44"/>
          <p:cNvSpPr txBox="1"/>
          <p:nvPr/>
        </p:nvSpPr>
        <p:spPr>
          <a:xfrm>
            <a:off x="6239983" y="2873719"/>
            <a:ext cx="1228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武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陵</a:t>
            </a:r>
          </a:p>
        </p:txBody>
      </p:sp>
      <p:sp>
        <p:nvSpPr>
          <p:cNvPr id="15369" name="TextBox 44"/>
          <p:cNvSpPr txBox="1"/>
          <p:nvPr/>
        </p:nvSpPr>
        <p:spPr>
          <a:xfrm>
            <a:off x="1691796" y="3838919"/>
            <a:ext cx="1355725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宏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伟</a:t>
            </a:r>
          </a:p>
        </p:txBody>
      </p:sp>
      <p:sp>
        <p:nvSpPr>
          <p:cNvPr id="15372" name="TextBox 44"/>
          <p:cNvSpPr txBox="1"/>
          <p:nvPr/>
        </p:nvSpPr>
        <p:spPr>
          <a:xfrm>
            <a:off x="6227918" y="1569746"/>
            <a:ext cx="1240790" cy="7067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殿</a:t>
            </a: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堂</a:t>
            </a:r>
          </a:p>
        </p:txBody>
      </p:sp>
      <p:sp>
        <p:nvSpPr>
          <p:cNvPr id="15373" name="TextBox 44"/>
          <p:cNvSpPr txBox="1"/>
          <p:nvPr/>
        </p:nvSpPr>
        <p:spPr>
          <a:xfrm>
            <a:off x="4526118" y="3932899"/>
            <a:ext cx="1427163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奉</a:t>
            </a:r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命</a:t>
            </a:r>
          </a:p>
        </p:txBody>
      </p:sp>
      <p:sp>
        <p:nvSpPr>
          <p:cNvPr id="15374" name="TextBox 44"/>
          <p:cNvSpPr txBox="1"/>
          <p:nvPr/>
        </p:nvSpPr>
        <p:spPr>
          <a:xfrm>
            <a:off x="6339361" y="4029736"/>
            <a:ext cx="1427162" cy="70675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灰</a:t>
            </a:r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烬</a:t>
            </a:r>
          </a:p>
        </p:txBody>
      </p:sp>
      <p:grpSp>
        <p:nvGrpSpPr>
          <p:cNvPr id="15375" name="组合 5"/>
          <p:cNvGrpSpPr/>
          <p:nvPr/>
        </p:nvGrpSpPr>
        <p:grpSpPr>
          <a:xfrm>
            <a:off x="2928160" y="-16354"/>
            <a:ext cx="3348038" cy="831850"/>
            <a:chOff x="924035" y="907522"/>
            <a:chExt cx="3349239" cy="832905"/>
          </a:xfrm>
        </p:grpSpPr>
        <p:grpSp>
          <p:nvGrpSpPr>
            <p:cNvPr id="15390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5394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5395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9" name="圆角矩形 18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第二步：学字词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1668618" y="1202716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gū</a:t>
            </a:r>
          </a:p>
        </p:txBody>
      </p:sp>
      <p:sp>
        <p:nvSpPr>
          <p:cNvPr id="24" name="矩形 23"/>
          <p:cNvSpPr/>
          <p:nvPr/>
        </p:nvSpPr>
        <p:spPr>
          <a:xfrm>
            <a:off x="4806574" y="1153018"/>
            <a:ext cx="108140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huáng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100283" y="1121436"/>
            <a:ext cx="11512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diàn </a:t>
            </a:r>
          </a:p>
        </p:txBody>
      </p:sp>
      <p:sp>
        <p:nvSpPr>
          <p:cNvPr id="27" name="矩形 26"/>
          <p:cNvSpPr/>
          <p:nvPr/>
        </p:nvSpPr>
        <p:spPr>
          <a:xfrm>
            <a:off x="2087394" y="2366509"/>
            <a:ext cx="10369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lóng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915441" y="2355876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tī</a:t>
            </a:r>
          </a:p>
        </p:txBody>
      </p:sp>
      <p:sp>
        <p:nvSpPr>
          <p:cNvPr id="29" name="矩形 28"/>
          <p:cNvSpPr/>
          <p:nvPr/>
        </p:nvSpPr>
        <p:spPr>
          <a:xfrm>
            <a:off x="4952657" y="2355876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lán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0" name="矩形 29"/>
          <p:cNvSpPr/>
          <p:nvPr/>
        </p:nvSpPr>
        <p:spPr>
          <a:xfrm>
            <a:off x="6804291" y="2422707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lín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1" name="矩形 30"/>
          <p:cNvSpPr/>
          <p:nvPr/>
        </p:nvSpPr>
        <p:spPr>
          <a:xfrm>
            <a:off x="1617365" y="3410929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hóng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2" name="矩形 31"/>
          <p:cNvSpPr/>
          <p:nvPr/>
        </p:nvSpPr>
        <p:spPr>
          <a:xfrm>
            <a:off x="4540354" y="3507766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fèng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6863676" y="3603463"/>
            <a:ext cx="721995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jìn</a:t>
            </a:r>
          </a:p>
        </p:txBody>
      </p:sp>
      <p:sp>
        <p:nvSpPr>
          <p:cNvPr id="33" name="Rectangle 24"/>
          <p:cNvSpPr>
            <a:spLocks noChangeArrowheads="1"/>
          </p:cNvSpPr>
          <p:nvPr/>
        </p:nvSpPr>
        <p:spPr bwMode="auto">
          <a:xfrm>
            <a:off x="464663" y="633974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1.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读字词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图片 87" descr="t01adc6c9d05c69680a.jpg"/>
          <p:cNvPicPr>
            <a:picLocks noChangeAspect="1"/>
          </p:cNvPicPr>
          <p:nvPr/>
        </p:nvPicPr>
        <p:blipFill>
          <a:blip r:embed="rId3" cstate="print"/>
          <a:srcRect b="1080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/>
            </a:r>
            <a:br>
              <a:rPr lang="zh-CN" altLang="zh-CN" sz="1800">
                <a:solidFill>
                  <a:prstClr val="black"/>
                </a:solidFill>
                <a:latin typeface="Arial" panose="020B0604020202020204" pitchFamily="34" charset="0"/>
                <a:ea typeface="宋体" panose="02010600030101010101" pitchFamily="2" charset="-122"/>
                <a:cs typeface="宋体" panose="02010600030101010101" pitchFamily="2" charset="-122"/>
              </a:rPr>
            </a:br>
            <a:endParaRPr lang="zh-CN" altLang="zh-CN" sz="1800">
              <a:solidFill>
                <a:prstClr val="black"/>
              </a:solidFill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43" name="矩形 48"/>
          <p:cNvSpPr>
            <a:spLocks noChangeArrowheads="1"/>
          </p:cNvSpPr>
          <p:nvPr/>
        </p:nvSpPr>
        <p:spPr bwMode="auto">
          <a:xfrm>
            <a:off x="5580112" y="2859782"/>
            <a:ext cx="1101090" cy="645160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唐代</a:t>
            </a:r>
          </a:p>
        </p:txBody>
      </p:sp>
      <p:sp>
        <p:nvSpPr>
          <p:cNvPr id="45" name="矩形 48"/>
          <p:cNvSpPr>
            <a:spLocks noChangeArrowheads="1"/>
          </p:cNvSpPr>
          <p:nvPr/>
        </p:nvSpPr>
        <p:spPr bwMode="auto">
          <a:xfrm>
            <a:off x="3995936" y="2859782"/>
            <a:ext cx="1101090" cy="645160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宏伟</a:t>
            </a:r>
          </a:p>
        </p:txBody>
      </p:sp>
      <p:sp>
        <p:nvSpPr>
          <p:cNvPr id="48" name="矩形 48"/>
          <p:cNvSpPr>
            <a:spLocks noChangeArrowheads="1"/>
          </p:cNvSpPr>
          <p:nvPr/>
        </p:nvSpPr>
        <p:spPr bwMode="auto">
          <a:xfrm>
            <a:off x="2483768" y="2859782"/>
            <a:ext cx="1111202" cy="646331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郊区</a:t>
            </a:r>
          </a:p>
        </p:txBody>
      </p:sp>
      <p:sp>
        <p:nvSpPr>
          <p:cNvPr id="85" name="矩形 48"/>
          <p:cNvSpPr>
            <a:spLocks noChangeArrowheads="1"/>
          </p:cNvSpPr>
          <p:nvPr/>
        </p:nvSpPr>
        <p:spPr bwMode="auto">
          <a:xfrm>
            <a:off x="7164288" y="2859782"/>
            <a:ext cx="1111202" cy="646331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建筑</a:t>
            </a:r>
          </a:p>
        </p:txBody>
      </p:sp>
      <p:pic>
        <p:nvPicPr>
          <p:cNvPr id="66562" name="Picture 2" descr="http://p2.so.qhimgs1.com/bdr/_240_/t01486242d0209b684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3568" y="1491630"/>
            <a:ext cx="1368152" cy="1262910"/>
          </a:xfrm>
          <a:prstGeom prst="rect">
            <a:avLst/>
          </a:prstGeom>
          <a:noFill/>
        </p:spPr>
      </p:pic>
      <p:pic>
        <p:nvPicPr>
          <p:cNvPr id="89" name="Picture 2" descr="http://p2.so.qhimgs1.com/bdr/_240_/t01486242d0209b684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339752" y="1563638"/>
            <a:ext cx="1368152" cy="1262910"/>
          </a:xfrm>
          <a:prstGeom prst="rect">
            <a:avLst/>
          </a:prstGeom>
          <a:noFill/>
        </p:spPr>
      </p:pic>
      <p:pic>
        <p:nvPicPr>
          <p:cNvPr id="90" name="Picture 2" descr="http://p2.so.qhimgs1.com/bdr/_240_/t01486242d0209b684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920" y="1563638"/>
            <a:ext cx="1368152" cy="1262910"/>
          </a:xfrm>
          <a:prstGeom prst="rect">
            <a:avLst/>
          </a:prstGeom>
          <a:noFill/>
        </p:spPr>
      </p:pic>
      <p:pic>
        <p:nvPicPr>
          <p:cNvPr id="91" name="Picture 2" descr="http://p2.so.qhimgs1.com/bdr/_240_/t01486242d0209b684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1563638"/>
            <a:ext cx="1368152" cy="1262910"/>
          </a:xfrm>
          <a:prstGeom prst="rect">
            <a:avLst/>
          </a:prstGeom>
          <a:noFill/>
        </p:spPr>
      </p:pic>
      <p:pic>
        <p:nvPicPr>
          <p:cNvPr id="92" name="Picture 2" descr="http://p2.so.qhimgs1.com/bdr/_240_/t01486242d0209b684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92280" y="1563638"/>
            <a:ext cx="1368152" cy="1262910"/>
          </a:xfrm>
          <a:prstGeom prst="rect">
            <a:avLst/>
          </a:prstGeom>
          <a:noFill/>
        </p:spPr>
      </p:pic>
      <p:pic>
        <p:nvPicPr>
          <p:cNvPr id="66564" name="Picture 4" descr="http://p1.so.qhimgs1.com/bdr/_240_/t01cefb2f97946dd8e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600" b="8651"/>
          <a:stretch>
            <a:fillRect/>
          </a:stretch>
        </p:blipFill>
        <p:spPr bwMode="auto">
          <a:xfrm>
            <a:off x="683568" y="2495287"/>
            <a:ext cx="1466850" cy="1800200"/>
          </a:xfrm>
          <a:prstGeom prst="rect">
            <a:avLst/>
          </a:prstGeom>
          <a:noFill/>
        </p:spPr>
      </p:pic>
      <p:pic>
        <p:nvPicPr>
          <p:cNvPr id="93" name="Picture 4" descr="http://p1.so.qhimgs1.com/bdr/_240_/t01cefb2f97946dd8e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600" b="8651"/>
          <a:stretch>
            <a:fillRect/>
          </a:stretch>
        </p:blipFill>
        <p:spPr bwMode="auto">
          <a:xfrm>
            <a:off x="2339752" y="2571750"/>
            <a:ext cx="1466850" cy="1800200"/>
          </a:xfrm>
          <a:prstGeom prst="rect">
            <a:avLst/>
          </a:prstGeom>
          <a:noFill/>
        </p:spPr>
      </p:pic>
      <p:pic>
        <p:nvPicPr>
          <p:cNvPr id="94" name="Picture 4" descr="http://p1.so.qhimgs1.com/bdr/_240_/t01cefb2f97946dd8e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600" b="8651"/>
          <a:stretch>
            <a:fillRect/>
          </a:stretch>
        </p:blipFill>
        <p:spPr bwMode="auto">
          <a:xfrm>
            <a:off x="3876685" y="2571750"/>
            <a:ext cx="1466850" cy="1800200"/>
          </a:xfrm>
          <a:prstGeom prst="rect">
            <a:avLst/>
          </a:prstGeom>
          <a:noFill/>
        </p:spPr>
      </p:pic>
      <p:pic>
        <p:nvPicPr>
          <p:cNvPr id="95" name="Picture 4" descr="http://p1.so.qhimgs1.com/bdr/_240_/t01cefb2f97946dd8e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600" b="8651"/>
          <a:stretch>
            <a:fillRect/>
          </a:stretch>
        </p:blipFill>
        <p:spPr bwMode="auto">
          <a:xfrm>
            <a:off x="5580494" y="2571750"/>
            <a:ext cx="1466850" cy="1800200"/>
          </a:xfrm>
          <a:prstGeom prst="rect">
            <a:avLst/>
          </a:prstGeom>
          <a:noFill/>
        </p:spPr>
      </p:pic>
      <p:pic>
        <p:nvPicPr>
          <p:cNvPr id="96" name="Picture 4" descr="http://p1.so.qhimgs1.com/bdr/_240_/t01cefb2f97946dd8e1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2600" b="8651"/>
          <a:stretch>
            <a:fillRect/>
          </a:stretch>
        </p:blipFill>
        <p:spPr bwMode="auto">
          <a:xfrm>
            <a:off x="7092280" y="2571750"/>
            <a:ext cx="1466850" cy="1800200"/>
          </a:xfrm>
          <a:prstGeom prst="rect">
            <a:avLst/>
          </a:prstGeom>
          <a:noFill/>
        </p:spPr>
      </p:pic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368598" y="398104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兽首流水</a:t>
            </a:r>
          </a:p>
        </p:txBody>
      </p:sp>
      <p:sp>
        <p:nvSpPr>
          <p:cNvPr id="23" name="矩形 48"/>
          <p:cNvSpPr>
            <a:spLocks noChangeArrowheads="1"/>
          </p:cNvSpPr>
          <p:nvPr/>
        </p:nvSpPr>
        <p:spPr bwMode="auto">
          <a:xfrm>
            <a:off x="827584" y="2787774"/>
            <a:ext cx="1111202" cy="646331"/>
          </a:xfrm>
          <a:prstGeom prst="rect">
            <a:avLst/>
          </a:prstGeom>
          <a:solidFill>
            <a:schemeClr val="bg1">
              <a:alpha val="28000"/>
            </a:schemeClr>
          </a:solidFill>
          <a:ln>
            <a:noFill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毁灭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3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3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3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3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矩形 1"/>
          <p:cNvSpPr/>
          <p:nvPr/>
        </p:nvSpPr>
        <p:spPr>
          <a:xfrm>
            <a:off x="776988" y="1231440"/>
            <a:ext cx="6846566" cy="230695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solidFill>
                  <a:srgbClr val="0000FF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indent="627063" algn="just">
              <a:lnSpc>
                <a:spcPct val="150000"/>
              </a:lnSpc>
            </a:pPr>
            <a:r>
              <a:rPr lang="en-US" alt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建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筑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zhù   </a:t>
            </a:r>
            <a:r>
              <a:rPr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zù</a:t>
            </a:r>
            <a:r>
              <a:rPr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侵</a:t>
            </a:r>
            <a:r>
              <a:rPr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qīn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 qīng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略</a:t>
            </a:r>
          </a:p>
          <a:p>
            <a:pPr indent="627063" algn="just">
              <a:lnSpc>
                <a:spcPct val="150000"/>
              </a:lnSpc>
            </a:pP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灰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烬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jìng  </a:t>
            </a:r>
            <a:r>
              <a:rPr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jìn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</a:t>
            </a:r>
            <a:r>
              <a:rPr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lang="zh-CN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玲</a:t>
            </a:r>
            <a:r>
              <a:rPr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珑</a:t>
            </a:r>
            <a:r>
              <a:rPr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n</a:t>
            </a:r>
            <a:r>
              <a:rPr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óng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l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óng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indent="627063" algn="just">
              <a:lnSpc>
                <a:spcPct val="150000"/>
              </a:lnSpc>
            </a:pP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武</a:t>
            </a:r>
            <a:r>
              <a:rPr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陵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líng    </a:t>
            </a:r>
            <a:r>
              <a:rPr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lín</a:t>
            </a:r>
            <a:r>
              <a:rPr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400" b="1" dirty="0" smtClean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		</a:t>
            </a:r>
            <a:r>
              <a:rPr sz="2400" b="1" dirty="0" err="1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奉</a:t>
            </a:r>
            <a:r>
              <a:rPr sz="2400" b="1" dirty="0" err="1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sz="2400" b="1" dirty="0" err="1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fèng</a:t>
            </a:r>
            <a:r>
              <a:rPr sz="2400" b="1" dirty="0">
                <a:solidFill>
                  <a:schemeClr val="tx1"/>
                </a:solidFill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fèn</a:t>
            </a:r>
            <a:r>
              <a:rPr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zh-CN" sz="2400" b="1" dirty="0">
                <a:solidFill>
                  <a:schemeClr val="tx1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命</a:t>
            </a:r>
          </a:p>
        </p:txBody>
      </p:sp>
      <p:sp>
        <p:nvSpPr>
          <p:cNvPr id="5" name="矩形 4"/>
          <p:cNvSpPr/>
          <p:nvPr/>
        </p:nvSpPr>
        <p:spPr>
          <a:xfrm>
            <a:off x="2540537" y="1878071"/>
            <a:ext cx="617220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2" name="矩形 1"/>
          <p:cNvSpPr/>
          <p:nvPr/>
        </p:nvSpPr>
        <p:spPr>
          <a:xfrm>
            <a:off x="5271743" y="1887054"/>
            <a:ext cx="847790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6" name="矩形 5"/>
          <p:cNvSpPr/>
          <p:nvPr/>
        </p:nvSpPr>
        <p:spPr>
          <a:xfrm>
            <a:off x="3035675" y="2424541"/>
            <a:ext cx="661035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7" name="矩形 6"/>
          <p:cNvSpPr/>
          <p:nvPr/>
        </p:nvSpPr>
        <p:spPr>
          <a:xfrm>
            <a:off x="6338085" y="2477995"/>
            <a:ext cx="661035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8" name="矩形 7"/>
          <p:cNvSpPr/>
          <p:nvPr/>
        </p:nvSpPr>
        <p:spPr>
          <a:xfrm>
            <a:off x="2511071" y="3056631"/>
            <a:ext cx="661035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9" name="矩形 8"/>
          <p:cNvSpPr/>
          <p:nvPr/>
        </p:nvSpPr>
        <p:spPr>
          <a:xfrm>
            <a:off x="5282376" y="3025827"/>
            <a:ext cx="661035" cy="11387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4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0" name="Rectangle 24"/>
          <p:cNvSpPr>
            <a:spLocks noChangeArrowheads="1"/>
          </p:cNvSpPr>
          <p:nvPr/>
        </p:nvSpPr>
        <p:spPr bwMode="auto">
          <a:xfrm>
            <a:off x="468630" y="655239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2.</a:t>
            </a:r>
            <a:r>
              <a:rPr lang="zh-CN" altLang="en-US" sz="3200" b="1" dirty="0" smtClean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选读音</a:t>
            </a:r>
            <a:endParaRPr lang="zh-CN" altLang="en-US" sz="3200" b="1" dirty="0">
              <a:ln>
                <a:solidFill>
                  <a:schemeClr val="bg1"/>
                </a:solidFill>
              </a:ln>
              <a:solidFill>
                <a:srgbClr val="009900"/>
              </a:solidFill>
              <a:latin typeface="汉仪综艺体简" pitchFamily="49" charset="-122"/>
              <a:ea typeface="汉仪综艺体简" pitchFamily="49" charset="-122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373128" y="1305735"/>
            <a:ext cx="8494423" cy="286232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86055" marR="0" lvl="0" indent="-1860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珍奇的宝物。本文指圆明园是园林艺术珍贵的宝物。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(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6055" marR="0" lvl="0" indent="-1860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不可以估计，无法计算。本文指圆明园的毁灭损失巨大，无法计算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(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             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6055" marR="0" lvl="0" indent="-1860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比喻许多人簇拥着一 个人，或许多个体拥戴一个核心。本文描绘出了圆明园的总体格局。 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(       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   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23555" name="矩形 5"/>
          <p:cNvSpPr/>
          <p:nvPr/>
        </p:nvSpPr>
        <p:spPr>
          <a:xfrm>
            <a:off x="4513263" y="806450"/>
            <a:ext cx="5227637" cy="485775"/>
          </a:xfrm>
          <a:prstGeom prst="rect">
            <a:avLst/>
          </a:prstGeom>
          <a:solidFill>
            <a:schemeClr val="bg1">
              <a:alpha val="0"/>
            </a:schemeClr>
          </a:solidFill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ts val="3500"/>
              </a:lnSpc>
            </a:pPr>
            <a:endParaRPr lang="zh-CN" altLang="en-US" sz="26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5"/>
          <p:cNvGrpSpPr/>
          <p:nvPr/>
        </p:nvGrpSpPr>
        <p:grpSpPr>
          <a:xfrm>
            <a:off x="3186955" y="572971"/>
            <a:ext cx="2759075" cy="612775"/>
            <a:chOff x="3109240" y="814511"/>
            <a:chExt cx="3496774" cy="611277"/>
          </a:xfrm>
        </p:grpSpPr>
        <p:pic>
          <p:nvPicPr>
            <p:cNvPr id="23564" name="Picture 16" descr="C:\Users\Administrator\Desktop\对话框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09240" y="814511"/>
              <a:ext cx="3481119" cy="61127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65" name="矩形 12"/>
            <p:cNvSpPr/>
            <p:nvPr/>
          </p:nvSpPr>
          <p:spPr>
            <a:xfrm>
              <a:off x="3236559" y="878359"/>
              <a:ext cx="3369455" cy="4614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r>
                <a:rPr lang="zh-CN" altLang="en-US" sz="24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根据意思写词语。</a:t>
              </a:r>
            </a:p>
          </p:txBody>
        </p:sp>
      </p:grpSp>
      <p:sp>
        <p:nvSpPr>
          <p:cNvPr id="26631" name="矩形 5"/>
          <p:cNvSpPr/>
          <p:nvPr/>
        </p:nvSpPr>
        <p:spPr>
          <a:xfrm>
            <a:off x="7799795" y="1339274"/>
            <a:ext cx="861519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瑰宝</a:t>
            </a:r>
          </a:p>
        </p:txBody>
      </p:sp>
      <p:sp>
        <p:nvSpPr>
          <p:cNvPr id="26632" name="矩形 6"/>
          <p:cNvSpPr/>
          <p:nvPr/>
        </p:nvSpPr>
        <p:spPr>
          <a:xfrm>
            <a:off x="1975055" y="2413935"/>
            <a:ext cx="1525019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不可估量</a:t>
            </a:r>
          </a:p>
        </p:txBody>
      </p:sp>
      <p:sp>
        <p:nvSpPr>
          <p:cNvPr id="26634" name="矩形 8"/>
          <p:cNvSpPr/>
          <p:nvPr/>
        </p:nvSpPr>
        <p:spPr>
          <a:xfrm>
            <a:off x="4848894" y="3492422"/>
            <a:ext cx="1525019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众星拱月</a:t>
            </a:r>
          </a:p>
        </p:txBody>
      </p:sp>
      <p:sp>
        <p:nvSpPr>
          <p:cNvPr id="14" name="Rectangle 24"/>
          <p:cNvSpPr>
            <a:spLocks noChangeArrowheads="1"/>
          </p:cNvSpPr>
          <p:nvPr/>
        </p:nvSpPr>
        <p:spPr bwMode="auto">
          <a:xfrm>
            <a:off x="400473" y="695528"/>
            <a:ext cx="1826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3.</a:t>
            </a:r>
            <a:r>
              <a:rPr lang="zh-CN" altLang="en-US" sz="3200" b="1" dirty="0">
                <a:ln>
                  <a:solidFill>
                    <a:schemeClr val="bg1"/>
                  </a:solidFill>
                </a:ln>
                <a:solidFill>
                  <a:srgbClr val="009900"/>
                </a:solidFill>
                <a:latin typeface="汉仪综艺体简" pitchFamily="49" charset="-122"/>
                <a:ea typeface="汉仪综艺体简" pitchFamily="49" charset="-122"/>
                <a:cs typeface="Times New Roman" pitchFamily="18" charset="0"/>
              </a:rPr>
              <a:t>解词语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1" grpId="0"/>
      <p:bldP spid="26632" grpId="0"/>
      <p:bldP spid="266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4"/>
          <p:cNvSpPr>
            <a:spLocks noChangeArrowheads="1"/>
          </p:cNvSpPr>
          <p:nvPr/>
        </p:nvSpPr>
        <p:spPr bwMode="auto">
          <a:xfrm>
            <a:off x="351862" y="1252570"/>
            <a:ext cx="8494423" cy="1200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marL="186055" marR="0" lvl="0" indent="-1860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4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形容建筑物异常华丽，光彩夺目。 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(      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 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)</a:t>
            </a:r>
            <a:endParaRPr kumimoji="0" lang="zh-CN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186055" marR="0" lvl="0" indent="-1860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5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形容器物精致，孔穴明晰，结构奇巧。 </a:t>
            </a:r>
            <a:r>
              <a:rPr lang="en-US" altLang="zh-CN" sz="2400" b="1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(      </a:t>
            </a:r>
            <a:r>
              <a:rPr lang="en-US" altLang="zh-CN" sz="2400" b="1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               )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5" name="矩形 8"/>
          <p:cNvSpPr/>
          <p:nvPr/>
        </p:nvSpPr>
        <p:spPr>
          <a:xfrm>
            <a:off x="5329480" y="1295930"/>
            <a:ext cx="1525019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金碧辉煌</a:t>
            </a:r>
          </a:p>
        </p:txBody>
      </p:sp>
      <p:sp>
        <p:nvSpPr>
          <p:cNvPr id="16" name="矩形 8"/>
          <p:cNvSpPr/>
          <p:nvPr/>
        </p:nvSpPr>
        <p:spPr>
          <a:xfrm>
            <a:off x="6113255" y="1819013"/>
            <a:ext cx="1525019" cy="57624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玲珑剔透</a:t>
            </a:r>
          </a:p>
        </p:txBody>
      </p:sp>
    </p:spTree>
    <p:extLst>
      <p:ext uri="{BB962C8B-B14F-4D97-AF65-F5344CB8AC3E}">
        <p14:creationId xmlns:p14="http://schemas.microsoft.com/office/powerpoint/2010/main" val="412560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6876" y="953330"/>
            <a:ext cx="8426450" cy="34150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630555" marR="0" lvl="0" indent="-630555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楷体" panose="02010609060101010101" pitchFamily="49" charset="-122"/>
              </a:rPr>
              <a:t>走近圆明园</a:t>
            </a:r>
            <a:endParaRPr kumimoji="0" lang="en-US" altLang="zh-CN" sz="24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361950" marR="0" lvl="0" indent="-361950" algn="l" defTabSz="457200" rtl="0" eaLnBrk="1" fontAlgn="base" latinLnBrk="1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       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圆明园在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西北郊，是一座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的皇家园林。它由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和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组成，所以也叫圆明三园。此外，还有许多小园，分布在圆明园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、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三面，众星拱月般环绕在圆明园周围。“星”指的是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，“月”指的是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________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。</a:t>
            </a:r>
          </a:p>
        </p:txBody>
      </p:sp>
      <p:sp>
        <p:nvSpPr>
          <p:cNvPr id="2" name="矩形 1"/>
          <p:cNvSpPr/>
          <p:nvPr/>
        </p:nvSpPr>
        <p:spPr>
          <a:xfrm>
            <a:off x="3527140" y="3210275"/>
            <a:ext cx="574675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南</a:t>
            </a:r>
            <a:r>
              <a:rPr lang="zh-CN" altLang="en-US" sz="2200" b="1" dirty="0">
                <a:solidFill>
                  <a:srgbClr val="C00000"/>
                </a:solidFill>
                <a:latin typeface="+mj-ea"/>
                <a:ea typeface="+mj-ea"/>
              </a:rPr>
              <a:t>　　</a:t>
            </a:r>
          </a:p>
        </p:txBody>
      </p:sp>
      <p:sp>
        <p:nvSpPr>
          <p:cNvPr id="5" name="矩形 4"/>
          <p:cNvSpPr/>
          <p:nvPr/>
        </p:nvSpPr>
        <p:spPr>
          <a:xfrm>
            <a:off x="2931964" y="1579757"/>
            <a:ext cx="863600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北京</a:t>
            </a:r>
          </a:p>
        </p:txBody>
      </p:sp>
      <p:sp>
        <p:nvSpPr>
          <p:cNvPr id="6" name="矩形 5"/>
          <p:cNvSpPr/>
          <p:nvPr/>
        </p:nvSpPr>
        <p:spPr>
          <a:xfrm>
            <a:off x="3494256" y="2115062"/>
            <a:ext cx="145796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圆明园</a:t>
            </a:r>
          </a:p>
        </p:txBody>
      </p:sp>
      <p:sp>
        <p:nvSpPr>
          <p:cNvPr id="7" name="矩形 6"/>
          <p:cNvSpPr/>
          <p:nvPr/>
        </p:nvSpPr>
        <p:spPr>
          <a:xfrm>
            <a:off x="5382273" y="2125378"/>
            <a:ext cx="1152525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万春园</a:t>
            </a:r>
          </a:p>
        </p:txBody>
      </p:sp>
      <p:sp>
        <p:nvSpPr>
          <p:cNvPr id="8" name="矩形 7"/>
          <p:cNvSpPr/>
          <p:nvPr/>
        </p:nvSpPr>
        <p:spPr>
          <a:xfrm>
            <a:off x="6343501" y="1579757"/>
            <a:ext cx="1824038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举世闻名</a:t>
            </a:r>
          </a:p>
        </p:txBody>
      </p:sp>
      <p:sp>
        <p:nvSpPr>
          <p:cNvPr id="9" name="矩形 8"/>
          <p:cNvSpPr/>
          <p:nvPr/>
        </p:nvSpPr>
        <p:spPr>
          <a:xfrm>
            <a:off x="6852000" y="3794793"/>
            <a:ext cx="1152525" cy="460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圆明园</a:t>
            </a:r>
          </a:p>
        </p:txBody>
      </p:sp>
      <p:sp>
        <p:nvSpPr>
          <p:cNvPr id="10" name="矩形 9"/>
          <p:cNvSpPr/>
          <p:nvPr/>
        </p:nvSpPr>
        <p:spPr>
          <a:xfrm>
            <a:off x="3476975" y="3736690"/>
            <a:ext cx="163195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许多小园</a:t>
            </a:r>
          </a:p>
        </p:txBody>
      </p:sp>
      <p:sp>
        <p:nvSpPr>
          <p:cNvPr id="11" name="矩形 10"/>
          <p:cNvSpPr/>
          <p:nvPr/>
        </p:nvSpPr>
        <p:spPr>
          <a:xfrm>
            <a:off x="7206317" y="2129985"/>
            <a:ext cx="1152525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长春园</a:t>
            </a:r>
          </a:p>
        </p:txBody>
      </p:sp>
      <p:sp>
        <p:nvSpPr>
          <p:cNvPr id="12" name="矩形 11"/>
          <p:cNvSpPr/>
          <p:nvPr/>
        </p:nvSpPr>
        <p:spPr>
          <a:xfrm>
            <a:off x="2723865" y="3210275"/>
            <a:ext cx="587375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西</a:t>
            </a:r>
          </a:p>
        </p:txBody>
      </p:sp>
      <p:sp>
        <p:nvSpPr>
          <p:cNvPr id="13" name="矩形 12"/>
          <p:cNvSpPr/>
          <p:nvPr/>
        </p:nvSpPr>
        <p:spPr>
          <a:xfrm>
            <a:off x="1832643" y="3210275"/>
            <a:ext cx="431800" cy="4616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+mj-ea"/>
                <a:ea typeface="+mj-ea"/>
              </a:rPr>
              <a:t>东</a:t>
            </a:r>
          </a:p>
        </p:txBody>
      </p:sp>
      <p:grpSp>
        <p:nvGrpSpPr>
          <p:cNvPr id="19458" name="组合 5"/>
          <p:cNvGrpSpPr/>
          <p:nvPr/>
        </p:nvGrpSpPr>
        <p:grpSpPr>
          <a:xfrm>
            <a:off x="2921648" y="47049"/>
            <a:ext cx="3348038" cy="831850"/>
            <a:chOff x="924035" y="907522"/>
            <a:chExt cx="3349239" cy="832905"/>
          </a:xfrm>
        </p:grpSpPr>
        <p:grpSp>
          <p:nvGrpSpPr>
            <p:cNvPr id="19465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19469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9470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第三步：知内容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3" name="组合 5"/>
          <p:cNvGrpSpPr/>
          <p:nvPr/>
        </p:nvGrpSpPr>
        <p:grpSpPr>
          <a:xfrm>
            <a:off x="2951312" y="-17397"/>
            <a:ext cx="3348037" cy="831850"/>
            <a:chOff x="924035" y="907522"/>
            <a:chExt cx="3349239" cy="832905"/>
          </a:xfrm>
        </p:grpSpPr>
        <p:grpSp>
          <p:nvGrpSpPr>
            <p:cNvPr id="20489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049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049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10" name="圆角矩形 9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第四步：查资料</a:t>
              </a:r>
            </a:p>
          </p:txBody>
        </p:sp>
      </p:grpSp>
      <p:sp>
        <p:nvSpPr>
          <p:cNvPr id="20484" name="TextBox 12"/>
          <p:cNvSpPr txBox="1"/>
          <p:nvPr/>
        </p:nvSpPr>
        <p:spPr>
          <a:xfrm>
            <a:off x="945256" y="926420"/>
            <a:ext cx="7369175" cy="341503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00FF"/>
                </a:solidFill>
                <a:latin typeface="黑体" pitchFamily="49" charset="-122"/>
                <a:ea typeface="黑体" pitchFamily="49" charset="-122"/>
              </a:rPr>
              <a:t>查资料，填一填。</a:t>
            </a:r>
            <a:endParaRPr lang="en-US" altLang="zh-CN" sz="2400" b="1" dirty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  <a:p>
            <a:pPr indent="627063">
              <a:lnSpc>
                <a:spcPct val="150000"/>
              </a:lnSpc>
            </a:pP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圆明园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位于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西北郊，始建于清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四十八年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(1709)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，到清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九年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(1744)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基本建成。此后的嘉庆、道光、咸丰三代屡有修缮扩建，历时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_____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  <a:sym typeface="+mn-ea"/>
              </a:rPr>
              <a:t>多年。全园建筑总面积超过故宫，圆明园被誉为“万园之园”，艺术价值极高。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99325" y="1560001"/>
            <a:ext cx="1029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北京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6217985" y="1570634"/>
            <a:ext cx="1029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康熙</a:t>
            </a:r>
          </a:p>
        </p:txBody>
      </p:sp>
      <p:sp>
        <p:nvSpPr>
          <p:cNvPr id="3" name="TextBox 13"/>
          <p:cNvSpPr txBox="1"/>
          <p:nvPr/>
        </p:nvSpPr>
        <p:spPr>
          <a:xfrm>
            <a:off x="3099325" y="2130866"/>
            <a:ext cx="1029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乾隆</a:t>
            </a:r>
          </a:p>
        </p:txBody>
      </p:sp>
      <p:sp>
        <p:nvSpPr>
          <p:cNvPr id="4" name="TextBox 13"/>
          <p:cNvSpPr txBox="1"/>
          <p:nvPr/>
        </p:nvSpPr>
        <p:spPr>
          <a:xfrm>
            <a:off x="6628895" y="2661564"/>
            <a:ext cx="1029970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150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5"/>
          <p:cNvGrpSpPr/>
          <p:nvPr/>
        </p:nvGrpSpPr>
        <p:grpSpPr>
          <a:xfrm>
            <a:off x="2801808" y="181423"/>
            <a:ext cx="3348038" cy="831850"/>
            <a:chOff x="924035" y="907522"/>
            <a:chExt cx="3349239" cy="832905"/>
          </a:xfrm>
        </p:grpSpPr>
        <p:grpSp>
          <p:nvGrpSpPr>
            <p:cNvPr id="21508" name="组合 4"/>
            <p:cNvGrpSpPr/>
            <p:nvPr/>
          </p:nvGrpSpPr>
          <p:grpSpPr>
            <a:xfrm>
              <a:off x="924035" y="907522"/>
              <a:ext cx="3349239" cy="832905"/>
              <a:chOff x="1314217" y="754602"/>
              <a:chExt cx="3349239" cy="832905"/>
            </a:xfrm>
          </p:grpSpPr>
          <p:pic>
            <p:nvPicPr>
              <p:cNvPr id="21512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3349237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21513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2725555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第五步：提问题</a:t>
              </a:r>
            </a:p>
          </p:txBody>
        </p:sp>
      </p:grpSp>
      <p:sp>
        <p:nvSpPr>
          <p:cNvPr id="21507" name="TextBox 6"/>
          <p:cNvSpPr txBox="1"/>
          <p:nvPr/>
        </p:nvSpPr>
        <p:spPr>
          <a:xfrm>
            <a:off x="895713" y="1425789"/>
            <a:ext cx="7369175" cy="1284006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+mj-ea"/>
                <a:ea typeface="+mj-ea"/>
              </a:rPr>
              <a:t>    </a:t>
            </a:r>
            <a:r>
              <a:rPr lang="zh-CN" altLang="en-US" sz="2800" b="1" dirty="0">
                <a:latin typeface="+mj-ea"/>
                <a:ea typeface="+mj-ea"/>
              </a:rPr>
              <a:t>通过预习，你还有哪些不明白的地方，可以在书上做上记号，上课时要想办法解决。</a:t>
            </a:r>
            <a:endParaRPr lang="en-US" altLang="zh-CN" sz="28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562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FSHAPE" val="700296188"/>
  <p:tag name="KSO_WM_UNIT_PLACING_PICTURE_USER_VIEWPORT" val="{&quot;height&quot;:3900,&quot;width&quot;:9600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6300,&quot;width&quot;:9600}"/>
</p:tagLst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725</Words>
  <Application>Microsoft Office PowerPoint</Application>
  <PresentationFormat>全屏显示(16:9)</PresentationFormat>
  <Paragraphs>93</Paragraphs>
  <Slides>18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0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693</cp:revision>
  <dcterms:created xsi:type="dcterms:W3CDTF">2015-12-30T08:03:00Z</dcterms:created>
  <dcterms:modified xsi:type="dcterms:W3CDTF">2020-08-02T09:10:39Z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2052-11.1.0.9740</vt:lpwstr>
  </property>
</Properties>
</file>