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</p:sldMasterIdLst>
  <p:notesMasterIdLst>
    <p:notesMasterId r:id="rId36"/>
  </p:notesMasterIdLst>
  <p:sldIdLst>
    <p:sldId id="686" r:id="rId3"/>
    <p:sldId id="640" r:id="rId4"/>
    <p:sldId id="641" r:id="rId5"/>
    <p:sldId id="642" r:id="rId6"/>
    <p:sldId id="643" r:id="rId7"/>
    <p:sldId id="644" r:id="rId8"/>
    <p:sldId id="646" r:id="rId9"/>
    <p:sldId id="645" r:id="rId10"/>
    <p:sldId id="647" r:id="rId11"/>
    <p:sldId id="649" r:id="rId12"/>
    <p:sldId id="650" r:id="rId13"/>
    <p:sldId id="662" r:id="rId14"/>
    <p:sldId id="651" r:id="rId15"/>
    <p:sldId id="663" r:id="rId16"/>
    <p:sldId id="652" r:id="rId17"/>
    <p:sldId id="653" r:id="rId18"/>
    <p:sldId id="664" r:id="rId19"/>
    <p:sldId id="654" r:id="rId20"/>
    <p:sldId id="656" r:id="rId21"/>
    <p:sldId id="657" r:id="rId22"/>
    <p:sldId id="658" r:id="rId23"/>
    <p:sldId id="683" r:id="rId24"/>
    <p:sldId id="659" r:id="rId25"/>
    <p:sldId id="665" r:id="rId26"/>
    <p:sldId id="666" r:id="rId27"/>
    <p:sldId id="684" r:id="rId28"/>
    <p:sldId id="660" r:id="rId29"/>
    <p:sldId id="661" r:id="rId30"/>
    <p:sldId id="667" r:id="rId31"/>
    <p:sldId id="668" r:id="rId32"/>
    <p:sldId id="669" r:id="rId33"/>
    <p:sldId id="670" r:id="rId34"/>
    <p:sldId id="685" r:id="rId35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6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44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5887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3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3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2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2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2" name="图片 2" descr="IMG_256"/>
            <p:cNvPicPr>
              <a:picLocks noChangeAspect="1"/>
            </p:cNvPicPr>
            <p:nvPr userDrawn="1"/>
          </p:nvPicPr>
          <p:blipFill>
            <a:blip r:embed="rId7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3" name="图片 2" descr="IMG_256"/>
            <p:cNvPicPr>
              <a:picLocks noChangeAspect="1"/>
            </p:cNvPicPr>
            <p:nvPr userDrawn="1"/>
          </p:nvPicPr>
          <p:blipFill>
            <a:blip r:embed="rId7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hyperlink" Target="&#25945;&#24072;&#22791;&#35838;&#36164;&#26009;&#21253;/2.&#38899;&#35270;&#39057;&#36164;&#26009;&#21253;/15.&#23567;&#23707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30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56"/>
            <a:ext cx="9158676" cy="515175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286753" y="1500952"/>
            <a:ext cx="27527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15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小岛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345" y="256473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4847" y="2575372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323172" y="2708008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603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3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8867" y="71179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774949" y="734151"/>
            <a:ext cx="640999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7380" defTabSz="914400" fontAlgn="auto">
              <a:lnSpc>
                <a:spcPct val="150000"/>
              </a:lnSpc>
            </a:pPr>
            <a:r>
              <a:rPr lang="zh-CN" altLang="en-US" sz="26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陆颖墨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1984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年毕业于海军工程学院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1987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年开始发表作品。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1991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年加入中国作家协会。</a:t>
            </a:r>
            <a:endParaRPr lang="en-US" altLang="zh-CN" sz="26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indent="627380" defTabSz="914400" fontAlgn="auto">
              <a:lnSpc>
                <a:spcPct val="150000"/>
              </a:lnSpc>
            </a:pP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著有小说集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寻找我的海魂影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》《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白手绢，黑飘带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，电影文学剧本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中国月亮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，小说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军法，已在战前执行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等。</a:t>
            </a:r>
          </a:p>
        </p:txBody>
      </p:sp>
      <p:sp>
        <p:nvSpPr>
          <p:cNvPr id="8" name="矩形 7"/>
          <p:cNvSpPr/>
          <p:nvPr/>
        </p:nvSpPr>
        <p:spPr>
          <a:xfrm>
            <a:off x="451012" y="70625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9" y="1558115"/>
            <a:ext cx="2722483" cy="24610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2754" y="200964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1133402" y="1015925"/>
            <a:ext cx="7407275" cy="25533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自主阅读课文，梳理主要故事情节。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给课文标明自然段序号。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想一想，课文是按什么顺序写的？</a:t>
            </a:r>
          </a:p>
        </p:txBody>
      </p:sp>
      <p:grpSp>
        <p:nvGrpSpPr>
          <p:cNvPr id="13316" name="组 28"/>
          <p:cNvGrpSpPr/>
          <p:nvPr/>
        </p:nvGrpSpPr>
        <p:grpSpPr>
          <a:xfrm>
            <a:off x="6853478" y="97357"/>
            <a:ext cx="2138363" cy="490537"/>
            <a:chOff x="3508667" y="4638583"/>
            <a:chExt cx="2137740" cy="490761"/>
          </a:xfrm>
        </p:grpSpPr>
        <p:sp>
          <p:nvSpPr>
            <p:cNvPr id="2" name="圆角矩形 1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4" action="ppaction://hlinkfile"/>
            </p:cNvPr>
            <p:cNvSpPr txBox="1"/>
            <p:nvPr/>
          </p:nvSpPr>
          <p:spPr>
            <a:xfrm>
              <a:off x="3708424" y="4638583"/>
              <a:ext cx="1910715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922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933761" y="1497110"/>
            <a:ext cx="141224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瞒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260719" y="1411385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noProof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海</a:t>
            </a:r>
            <a:r>
              <a:rPr lang="zh-CN" altLang="en-US" sz="4000" b="1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4" name="TextBox 44"/>
          <p:cNvSpPr txBox="1"/>
          <p:nvPr/>
        </p:nvSpPr>
        <p:spPr>
          <a:xfrm>
            <a:off x="933761" y="2567085"/>
            <a:ext cx="17970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炊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事员</a:t>
            </a:r>
          </a:p>
        </p:txBody>
      </p:sp>
      <p:sp>
        <p:nvSpPr>
          <p:cNvPr id="15365" name="TextBox 44"/>
          <p:cNvSpPr txBox="1"/>
          <p:nvPr/>
        </p:nvSpPr>
        <p:spPr>
          <a:xfrm>
            <a:off x="6984041" y="1438373"/>
            <a:ext cx="136048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矛盾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3438836" y="2668050"/>
            <a:ext cx="28498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哼，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走着瞧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6818624" y="2588993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喉咙</a:t>
            </a:r>
          </a:p>
        </p:txBody>
      </p:sp>
      <p:sp>
        <p:nvSpPr>
          <p:cNvPr id="15369" name="TextBox 44"/>
          <p:cNvSpPr txBox="1"/>
          <p:nvPr/>
        </p:nvSpPr>
        <p:spPr>
          <a:xfrm>
            <a:off x="918204" y="3698973"/>
            <a:ext cx="1355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汤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勺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291766" y="1463773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快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艇</a:t>
            </a:r>
          </a:p>
        </p:txBody>
      </p:sp>
      <p:sp>
        <p:nvSpPr>
          <p:cNvPr id="15373" name="TextBox 44"/>
          <p:cNvSpPr txBox="1"/>
          <p:nvPr/>
        </p:nvSpPr>
        <p:spPr>
          <a:xfrm>
            <a:off x="3410261" y="3795493"/>
            <a:ext cx="142716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搅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拌</a:t>
            </a:r>
          </a:p>
        </p:txBody>
      </p:sp>
      <p:sp>
        <p:nvSpPr>
          <p:cNvPr id="15374" name="TextBox 44"/>
          <p:cNvSpPr txBox="1"/>
          <p:nvPr/>
        </p:nvSpPr>
        <p:spPr>
          <a:xfrm>
            <a:off x="5142224" y="3795810"/>
            <a:ext cx="14271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舀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</a:p>
        </p:txBody>
      </p:sp>
      <p:sp>
        <p:nvSpPr>
          <p:cNvPr id="22" name="矩形 21"/>
          <p:cNvSpPr/>
          <p:nvPr/>
        </p:nvSpPr>
        <p:spPr>
          <a:xfrm>
            <a:off x="933761" y="1119920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mán</a:t>
            </a:r>
          </a:p>
        </p:txBody>
      </p:sp>
      <p:sp>
        <p:nvSpPr>
          <p:cNvPr id="24" name="矩形 23"/>
          <p:cNvSpPr/>
          <p:nvPr/>
        </p:nvSpPr>
        <p:spPr>
          <a:xfrm>
            <a:off x="3778561" y="974823"/>
            <a:ext cx="612668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yù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62411" y="978788"/>
            <a:ext cx="721672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tǐng</a:t>
            </a:r>
          </a:p>
        </p:txBody>
      </p:sp>
      <p:sp>
        <p:nvSpPr>
          <p:cNvPr id="26" name="矩形 25"/>
          <p:cNvSpPr/>
          <p:nvPr/>
        </p:nvSpPr>
        <p:spPr>
          <a:xfrm>
            <a:off x="6841367" y="983868"/>
            <a:ext cx="158115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 err="1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máo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 err="1" smtClean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dùn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5080" y="2170845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chuī</a:t>
            </a:r>
          </a:p>
        </p:txBody>
      </p:sp>
      <p:sp>
        <p:nvSpPr>
          <p:cNvPr id="28" name="矩形 27"/>
          <p:cNvSpPr/>
          <p:nvPr/>
        </p:nvSpPr>
        <p:spPr>
          <a:xfrm>
            <a:off x="3410261" y="2145445"/>
            <a:ext cx="11118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34156" y="2118140"/>
            <a:ext cx="212344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hóu lóng</a:t>
            </a:r>
            <a:endParaRPr lang="en-US" altLang="zh-CN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1" name="矩形 30"/>
          <p:cNvSpPr/>
          <p:nvPr/>
        </p:nvSpPr>
        <p:spPr>
          <a:xfrm>
            <a:off x="1393184" y="3273523"/>
            <a:ext cx="1061509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sháo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2" name="矩形 31"/>
          <p:cNvSpPr/>
          <p:nvPr/>
        </p:nvSpPr>
        <p:spPr>
          <a:xfrm>
            <a:off x="3438836" y="3296065"/>
            <a:ext cx="9105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3" name="矩形 32"/>
          <p:cNvSpPr/>
          <p:nvPr/>
        </p:nvSpPr>
        <p:spPr>
          <a:xfrm>
            <a:off x="5217471" y="3374805"/>
            <a:ext cx="12776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yǎo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10255" name="组合 5"/>
          <p:cNvGrpSpPr/>
          <p:nvPr/>
        </p:nvGrpSpPr>
        <p:grpSpPr>
          <a:xfrm>
            <a:off x="3471863" y="17709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81058" y="218829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2" name="矩形 1"/>
          <p:cNvSpPr/>
          <p:nvPr/>
        </p:nvSpPr>
        <p:spPr>
          <a:xfrm>
            <a:off x="411085" y="1258545"/>
            <a:ext cx="8267700" cy="2031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</a:t>
            </a: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下面的词语，给加红的字选择正确的读音。</a:t>
            </a: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712788" algn="just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快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艇</a:t>
            </a:r>
            <a:r>
              <a:rPr lang="en-US" altLang="zh-CN"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tǐng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tǐn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			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矛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盾</a:t>
            </a:r>
            <a:r>
              <a:rPr lang="en-US" altLang="zh-CN"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dòng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dùn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712788" algn="just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喉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咙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nóng  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</a:t>
            </a:r>
            <a:r>
              <a:rPr lang="en-US" altLang="zh-CN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óng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汤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勺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lang="zh-CN" alt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áo   </a:t>
            </a:r>
            <a:r>
              <a:rPr lang="zh-CN" alt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sáo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3379800" y="2774283"/>
            <a:ext cx="86260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  <a:endParaRPr lang="zh-CN" altLang="en-US" sz="32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32082" y="2147078"/>
            <a:ext cx="86260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5" name="矩形 14"/>
          <p:cNvSpPr/>
          <p:nvPr/>
        </p:nvSpPr>
        <p:spPr>
          <a:xfrm>
            <a:off x="7214662" y="2128987"/>
            <a:ext cx="86260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6" name="矩形 15"/>
          <p:cNvSpPr/>
          <p:nvPr/>
        </p:nvSpPr>
        <p:spPr>
          <a:xfrm>
            <a:off x="6463098" y="2756754"/>
            <a:ext cx="86260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880870" y="254000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艇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识字登岛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492760" y="294767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瞒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460433" y="2841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盾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883150" y="312293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炊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391593" y="2820353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勺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692390" y="302704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舀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125" y="3173095"/>
            <a:ext cx="1179830" cy="11315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3865" y="2832735"/>
            <a:ext cx="1179830" cy="11315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5650" y="2980690"/>
            <a:ext cx="1179830" cy="1131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33925" y="3228975"/>
            <a:ext cx="1179830" cy="11315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3635" y="2888615"/>
            <a:ext cx="1179830" cy="11315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8090" y="3275965"/>
            <a:ext cx="1179830" cy="113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8189" y="3950873"/>
            <a:ext cx="61942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zh-CN" sz="2400" b="1" dirty="0">
                <a:latin typeface="+mj-ea"/>
                <a:ea typeface="+mj-ea"/>
              </a:rPr>
              <a:t>他在一丛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茅草</a:t>
            </a:r>
            <a:r>
              <a:rPr lang="zh-CN" altLang="zh-CN" sz="2400" b="1" dirty="0">
                <a:latin typeface="+mj-ea"/>
                <a:ea typeface="+mj-ea"/>
              </a:rPr>
              <a:t>中，发现了一把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长矛</a:t>
            </a:r>
            <a:r>
              <a:rPr lang="zh-CN" altLang="zh-CN" sz="2400" b="1" dirty="0">
                <a:latin typeface="+mj-ea"/>
                <a:ea typeface="+mj-ea"/>
              </a:rPr>
              <a:t>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456584" y="-2663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120510" y="1134052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矛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305746" y="1860816"/>
            <a:ext cx="9759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máo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090347" y="2746952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茅</a:t>
            </a:r>
          </a:p>
        </p:txBody>
      </p:sp>
      <p:sp>
        <p:nvSpPr>
          <p:cNvPr id="9" name="矩形 8"/>
          <p:cNvSpPr/>
          <p:nvPr/>
        </p:nvSpPr>
        <p:spPr>
          <a:xfrm>
            <a:off x="2853742" y="893070"/>
            <a:ext cx="4825360" cy="8309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古代兵器，在长柄的一端装</a:t>
            </a:r>
          </a:p>
          <a:p>
            <a:pPr algn="l"/>
            <a:r>
              <a:rPr lang="zh-CN" altLang="en-US" sz="2400" b="1" dirty="0">
                <a:latin typeface="+mj-ea"/>
                <a:ea typeface="+mj-ea"/>
              </a:rPr>
              <a:t>有金属枪头。</a:t>
            </a:r>
          </a:p>
        </p:txBody>
      </p:sp>
      <p:sp>
        <p:nvSpPr>
          <p:cNvPr id="16" name="矩形 15"/>
          <p:cNvSpPr/>
          <p:nvPr/>
        </p:nvSpPr>
        <p:spPr>
          <a:xfrm>
            <a:off x="2862632" y="1723015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（长矛）（飞矛）（自相矛盾）</a:t>
            </a:r>
          </a:p>
        </p:txBody>
      </p:sp>
      <p:sp>
        <p:nvSpPr>
          <p:cNvPr id="17" name="矩形 16"/>
          <p:cNvSpPr/>
          <p:nvPr/>
        </p:nvSpPr>
        <p:spPr>
          <a:xfrm>
            <a:off x="2862632" y="2421197"/>
            <a:ext cx="538226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茅草，草本植物，又叫白茅，叶条形。</a:t>
            </a:r>
          </a:p>
        </p:txBody>
      </p:sp>
      <p:sp>
        <p:nvSpPr>
          <p:cNvPr id="18" name="矩形 17"/>
          <p:cNvSpPr/>
          <p:nvPr/>
        </p:nvSpPr>
        <p:spPr>
          <a:xfrm>
            <a:off x="2880412" y="3189547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（茅草）（茅屋）（初出茅庐）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767" y="994352"/>
            <a:ext cx="1149985" cy="10134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0747" y="2526607"/>
            <a:ext cx="1152525" cy="1024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/>
          <p:nvPr/>
        </p:nvSpPr>
        <p:spPr>
          <a:xfrm>
            <a:off x="2534603" y="2560638"/>
            <a:ext cx="5699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哼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090545" y="2158048"/>
            <a:ext cx="2759075" cy="1108075"/>
            <a:chOff x="2209456" y="5160020"/>
            <a:chExt cx="2759203" cy="1477767"/>
          </a:xfrm>
        </p:grpSpPr>
        <p:sp>
          <p:nvSpPr>
            <p:cNvPr id="15" name="左大括号 14"/>
            <p:cNvSpPr/>
            <p:nvPr/>
          </p:nvSpPr>
          <p:spPr>
            <a:xfrm>
              <a:off x="2209456" y="5422546"/>
              <a:ext cx="195570" cy="1096681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546" name="TextBox 15"/>
            <p:cNvSpPr txBox="1"/>
            <p:nvPr/>
          </p:nvSpPr>
          <p:spPr>
            <a:xfrm>
              <a:off x="2361232" y="5160020"/>
              <a:ext cx="2607427" cy="147776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hēng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哼着曲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hng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哼，走着瞧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82638" y="982028"/>
            <a:ext cx="7429500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关注下面句子中的加点字，看看你有什么发现？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“大家的？哼！”将军重重地放下筷子。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2533" name="TextBox 2"/>
          <p:cNvSpPr txBox="1"/>
          <p:nvPr/>
        </p:nvSpPr>
        <p:spPr>
          <a:xfrm>
            <a:off x="2619984" y="1782141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4" name="组合 23"/>
          <p:cNvGrpSpPr/>
          <p:nvPr/>
        </p:nvGrpSpPr>
        <p:grpSpPr>
          <a:xfrm>
            <a:off x="6836093" y="2032318"/>
            <a:ext cx="1793875" cy="1360487"/>
            <a:chOff x="6788695" y="1080879"/>
            <a:chExt cx="1793385" cy="1360214"/>
          </a:xfrm>
        </p:grpSpPr>
        <p:pic>
          <p:nvPicPr>
            <p:cNvPr id="2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2544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5" name="组合 26"/>
          <p:cNvGrpSpPr/>
          <p:nvPr/>
        </p:nvGrpSpPr>
        <p:grpSpPr>
          <a:xfrm>
            <a:off x="6406257" y="80461"/>
            <a:ext cx="2654241" cy="1048661"/>
            <a:chOff x="6713130" y="-511486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3130" y="-511486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59444" y="-402655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6" name="组合 25"/>
          <p:cNvGrpSpPr/>
          <p:nvPr/>
        </p:nvGrpSpPr>
        <p:grpSpPr>
          <a:xfrm>
            <a:off x="725488" y="3392805"/>
            <a:ext cx="8083550" cy="1008063"/>
            <a:chOff x="725488" y="3889382"/>
            <a:chExt cx="8083550" cy="1008047"/>
          </a:xfrm>
        </p:grpSpPr>
        <p:grpSp>
          <p:nvGrpSpPr>
            <p:cNvPr id="22539" name="组合 20"/>
            <p:cNvGrpSpPr/>
            <p:nvPr/>
          </p:nvGrpSpPr>
          <p:grpSpPr>
            <a:xfrm>
              <a:off x="725488" y="3889382"/>
              <a:ext cx="8083550" cy="1008047"/>
              <a:chOff x="682625" y="4067174"/>
              <a:chExt cx="8084303" cy="1009063"/>
            </a:xfrm>
          </p:grpSpPr>
          <p:sp>
            <p:nvSpPr>
              <p:cNvPr id="22541" name="矩形 17"/>
              <p:cNvSpPr/>
              <p:nvPr/>
            </p:nvSpPr>
            <p:spPr>
              <a:xfrm>
                <a:off x="682625" y="4067174"/>
                <a:ext cx="8084303" cy="83183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24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读一读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：这盘棋爸爸又赢了，看着他哼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方正姚体" panose="02010601030101010101" pitchFamily="2" charset="-122"/>
                    <a:ea typeface="楷体" panose="02010609060101010101" pitchFamily="49" charset="-122"/>
                  </a:rPr>
                  <a:t>hēng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着小曲得意的样子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我暗暗下定决心：哼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400" b="1" dirty="0"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hng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，下次咱们走着瞧！</a:t>
                </a:r>
              </a:p>
            </p:txBody>
          </p:sp>
          <p:sp>
            <p:nvSpPr>
              <p:cNvPr id="22542" name="TextBox 16"/>
              <p:cNvSpPr txBox="1"/>
              <p:nvPr/>
            </p:nvSpPr>
            <p:spPr>
              <a:xfrm>
                <a:off x="4371551" y="4491464"/>
                <a:ext cx="557212" cy="5847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32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2540" name="TextBox 16"/>
            <p:cNvSpPr txBox="1"/>
            <p:nvPr/>
          </p:nvSpPr>
          <p:spPr>
            <a:xfrm>
              <a:off x="5934869" y="3937000"/>
              <a:ext cx="557212" cy="5842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338869" y="59379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55600" y="876300"/>
            <a:ext cx="8496300" cy="35077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+mj-ea"/>
                <a:ea typeface="+mj-ea"/>
              </a:rPr>
              <a:t>    </a:t>
            </a:r>
            <a:r>
              <a:rPr sz="2400" b="1" dirty="0">
                <a:latin typeface="+mj-ea"/>
                <a:ea typeface="+mj-ea"/>
              </a:rPr>
              <a:t>初读课文，了解主要内容，用将军的口吻讲述自己登上海岛后的故事。再读课文，注意课文中描写小岛环境以及将军、战士的具体语句，并结合资料，感受海防战士的艰苦生活，体会官兵之间互相关爱的深情厚谊，以及海防战士怀念家乡、热爱祖国的情怀。最后，理解文章最后一个自然段的含义，体会将军离开前的军礼的深刻含义。</a:t>
            </a:r>
          </a:p>
        </p:txBody>
      </p:sp>
      <p:sp>
        <p:nvSpPr>
          <p:cNvPr id="3" name="矩形 2"/>
          <p:cNvSpPr/>
          <p:nvPr/>
        </p:nvSpPr>
        <p:spPr>
          <a:xfrm>
            <a:off x="3263390" y="18318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4910455" y="1589405"/>
            <a:ext cx="350647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64185" y="2146935"/>
            <a:ext cx="19024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135526" y="2674309"/>
            <a:ext cx="35392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64185" y="3205182"/>
            <a:ext cx="8210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64185" y="3761105"/>
            <a:ext cx="21620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64185" y="4318635"/>
            <a:ext cx="392366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340025" y="3739839"/>
            <a:ext cx="54737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403832" y="999192"/>
            <a:ext cx="8213805" cy="5730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自由朗读课文，思考，文中讲述了一件什么事？ 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          </a:t>
            </a:r>
          </a:p>
        </p:txBody>
      </p:sp>
      <p:sp>
        <p:nvSpPr>
          <p:cNvPr id="21" name="矩形 20"/>
          <p:cNvSpPr/>
          <p:nvPr/>
        </p:nvSpPr>
        <p:spPr>
          <a:xfrm>
            <a:off x="822029" y="1684212"/>
            <a:ext cx="7795607" cy="1760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课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文用将军的口吻，讲述了自己登上无名岛后发生的故事，通过描写我国海防战士的岛上生活，表现了他们了为了守卫祖国海疆完整的奉献精神及爱国主义精神。</a:t>
            </a:r>
          </a:p>
        </p:txBody>
      </p:sp>
      <p:sp>
        <p:nvSpPr>
          <p:cNvPr id="5" name="矩形 4"/>
          <p:cNvSpPr/>
          <p:nvPr/>
        </p:nvSpPr>
        <p:spPr>
          <a:xfrm>
            <a:off x="3189353" y="208361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11510" y="1234966"/>
            <a:ext cx="7201535" cy="1430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89013" algn="l">
              <a:lnSpc>
                <a:spcPct val="130000"/>
              </a:lnSpc>
              <a:buClrTx/>
              <a:buSzTx/>
              <a:buFontTx/>
            </a:pPr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阅读课文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第1自然段</a:t>
            </a:r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，说说你发现了什么？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45" name="Picture 13" descr="C:\Users\Administrator\AppData\Roaming\Tencent\Users\541737432\QQ\WinTemp\RichOle\0M~Z[}[9__F6P18GJO(@@8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3671" y="932535"/>
            <a:ext cx="3180497" cy="1765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651" name="Text Box 3"/>
          <p:cNvSpPr txBox="1"/>
          <p:nvPr/>
        </p:nvSpPr>
        <p:spPr>
          <a:xfrm>
            <a:off x="547688" y="871538"/>
            <a:ext cx="4976812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Calibri" panose="020F0502020204030204" pitchFamily="34" charset="0"/>
              </a:rPr>
              <a:t>　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无边无际的大海上，有一座小岛，远远望去 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像一片云在天边浮着。 这里树少，草少，土也很少，却驻扎着一群海军士兵。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804988" y="3568700"/>
            <a:ext cx="430053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 </a:t>
            </a:r>
          </a:p>
        </p:txBody>
      </p:sp>
      <p:sp>
        <p:nvSpPr>
          <p:cNvPr id="17" name="椭圆 16"/>
          <p:cNvSpPr/>
          <p:nvPr/>
        </p:nvSpPr>
        <p:spPr>
          <a:xfrm>
            <a:off x="1546672" y="2112334"/>
            <a:ext cx="354013" cy="339725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471232" y="2135518"/>
            <a:ext cx="354013" cy="339725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016822" y="2146151"/>
            <a:ext cx="354013" cy="339725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450975" y="3350170"/>
            <a:ext cx="6550025" cy="563563"/>
          </a:xfrm>
          <a:prstGeom prst="borderCallout1">
            <a:avLst>
              <a:gd name="adj1" fmla="val -1426"/>
              <a:gd name="adj2" fmla="val 41654"/>
              <a:gd name="adj3" fmla="val -113096"/>
              <a:gd name="adj4" fmla="val 34599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三个“少”字突出了小岛的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环境恶劣艰苦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853831" y="174509"/>
            <a:ext cx="2781971" cy="592137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781869" y="209703"/>
              <a:ext cx="16214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小岛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  <p:bldP spid="1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1115879" y="817528"/>
            <a:ext cx="684076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自由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读二自然段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，说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说小岛还有什么特点？</a:t>
            </a:r>
            <a:endParaRPr lang="en-US" altLang="zh-CN" sz="28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1488599" y="3292604"/>
            <a:ext cx="1368152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+mj-ea"/>
              </a:rPr>
              <a:t>天气热</a:t>
            </a:r>
            <a:endParaRPr lang="en-US" altLang="zh-CN" sz="28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08956" y="1618913"/>
            <a:ext cx="64807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+mj-ea"/>
                <a:ea typeface="+mj-ea"/>
              </a:rPr>
              <a:t>温度：二十多摄氏度（比较凉快的时候）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endParaRPr lang="en-US" altLang="zh-CN" sz="2800" b="1" dirty="0" smtClean="0">
              <a:latin typeface="+mj-ea"/>
              <a:ea typeface="+mj-ea"/>
            </a:endParaRPr>
          </a:p>
          <a:p>
            <a:r>
              <a:rPr lang="zh-CN" altLang="en-US" sz="2800" b="1" dirty="0" smtClean="0">
                <a:latin typeface="+mj-ea"/>
                <a:ea typeface="+mj-ea"/>
              </a:rPr>
              <a:t>小岛转一圈也用不了十分钟。</a:t>
            </a:r>
            <a:endParaRPr lang="zh-CN" altLang="en-US" sz="2800" b="1" dirty="0">
              <a:latin typeface="+mj-ea"/>
              <a:ea typeface="+mj-ea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3179136" y="3240534"/>
            <a:ext cx="127018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+mj-ea"/>
              </a:rPr>
              <a:t>面积小</a:t>
            </a:r>
            <a:endParaRPr lang="en-US" altLang="zh-CN" sz="2800" b="1" dirty="0">
              <a:solidFill>
                <a:schemeClr val="bg1"/>
              </a:solidFill>
              <a:latin typeface="+mj-e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003798"/>
            <a:ext cx="2147342" cy="1302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/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/>
          <p:nvPr/>
        </p:nvSpPr>
        <p:spPr>
          <a:xfrm>
            <a:off x="752475" y="971550"/>
            <a:ext cx="5364163" cy="1292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　  将军上岛时正是这儿比较凉快的时候，但也有二十多摄氏度。</a:t>
            </a:r>
          </a:p>
        </p:txBody>
      </p:sp>
      <p:pic>
        <p:nvPicPr>
          <p:cNvPr id="87041" name="Picture 1" descr="C:\Users\Administrator\AppData\Roaming\Tencent\Users\541737432\QQ\WinTemp\RichOle\8V8G@~WRKA9]DK{EYZ${58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0807" y="764863"/>
            <a:ext cx="2235336" cy="17165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组合 15"/>
          <p:cNvGrpSpPr/>
          <p:nvPr/>
        </p:nvGrpSpPr>
        <p:grpSpPr>
          <a:xfrm>
            <a:off x="4106863" y="222250"/>
            <a:ext cx="1439862" cy="584200"/>
            <a:chOff x="3552799" y="878689"/>
            <a:chExt cx="2110676" cy="585828"/>
          </a:xfrm>
        </p:grpSpPr>
        <p:sp>
          <p:nvSpPr>
            <p:cNvPr id="17" name="圆角矩形 16"/>
            <p:cNvSpPr/>
            <p:nvPr/>
          </p:nvSpPr>
          <p:spPr>
            <a:xfrm>
              <a:off x="3597276" y="891760"/>
              <a:ext cx="2015377" cy="532771"/>
            </a:xfrm>
            <a:prstGeom prst="roundRect">
              <a:avLst/>
            </a:prstGeom>
            <a:solidFill>
              <a:schemeClr val="bg1"/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endParaRPr>
            </a:p>
          </p:txBody>
        </p:sp>
        <p:sp>
          <p:nvSpPr>
            <p:cNvPr id="19" name="矩形 8"/>
            <p:cNvSpPr>
              <a:spLocks noChangeArrowheads="1"/>
            </p:cNvSpPr>
            <p:nvPr/>
          </p:nvSpPr>
          <p:spPr bwMode="auto">
            <a:xfrm>
              <a:off x="3552799" y="878689"/>
              <a:ext cx="2110676" cy="585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 smtClean="0">
                  <a:ln>
                    <a:noFill/>
                  </a:ln>
                  <a:gradFill>
                    <a:gsLst>
                      <a:gs pos="0">
                        <a:srgbClr val="FF7A00"/>
                      </a:gs>
                      <a:gs pos="77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effectLst/>
                  <a:uLnTx/>
                  <a:uFillTx/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rPr>
                <a:t>天气热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25425" y="2225675"/>
            <a:ext cx="8085138" cy="879475"/>
            <a:chOff x="772686" y="3876457"/>
            <a:chExt cx="8088705" cy="879120"/>
          </a:xfrm>
        </p:grpSpPr>
        <p:sp>
          <p:nvSpPr>
            <p:cNvPr id="28680" name="文本框 9"/>
            <p:cNvSpPr txBox="1"/>
            <p:nvPr/>
          </p:nvSpPr>
          <p:spPr>
            <a:xfrm>
              <a:off x="1524689" y="4102999"/>
              <a:ext cx="7336702" cy="5258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“比较凉快的时候，但也有二十多摄氏度”说明什么？</a:t>
              </a:r>
            </a:p>
          </p:txBody>
        </p:sp>
        <p:pic>
          <p:nvPicPr>
            <p:cNvPr id="28681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" name="矩形 22"/>
          <p:cNvSpPr/>
          <p:nvPr/>
        </p:nvSpPr>
        <p:spPr>
          <a:xfrm>
            <a:off x="908050" y="3173413"/>
            <a:ext cx="7334250" cy="984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比较凉快的时候都已经二十多摄氏度了，说明岛上常年温度居高，驻扎在这里的海军士兵生活很艰苦。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/>
          <p:nvPr/>
        </p:nvSpPr>
        <p:spPr>
          <a:xfrm>
            <a:off x="608013" y="754380"/>
            <a:ext cx="4664075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Calibri" panose="020F0502020204030204" pitchFamily="34" charset="0"/>
              </a:rPr>
              <a:t>　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没法子，谁叫这儿离赤道近呢。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小岛转一圈也用不了十分钟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，所以，到第五分钟时，将军就发现了问题。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804988" y="3492500"/>
            <a:ext cx="430053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 </a:t>
            </a:r>
          </a:p>
        </p:txBody>
      </p:sp>
      <p:pic>
        <p:nvPicPr>
          <p:cNvPr id="45070" name="Picture 14" descr="C:\Users\Administrator\AppData\Roaming\Tencent\Users\541737432\QQ\WinTemp\RichOle\GP_NXJSNB64JA][G0P}~}N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72273" y="1073753"/>
            <a:ext cx="3401828" cy="1668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948815" y="3220720"/>
            <a:ext cx="6120765" cy="911860"/>
          </a:xfrm>
          <a:prstGeom prst="borderCallout1">
            <a:avLst>
              <a:gd name="adj1" fmla="val -1426"/>
              <a:gd name="adj2" fmla="val 41654"/>
              <a:gd name="adj3" fmla="val -81601"/>
              <a:gd name="adj4" fmla="val 2583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defRPr/>
            </a:pPr>
            <a:r>
              <a:rPr kumimoji="0" lang="en-US" altLang="zh-CN" sz="24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</a:t>
            </a:r>
            <a:r>
              <a:rPr kumimoji="0" lang="zh-CN" altLang="en-US" sz="24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小岛转一圈也用不了十分钟</a:t>
            </a:r>
            <a:r>
              <a:rPr kumimoji="0" lang="en-US" altLang="zh-CN" sz="24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”</a:t>
            </a:r>
            <a:r>
              <a:rPr kumimoji="0" lang="zh-CN" altLang="en-US" sz="24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，说明</a:t>
            </a: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小岛很“小”。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762913" y="1085558"/>
            <a:ext cx="728593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默读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第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3-19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自然段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，说</a:t>
            </a:r>
            <a:r>
              <a:rPr lang="zh-CN" altLang="en-US" sz="28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说这一部分写了什么事？</a:t>
            </a:r>
            <a:endParaRPr lang="en-US" altLang="zh-CN" sz="2800" b="1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5441" y="1830394"/>
            <a:ext cx="4723130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    写将军上岛，发现菜地，并决定留岛视察，看能否将种菜方法推广。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4630" y="1779162"/>
            <a:ext cx="315545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组合 14"/>
          <p:cNvGrpSpPr/>
          <p:nvPr/>
        </p:nvGrpSpPr>
        <p:grpSpPr>
          <a:xfrm>
            <a:off x="2060258" y="355918"/>
            <a:ext cx="3457575" cy="592137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789710" y="209703"/>
              <a:ext cx="1605800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发现菜地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/>
          <p:nvPr/>
        </p:nvSpPr>
        <p:spPr>
          <a:xfrm>
            <a:off x="638175" y="748030"/>
            <a:ext cx="820547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Calibri" panose="020F0502020204030204" pitchFamily="34" charset="0"/>
              </a:rPr>
              <a:t>　  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“岛那边是什么东西，搞得那么神秘？是暗堡？”将军说着就走了过去，才看清那儿用礁石围成一圈，上面用油布遮挡着。掀开油布一角，竟露出一片绿油油的菜地。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将军不由得一愣。他知道，在这个地方，蔬菜是很难生长的。因为主要是吃罐头，有的战士上岛一段时间后，就会牙龈溃烂，嘴里起泡。从陆上运来的蔬菜，还没上岛，就要烂掉一大半。看着眼前绿油油的菜地，将军真怀疑自己是在做梦：“这是怎么弄出来的？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00000"/>
              </a:lnSpc>
              <a:spcBef>
                <a:spcPct val="50000"/>
              </a:spcBef>
            </a:pP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05479" y="1402702"/>
            <a:ext cx="322263" cy="323850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线形标注 2 14"/>
          <p:cNvSpPr/>
          <p:nvPr/>
        </p:nvSpPr>
        <p:spPr>
          <a:xfrm>
            <a:off x="1955106" y="3277248"/>
            <a:ext cx="6360795" cy="1044575"/>
          </a:xfrm>
          <a:prstGeom prst="borderCallout2">
            <a:avLst>
              <a:gd name="adj1" fmla="val 58850"/>
              <a:gd name="adj2" fmla="val -189"/>
              <a:gd name="adj3" fmla="val 25194"/>
              <a:gd name="adj4" fmla="val -10346"/>
              <a:gd name="adj5" fmla="val -13452"/>
              <a:gd name="adj6" fmla="val -15008"/>
            </a:avLst>
          </a:prstGeom>
          <a:solidFill>
            <a:srgbClr val="FFFFFF"/>
          </a:solidFill>
          <a:ln w="9525">
            <a:solidFill>
              <a:schemeClr val="bg2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“竟”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一愣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”“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做梦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表明小岛上有绿油油的菜地出乎将军的意料，也从侧面突出小岛环境恶劣，种出蔬菜十分不容易。</a:t>
            </a:r>
          </a:p>
        </p:txBody>
      </p:sp>
      <p:sp>
        <p:nvSpPr>
          <p:cNvPr id="2" name="椭圆 1"/>
          <p:cNvSpPr/>
          <p:nvPr/>
        </p:nvSpPr>
        <p:spPr>
          <a:xfrm>
            <a:off x="2538406" y="1863712"/>
            <a:ext cx="536575" cy="323850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517900" y="2781462"/>
            <a:ext cx="552450" cy="323850"/>
          </a:xfrm>
          <a:prstGeom prst="ellipse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bldLvl="0" animBg="1"/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/>
          <p:nvPr/>
        </p:nvSpPr>
        <p:spPr>
          <a:xfrm>
            <a:off x="650875" y="869950"/>
            <a:ext cx="793432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Calibri" panose="020F0502020204030204" pitchFamily="34" charset="0"/>
              </a:rPr>
              <a:t>　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“晚饭后，我们就可以把油布都掀开，让您看看菜地的全貌。” 队长自豪而又神秘地一笑。</a:t>
            </a:r>
          </a:p>
        </p:txBody>
      </p:sp>
      <p:sp>
        <p:nvSpPr>
          <p:cNvPr id="19" name="矩形 18"/>
          <p:cNvSpPr/>
          <p:nvPr/>
        </p:nvSpPr>
        <p:spPr>
          <a:xfrm>
            <a:off x="3045933" y="1516542"/>
            <a:ext cx="3048000" cy="45720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组合 17"/>
          <p:cNvGrpSpPr/>
          <p:nvPr/>
        </p:nvGrpSpPr>
        <p:grpSpPr>
          <a:xfrm>
            <a:off x="4553430" y="37621"/>
            <a:ext cx="2735262" cy="820737"/>
            <a:chOff x="2140467" y="3038653"/>
            <a:chExt cx="3437847" cy="1421149"/>
          </a:xfrm>
        </p:grpSpPr>
        <p:sp>
          <p:nvSpPr>
            <p:cNvPr id="21" name="云形标注 20"/>
            <p:cNvSpPr/>
            <p:nvPr/>
          </p:nvSpPr>
          <p:spPr>
            <a:xfrm>
              <a:off x="2140467" y="3038653"/>
              <a:ext cx="3437847" cy="1421149"/>
            </a:xfrm>
            <a:prstGeom prst="cloudCallout">
              <a:avLst>
                <a:gd name="adj1" fmla="val -36801"/>
                <a:gd name="adj2" fmla="val 67829"/>
              </a:avLst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779" name="矩形 16"/>
            <p:cNvSpPr/>
            <p:nvPr/>
          </p:nvSpPr>
          <p:spPr>
            <a:xfrm>
              <a:off x="2381943" y="3133044"/>
              <a:ext cx="2961166" cy="122685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6FF"/>
                  </a:solidFill>
                  <a:latin typeface="宋体" panose="02010600030101010101" pitchFamily="2" charset="-122"/>
                  <a:sym typeface="Arial" panose="020B0604020202020204" pitchFamily="34" charset="0"/>
                </a:rPr>
                <a:t>为下面的菜地中国版图埋下伏笔。</a:t>
              </a:r>
              <a:endParaRPr lang="zh-CN" altLang="en-US" sz="2000" b="1" dirty="0">
                <a:solidFill>
                  <a:srgbClr val="0066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725" y="2009775"/>
            <a:ext cx="6304443" cy="879475"/>
            <a:chOff x="772686" y="3876457"/>
            <a:chExt cx="6307224" cy="879120"/>
          </a:xfrm>
        </p:grpSpPr>
        <p:sp>
          <p:nvSpPr>
            <p:cNvPr id="32776" name="文本框 9"/>
            <p:cNvSpPr txBox="1"/>
            <p:nvPr/>
          </p:nvSpPr>
          <p:spPr>
            <a:xfrm>
              <a:off x="1524689" y="4102999"/>
              <a:ext cx="5555221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为什么要等晚饭后，才可把油布掀开？</a:t>
              </a:r>
            </a:p>
          </p:txBody>
        </p:sp>
        <p:pic>
          <p:nvPicPr>
            <p:cNvPr id="32777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" name="矩形 16"/>
          <p:cNvSpPr/>
          <p:nvPr/>
        </p:nvSpPr>
        <p:spPr>
          <a:xfrm>
            <a:off x="781050" y="2970213"/>
            <a:ext cx="758825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2300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因为菜很难成活，怕太阳晒，晚饭后光照就不强烈了。所以到那时才可以把油布掀开。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/>
          <p:nvPr/>
        </p:nvSpPr>
        <p:spPr>
          <a:xfrm>
            <a:off x="609438" y="541487"/>
            <a:ext cx="7978775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2300">
              <a:lnSpc>
                <a:spcPct val="150000"/>
              </a:lnSpc>
            </a:pPr>
            <a:r>
              <a:rPr lang="zh-CN" altLang="en-US" sz="2800" b="1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从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第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3-18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自然段</a:t>
            </a:r>
            <a:r>
              <a:rPr lang="zh-CN" altLang="en-US" sz="28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的对话描写中，你看到了一个怎样的将军？</a:t>
            </a:r>
          </a:p>
        </p:txBody>
      </p:sp>
      <p:sp>
        <p:nvSpPr>
          <p:cNvPr id="28677" name="矩形 5"/>
          <p:cNvSpPr/>
          <p:nvPr/>
        </p:nvSpPr>
        <p:spPr>
          <a:xfrm>
            <a:off x="671027" y="1797873"/>
            <a:ext cx="7897812" cy="2678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2300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从将军与秘书的对话中可以看出将军能与战士同甘共苦，不搞特殊化。从与队长和战士的对话中，可以看出将军平易近人，很民主，不硬性将自己的意见强加于人。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/>
          <p:nvPr/>
        </p:nvSpPr>
        <p:spPr>
          <a:xfrm>
            <a:off x="640080" y="520402"/>
            <a:ext cx="7868920" cy="1133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Calibri" panose="020F0502020204030204" pitchFamily="34" charset="0"/>
              </a:rPr>
              <a:t>　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这种问题看起来很小，却直接关系到部队的战斗力。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773897" y="1519782"/>
            <a:ext cx="3624743" cy="879475"/>
            <a:chOff x="772686" y="3876457"/>
            <a:chExt cx="3626342" cy="879120"/>
          </a:xfrm>
        </p:grpSpPr>
        <p:sp>
          <p:nvSpPr>
            <p:cNvPr id="34822" name="文本框 9"/>
            <p:cNvSpPr txBox="1"/>
            <p:nvPr/>
          </p:nvSpPr>
          <p:spPr>
            <a:xfrm>
              <a:off x="1514052" y="4060484"/>
              <a:ext cx="2884976" cy="5706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怎样理解这句话？</a:t>
              </a:r>
            </a:p>
          </p:txBody>
        </p:sp>
        <p:pic>
          <p:nvPicPr>
            <p:cNvPr id="34823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965459" y="2205978"/>
            <a:ext cx="7588250" cy="2221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2300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 种菜问题看似简单，但是在艰苦的小岛上却不简单，因为这里严重缺菜，因为吃不上蔬菜，战士们牙龈溃烂，嘴里起泡，这样就会影响部队的战斗力，如果人人都能吃上蔬菜，身体健康了，部队的战斗力就强了。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85067" y="1351241"/>
            <a:ext cx="7810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   </a:t>
            </a: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阅读课文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第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20—35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自然段</a:t>
            </a: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，说说战士们是怎样种菜的？将军和战士们是怎样一起</a:t>
            </a:r>
            <a:r>
              <a:rPr lang="en-US" altLang="zh-CN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“</a:t>
            </a: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共享青菜</a:t>
            </a:r>
            <a:r>
              <a:rPr lang="en-US" altLang="zh-CN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”</a:t>
            </a: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的？</a:t>
            </a:r>
            <a:endParaRPr lang="zh-CN" altLang="en-US" sz="3200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199958" y="709963"/>
            <a:ext cx="3457575" cy="592137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789709" y="209703"/>
              <a:ext cx="1605800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共享青菜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3"/>
          <p:cNvSpPr txBox="1"/>
          <p:nvPr/>
        </p:nvSpPr>
        <p:spPr>
          <a:xfrm>
            <a:off x="848354" y="588036"/>
            <a:ext cx="4549775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那一片油布已经翻开，露出了一大块菜地，那绿油油的一片，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竟构成了一幅中国地图。</a:t>
            </a:r>
          </a:p>
        </p:txBody>
      </p:sp>
      <p:pic>
        <p:nvPicPr>
          <p:cNvPr id="110593" name="Picture 1" descr="C:\Users\Administrator\Desktop\QQ图片2019081322393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8317" y="432928"/>
            <a:ext cx="2425977" cy="1778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1" name="组合 10"/>
          <p:cNvGrpSpPr/>
          <p:nvPr/>
        </p:nvGrpSpPr>
        <p:grpSpPr>
          <a:xfrm>
            <a:off x="428048" y="2074448"/>
            <a:ext cx="8074505" cy="879475"/>
            <a:chOff x="772686" y="3876457"/>
            <a:chExt cx="8078067" cy="879120"/>
          </a:xfrm>
        </p:grpSpPr>
        <p:sp>
          <p:nvSpPr>
            <p:cNvPr id="35847" name="文本框 9"/>
            <p:cNvSpPr txBox="1"/>
            <p:nvPr/>
          </p:nvSpPr>
          <p:spPr>
            <a:xfrm>
              <a:off x="1514051" y="4102999"/>
              <a:ext cx="7336702" cy="5258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从战士们把菜地拼成中国地图，你可以体会到什么？</a:t>
              </a:r>
            </a:p>
          </p:txBody>
        </p:sp>
        <p:pic>
          <p:nvPicPr>
            <p:cNvPr id="3584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/>
        </p:nvSpPr>
        <p:spPr>
          <a:xfrm>
            <a:off x="924696" y="2783478"/>
            <a:ext cx="7588250" cy="175432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2300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我能体会到战士们心中有祖国，热爱祖国。他们在最艰苦的环境下守卫祖国的疆土，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他们的爱国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情怀可敬可叹！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3696" y="688909"/>
            <a:ext cx="588735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想一想，战士们是如何种菜的？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17" y="1622590"/>
            <a:ext cx="2304256" cy="1930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搭建油布棚</a:t>
            </a:r>
            <a:endParaRPr lang="en-US" altLang="zh-CN" sz="2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从家乡背土</a:t>
            </a:r>
            <a:endParaRPr lang="en-US" altLang="zh-CN" sz="28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带来菜种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1413" y="1364975"/>
            <a:ext cx="4945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思考：为什么不从别的海岛运土？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9941" y="1949896"/>
            <a:ext cx="4464496" cy="1930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    从家乡运土蔬菜更容易成活，也表达了战士对家乡的思想之情。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514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2859782"/>
            <a:ext cx="504056" cy="61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0392" y="2940173"/>
            <a:ext cx="368424" cy="4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4368" y="3363838"/>
            <a:ext cx="576064" cy="70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400" y="3219822"/>
            <a:ext cx="504056" cy="61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4227934"/>
            <a:ext cx="288032" cy="35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64760" y="4380334"/>
            <a:ext cx="288032" cy="35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16416" y="4299942"/>
            <a:ext cx="288032" cy="35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7160" y="4532734"/>
            <a:ext cx="288032" cy="35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0392" y="4083918"/>
            <a:ext cx="288032" cy="35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04448" y="4011910"/>
            <a:ext cx="288032" cy="35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55968" y="4371950"/>
            <a:ext cx="288032" cy="35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04448" y="3435846"/>
            <a:ext cx="288032" cy="35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666" y="652934"/>
            <a:ext cx="1966786" cy="172819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5727" y="1512724"/>
            <a:ext cx="2088232" cy="17621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4580" y="533555"/>
            <a:ext cx="2088232" cy="179053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95536" y="2451353"/>
            <a:ext cx="2304256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搭建油布棚</a:t>
            </a:r>
            <a:endParaRPr lang="en-US" altLang="zh-CN" sz="28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7"/>
          <p:cNvSpPr txBox="1"/>
          <p:nvPr/>
        </p:nvSpPr>
        <p:spPr>
          <a:xfrm>
            <a:off x="3096191" y="3363848"/>
            <a:ext cx="2304256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从家乡背土</a:t>
            </a:r>
            <a:endParaRPr lang="en-US" altLang="zh-CN" sz="28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7"/>
          <p:cNvSpPr txBox="1"/>
          <p:nvPr/>
        </p:nvSpPr>
        <p:spPr>
          <a:xfrm>
            <a:off x="6299766" y="2381503"/>
            <a:ext cx="2304256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带来菜种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5" grpId="0"/>
      <p:bldP spid="15" grpId="1"/>
      <p:bldP spid="16" grpId="0"/>
      <p:bldP spid="16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09002" y="1559152"/>
            <a:ext cx="7061835" cy="1476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893763">
              <a:lnSpc>
                <a:spcPct val="150000"/>
              </a:lnSpc>
            </a:pP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阅读课文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第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36—37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自然段</a:t>
            </a:r>
            <a:r>
              <a:rPr lang="zh-CN" altLang="en-US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，说说</a:t>
            </a:r>
            <a:r>
              <a:rPr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将军离开前为什么要敬礼？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419279" y="903139"/>
            <a:ext cx="3457575" cy="592137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789708" y="209703"/>
              <a:ext cx="1605800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表达敬意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3"/>
          <p:cNvSpPr txBox="1"/>
          <p:nvPr/>
        </p:nvSpPr>
        <p:spPr>
          <a:xfrm>
            <a:off x="712788" y="1016000"/>
            <a:ext cx="4900612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Calibri" panose="020F0502020204030204" pitchFamily="34" charset="0"/>
              </a:rPr>
              <a:t>　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清晨，将军乘快艇离开小岛。回望小岛，他看到那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片的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绿色上面，一轮鲜红的太阳正在升起。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1700" y="2233613"/>
            <a:ext cx="3613150" cy="41592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8546" name="Picture 2" descr="C:\Users\Administrator\Desktop\QQ图片201908132236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25498" y="940493"/>
            <a:ext cx="2577391" cy="18208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955925" y="3103880"/>
            <a:ext cx="4171950" cy="563880"/>
          </a:xfrm>
          <a:prstGeom prst="borderCallout1">
            <a:avLst>
              <a:gd name="adj1" fmla="val -1426"/>
              <a:gd name="adj2" fmla="val 41654"/>
              <a:gd name="adj3" fmla="val -63604"/>
              <a:gd name="adj4" fmla="val 3102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象征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祖国朝气蓬勃，奋发向上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/>
          <p:nvPr/>
        </p:nvSpPr>
        <p:spPr>
          <a:xfrm>
            <a:off x="874648" y="451874"/>
            <a:ext cx="4640262" cy="203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23900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他向着太阳，向着那片绿色，也向着小岛，行了一个标准的军礼。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7891" name="Picture 2" descr="C:\Users\Administrator\AppData\Roaming\Tencent\Users\541737432\QQ\WinTemp\RichOle\3NG9R~X_[CT65`_L5HZ13A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610" y="451874"/>
            <a:ext cx="2870200" cy="20383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491846" y="2342917"/>
            <a:ext cx="5203826" cy="879475"/>
            <a:chOff x="772686" y="3876457"/>
            <a:chExt cx="5206122" cy="879120"/>
          </a:xfrm>
        </p:grpSpPr>
        <p:sp>
          <p:nvSpPr>
            <p:cNvPr id="37895" name="文本框 9"/>
            <p:cNvSpPr txBox="1"/>
            <p:nvPr/>
          </p:nvSpPr>
          <p:spPr>
            <a:xfrm>
              <a:off x="1524690" y="4092370"/>
              <a:ext cx="4454118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将军的军礼有什么深刻的含义？</a:t>
              </a:r>
            </a:p>
          </p:txBody>
        </p:sp>
        <p:pic>
          <p:nvPicPr>
            <p:cNvPr id="3789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/>
        </p:nvSpPr>
        <p:spPr>
          <a:xfrm>
            <a:off x="1179298" y="3211759"/>
            <a:ext cx="7313613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2300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将军行军礼，表达了他对海岛的热爱，对祖国的敬意，对战士的感激。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2"/>
          <p:cNvGrpSpPr/>
          <p:nvPr/>
        </p:nvGrpSpPr>
        <p:grpSpPr>
          <a:xfrm>
            <a:off x="428308" y="1350328"/>
            <a:ext cx="900112" cy="2443162"/>
            <a:chOff x="1198563" y="1878006"/>
            <a:chExt cx="899916" cy="2443361"/>
          </a:xfrm>
        </p:grpSpPr>
        <p:sp>
          <p:nvSpPr>
            <p:cNvPr id="22" name="左大括号 21"/>
            <p:cNvSpPr/>
            <p:nvPr/>
          </p:nvSpPr>
          <p:spPr>
            <a:xfrm>
              <a:off x="1897874" y="1878006"/>
              <a:ext cx="200605" cy="2443361"/>
            </a:xfrm>
            <a:prstGeom prst="leftBrac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922" name="矩形 1"/>
            <p:cNvSpPr/>
            <p:nvPr/>
          </p:nvSpPr>
          <p:spPr>
            <a:xfrm>
              <a:off x="1198563" y="2524565"/>
              <a:ext cx="596638" cy="10772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</a:t>
              </a:r>
              <a:endPara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岛</a:t>
              </a:r>
              <a:endParaRPr lang="zh-CN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8919" name="矩形 23"/>
          <p:cNvSpPr/>
          <p:nvPr/>
        </p:nvSpPr>
        <p:spPr>
          <a:xfrm>
            <a:off x="6092508" y="1690370"/>
            <a:ext cx="2709396" cy="2031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不畏艰苦守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海疆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将军展示情谊深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爱国情怀感人深</a:t>
            </a:r>
          </a:p>
        </p:txBody>
      </p:sp>
      <p:sp>
        <p:nvSpPr>
          <p:cNvPr id="25" name="左大括号 24"/>
          <p:cNvSpPr/>
          <p:nvPr/>
        </p:nvSpPr>
        <p:spPr>
          <a:xfrm rot="10800000">
            <a:off x="5899150" y="1350328"/>
            <a:ext cx="193675" cy="2484438"/>
          </a:xfrm>
          <a:prstGeom prst="leftBrac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218" name="矩形 25"/>
          <p:cNvSpPr/>
          <p:nvPr/>
        </p:nvSpPr>
        <p:spPr>
          <a:xfrm>
            <a:off x="1328420" y="1264920"/>
            <a:ext cx="4570730" cy="25285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rgbClr val="0000FF"/>
                </a:solidFill>
              </a:rPr>
              <a:t>小岛环境：树少、草少、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土少</a:t>
            </a:r>
            <a:endParaRPr lang="zh-CN" altLang="en-US" sz="2400" b="1" dirty="0">
              <a:solidFill>
                <a:srgbClr val="0000FF"/>
              </a:solidFill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rgbClr val="0000FF"/>
                </a:solidFill>
              </a:rPr>
              <a:t>发现菜地：礁石围着、油布遮挡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rgbClr val="0000FF"/>
                </a:solidFill>
              </a:rPr>
              <a:t>共享青菜：倒进汤里一起喝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rgbClr val="0000FF"/>
                </a:solidFill>
              </a:rPr>
              <a:t>表达敬意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：行标准</a:t>
            </a:r>
            <a:r>
              <a:rPr lang="zh-CN" altLang="en-US" sz="2400" b="1" dirty="0">
                <a:solidFill>
                  <a:srgbClr val="0000FF"/>
                </a:solidFill>
              </a:rPr>
              <a:t>军礼</a:t>
            </a:r>
          </a:p>
        </p:txBody>
      </p:sp>
      <p:sp>
        <p:nvSpPr>
          <p:cNvPr id="16" name="矩形 15"/>
          <p:cNvSpPr/>
          <p:nvPr/>
        </p:nvSpPr>
        <p:spPr>
          <a:xfrm>
            <a:off x="3549987" y="19109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9" grpId="0"/>
      <p:bldP spid="25" grpId="0" bldLvl="0" animBg="1"/>
      <p:bldP spid="512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1088508" y="1381900"/>
            <a:ext cx="7460069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本文通过写将军上小岛发现菜地，与战士们共享青菜的事情，表达了海防战士的爱岛、爱国之情，同时也表现了将军和战士们相互关爱的深情厚谊。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53245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86733" y="942373"/>
            <a:ext cx="7897813" cy="3257483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爱国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+mj-ea"/>
                <a:ea typeface="+mj-ea"/>
              </a:rPr>
              <a:t>海防</a:t>
            </a:r>
            <a:r>
              <a:rPr lang="zh-CN" altLang="en-US" sz="2800" b="1" dirty="0">
                <a:latin typeface="+mj-ea"/>
                <a:ea typeface="+mj-ea"/>
              </a:rPr>
              <a:t>战士在条件如此艰苦的小岛上不畏艰难，日夜守卫着祖国的边疆。我们要向他们学习，无论身在何处，无论条件多么艰苦，都要保持热爱祖国的赤子之心，用我们的努力为祖国的未来添砖加瓦。</a:t>
            </a:r>
          </a:p>
        </p:txBody>
      </p:sp>
      <p:sp>
        <p:nvSpPr>
          <p:cNvPr id="3" name="矩形 2"/>
          <p:cNvSpPr/>
          <p:nvPr/>
        </p:nvSpPr>
        <p:spPr>
          <a:xfrm>
            <a:off x="3270400" y="18364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87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1154</Words>
  <Application>Microsoft Office PowerPoint</Application>
  <PresentationFormat>全屏显示(16:9)</PresentationFormat>
  <Paragraphs>143</Paragraphs>
  <Slides>33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35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702</cp:revision>
  <dcterms:created xsi:type="dcterms:W3CDTF">2015-12-30T08:03:00Z</dcterms:created>
  <dcterms:modified xsi:type="dcterms:W3CDTF">2020-08-02T09:17:35Z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