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689" r:id="rId2"/>
    <p:sldId id="671" r:id="rId3"/>
    <p:sldId id="672" r:id="rId4"/>
    <p:sldId id="673" r:id="rId5"/>
    <p:sldId id="674" r:id="rId6"/>
    <p:sldId id="675" r:id="rId7"/>
    <p:sldId id="676" r:id="rId8"/>
    <p:sldId id="677" r:id="rId9"/>
    <p:sldId id="678" r:id="rId10"/>
    <p:sldId id="679" r:id="rId11"/>
    <p:sldId id="680" r:id="rId12"/>
    <p:sldId id="681" r:id="rId13"/>
    <p:sldId id="682" r:id="rId14"/>
    <p:sldId id="683" r:id="rId15"/>
    <p:sldId id="684" r:id="rId16"/>
    <p:sldId id="685" r:id="rId17"/>
    <p:sldId id="686" r:id="rId18"/>
    <p:sldId id="687" r:id="rId19"/>
    <p:sldId id="688" r:id="rId20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13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150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0129873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493895"/>
            <a:ext cx="9143365" cy="648970"/>
            <a:chOff x="0" y="7077"/>
            <a:chExt cx="14399" cy="1022"/>
          </a:xfrm>
        </p:grpSpPr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4"/>
            <a:srcRect l="37024" t="1694" r="1642" b="5505"/>
            <a:stretch>
              <a:fillRect/>
            </a:stretch>
          </p:blipFill>
          <p:spPr>
            <a:xfrm>
              <a:off x="4793" y="7077"/>
              <a:ext cx="9607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1791" t="1694" r="63817" b="5505"/>
            <a:stretch>
              <a:fillRect/>
            </a:stretch>
          </p:blipFill>
          <p:spPr>
            <a:xfrm>
              <a:off x="0" y="7077"/>
              <a:ext cx="4920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493895"/>
            <a:ext cx="9143365" cy="648970"/>
            <a:chOff x="0" y="7077"/>
            <a:chExt cx="14399" cy="1022"/>
          </a:xfrm>
        </p:grpSpPr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4"/>
            <a:srcRect l="37024" t="1694" r="1642" b="5505"/>
            <a:stretch>
              <a:fillRect/>
            </a:stretch>
          </p:blipFill>
          <p:spPr>
            <a:xfrm>
              <a:off x="4793" y="7077"/>
              <a:ext cx="9607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4"/>
            <a:srcRect l="1791" t="1694" r="63817" b="5505"/>
            <a:stretch>
              <a:fillRect/>
            </a:stretch>
          </p:blipFill>
          <p:spPr>
            <a:xfrm>
              <a:off x="0" y="7077"/>
              <a:ext cx="4920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493895"/>
            <a:ext cx="9143365" cy="648970"/>
            <a:chOff x="0" y="7077"/>
            <a:chExt cx="14399" cy="1022"/>
          </a:xfrm>
        </p:grpSpPr>
        <p:pic>
          <p:nvPicPr>
            <p:cNvPr id="5" name="图片 2" descr="IMG_256"/>
            <p:cNvPicPr>
              <a:picLocks noChangeAspect="1"/>
            </p:cNvPicPr>
            <p:nvPr userDrawn="1"/>
          </p:nvPicPr>
          <p:blipFill>
            <a:blip r:embed="rId3"/>
            <a:srcRect l="37024" t="1694" r="1642" b="5505"/>
            <a:stretch>
              <a:fillRect/>
            </a:stretch>
          </p:blipFill>
          <p:spPr>
            <a:xfrm>
              <a:off x="4793" y="7077"/>
              <a:ext cx="9607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2" descr="IMG_256"/>
            <p:cNvPicPr>
              <a:picLocks noChangeAspect="1"/>
            </p:cNvPicPr>
            <p:nvPr userDrawn="1"/>
          </p:nvPicPr>
          <p:blipFill>
            <a:blip r:embed="rId3"/>
            <a:srcRect l="1791" t="1694" r="63817" b="5505"/>
            <a:stretch>
              <a:fillRect/>
            </a:stretch>
          </p:blipFill>
          <p:spPr>
            <a:xfrm>
              <a:off x="0" y="7077"/>
              <a:ext cx="4920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493895"/>
            <a:ext cx="9143365" cy="648970"/>
            <a:chOff x="0" y="7077"/>
            <a:chExt cx="14399" cy="1022"/>
          </a:xfrm>
        </p:grpSpPr>
        <p:pic>
          <p:nvPicPr>
            <p:cNvPr id="2" name="图片 2" descr="IMG_256"/>
            <p:cNvPicPr>
              <a:picLocks noChangeAspect="1"/>
            </p:cNvPicPr>
            <p:nvPr userDrawn="1"/>
          </p:nvPicPr>
          <p:blipFill>
            <a:blip r:embed="rId8"/>
            <a:srcRect l="37024" t="1694" r="1642" b="5505"/>
            <a:stretch>
              <a:fillRect/>
            </a:stretch>
          </p:blipFill>
          <p:spPr>
            <a:xfrm>
              <a:off x="4793" y="7077"/>
              <a:ext cx="9607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3" name="图片 2" descr="IMG_256"/>
            <p:cNvPicPr>
              <a:picLocks noChangeAspect="1"/>
            </p:cNvPicPr>
            <p:nvPr userDrawn="1"/>
          </p:nvPicPr>
          <p:blipFill>
            <a:blip r:embed="rId8"/>
            <a:srcRect l="1791" t="1694" r="63817" b="5505"/>
            <a:stretch>
              <a:fillRect/>
            </a:stretch>
          </p:blipFill>
          <p:spPr>
            <a:xfrm>
              <a:off x="0" y="7077"/>
              <a:ext cx="4920" cy="1023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245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b="5765"/>
          <a:stretch>
            <a:fillRect/>
          </a:stretch>
        </p:blipFill>
        <p:spPr>
          <a:xfrm>
            <a:off x="-635" y="0"/>
            <a:ext cx="9144635" cy="514350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3137891" y="1546225"/>
            <a:ext cx="275272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15 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小岛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224" y="258381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2879" y="258381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138180" y="2737717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60325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340677" y="804306"/>
            <a:ext cx="5475288" cy="34163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描写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大海宽大</a:t>
            </a: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的词语：</a:t>
            </a:r>
            <a:endParaRPr lang="en-US" altLang="zh-CN" sz="2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一望无际 不着边际 </a:t>
            </a:r>
            <a:r>
              <a:rPr lang="zh-CN" altLang="en-US" sz="2400" b="1" dirty="0" smtClean="0">
                <a:latin typeface="+mj-ea"/>
                <a:ea typeface="+mj-ea"/>
              </a:rPr>
              <a:t>无边无涯无边无垠 </a:t>
            </a:r>
            <a:r>
              <a:rPr lang="zh-CN" altLang="en-US" sz="2400" b="1" dirty="0">
                <a:latin typeface="+mj-ea"/>
                <a:ea typeface="+mj-ea"/>
              </a:rPr>
              <a:t>漫无边际 一望无垠、</a:t>
            </a: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无边无际</a:t>
            </a:r>
            <a:endParaRPr lang="zh-CN" altLang="en-US" sz="24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形容青菜的词语：</a:t>
            </a:r>
            <a:endParaRPr lang="en-US" altLang="zh-CN" sz="2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翠玉 碧玉 </a:t>
            </a:r>
            <a:r>
              <a:rPr lang="zh-CN" altLang="en-US" sz="2400" b="1" dirty="0">
                <a:latin typeface="+mj-ea"/>
                <a:ea typeface="+mj-ea"/>
                <a:sym typeface="+mn-ea"/>
              </a:rPr>
              <a:t>青碧 </a:t>
            </a:r>
            <a:r>
              <a:rPr lang="zh-CN" altLang="en-US" sz="2400" b="1" dirty="0" smtClean="0">
                <a:latin typeface="+mj-ea"/>
                <a:ea typeface="+mj-ea"/>
              </a:rPr>
              <a:t>嫩</a:t>
            </a:r>
            <a:r>
              <a:rPr lang="zh-CN" altLang="en-US" sz="2400" b="1" dirty="0">
                <a:latin typeface="+mj-ea"/>
                <a:ea typeface="+mj-ea"/>
              </a:rPr>
              <a:t>生生 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水灵灵 </a:t>
            </a:r>
            <a:r>
              <a:rPr lang="zh-CN" altLang="en-US" sz="2400" b="1" dirty="0">
                <a:latin typeface="+mj-ea"/>
                <a:ea typeface="+mj-ea"/>
              </a:rPr>
              <a:t>水嫩嫩 翠色欲滴 </a:t>
            </a: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绿油油</a:t>
            </a:r>
          </a:p>
        </p:txBody>
      </p:sp>
      <p:sp>
        <p:nvSpPr>
          <p:cNvPr id="3" name="矩形 2"/>
          <p:cNvSpPr/>
          <p:nvPr/>
        </p:nvSpPr>
        <p:spPr>
          <a:xfrm>
            <a:off x="3421060" y="73993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b="4612"/>
          <a:stretch>
            <a:fillRect/>
          </a:stretch>
        </p:blipFill>
        <p:spPr>
          <a:xfrm>
            <a:off x="5847864" y="1052707"/>
            <a:ext cx="3114675" cy="2527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559411" y="572722"/>
            <a:ext cx="8233713" cy="408111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描写小岛的句子：</a:t>
            </a: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无边无际的大海上，有一座小岛，远远望去，像一片云在天边浮着。</a:t>
            </a: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那儿用礁石围成一圈，上面用油布遮挡着。掀开油布一角，竟露出一片绿油油的菜地。</a:t>
            </a: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3.那一片油布已经翻开，露出了一大块菜地，那绿油油的一片，竟构成了一幅中国地图。</a:t>
            </a: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4.回望小岛，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他看到那片的绿色上面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，一轮鲜红的太阳正在升起。</a:t>
            </a:r>
          </a:p>
        </p:txBody>
      </p:sp>
      <p:sp>
        <p:nvSpPr>
          <p:cNvPr id="3" name="矩形 2"/>
          <p:cNvSpPr/>
          <p:nvPr/>
        </p:nvSpPr>
        <p:spPr>
          <a:xfrm>
            <a:off x="2948620" y="7366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297342" y="562928"/>
            <a:ext cx="8736013" cy="408111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描写小岛的句子：</a:t>
            </a:r>
            <a:endParaRPr sz="2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 marL="265113" indent="-265113">
              <a:lnSpc>
                <a:spcPct val="120000"/>
              </a:lnSpc>
            </a:pP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小岛中间被一条蜿蜒的小溪分割。溪水缓缓流淌，清澈见底。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卵石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晶莹剔透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，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小溪旁有很多小柳树</a:t>
            </a:r>
            <a:r>
              <a:rPr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叶缝中</a:t>
            </a:r>
            <a:r>
              <a:rPr sz="2400" b="1" dirty="0" err="1">
                <a:latin typeface="Times New Roman" pitchFamily="18" charset="0"/>
                <a:ea typeface="+mj-ea"/>
                <a:cs typeface="Times New Roman" pitchFamily="18" charset="0"/>
              </a:rPr>
              <a:t>，射进一束束的阳光，将小溪照得粼光闪闪。小溪旁有很多小柳树，倒在溪面上，栩栩如生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</a:p>
          <a:p>
            <a:pPr marL="265113" indent="-265113">
              <a:lnSpc>
                <a:spcPct val="120000"/>
              </a:lnSpc>
            </a:pP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在小岛的北面有一条迂回的明如玻璃。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远看它是那样绿，绿的像一条翡翠色的绸带；近看它是那样的清，清的可以看到河底的鱼虾。晚上，它在月光的照耀下是那样的漂亮，那样的温柔，显得那样的迷人。</a:t>
            </a:r>
          </a:p>
        </p:txBody>
      </p:sp>
      <p:sp>
        <p:nvSpPr>
          <p:cNvPr id="3" name="矩形 2"/>
          <p:cNvSpPr/>
          <p:nvPr/>
        </p:nvSpPr>
        <p:spPr>
          <a:xfrm>
            <a:off x="3278699" y="43703"/>
            <a:ext cx="2632710" cy="5835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矩形 1"/>
          <p:cNvSpPr/>
          <p:nvPr/>
        </p:nvSpPr>
        <p:spPr>
          <a:xfrm>
            <a:off x="578148" y="1164467"/>
            <a:ext cx="8267700" cy="3292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3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一场暴雨刚刚过去，碧空如洗，海面上波涛起伏。船有节奏地前后晃荡着。陪我同船前往宝石岛的，是个矮墩墩的战士，宝石岛观察通讯站的信号兵，姓高，刚从黑龙江回来。</a:t>
            </a:r>
          </a:p>
          <a:p>
            <a:pPr indent="457200" latinLnBrk="1">
              <a:lnSpc>
                <a:spcPct val="13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小高在码头上有说有笑，这时候不吭声了，紧闭着嘴唇，两眼直发愣。他把他的大提包扔在一边，怀里紧紧地抱着一只纸箱子。</a:t>
            </a:r>
          </a:p>
          <a:p>
            <a:pPr indent="457200" latinLnBrk="1">
              <a:lnSpc>
                <a:spcPct val="13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为了调节一下沉闷的气氛，我有意地同他开玩笑：“我猜这只纸箱里，一定装着好吃的东西。从家乡带来的吧？”</a:t>
            </a:r>
          </a:p>
          <a:p>
            <a:pPr indent="457200" latinLnBrk="1">
              <a:lnSpc>
                <a:spcPct val="13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小高淡淡地一笑：“不，不能吃。”</a:t>
            </a:r>
          </a:p>
        </p:txBody>
      </p:sp>
      <p:sp>
        <p:nvSpPr>
          <p:cNvPr id="44037" name="矩形 1"/>
          <p:cNvSpPr/>
          <p:nvPr/>
        </p:nvSpPr>
        <p:spPr>
          <a:xfrm>
            <a:off x="3706219" y="742834"/>
            <a:ext cx="173156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彩色的翅膀</a:t>
            </a:r>
            <a:endParaRPr lang="zh-CN" altLang="en-US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40523" y="38350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矩形 1"/>
          <p:cNvSpPr/>
          <p:nvPr/>
        </p:nvSpPr>
        <p:spPr>
          <a:xfrm>
            <a:off x="512581" y="582483"/>
            <a:ext cx="8267700" cy="3786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“我才不信呢！”我一副认真的样子，“快公开吧，让我也尝尝。”</a:t>
            </a:r>
          </a:p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小高有点急了：“真不能吃。里面装的是一些小昆虫，蝴蝶呀什么的，一打开就飞跑了。”</a:t>
            </a:r>
          </a:p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从没听说过战士探亲回来带这种东西的。我正想问个水落石出，可是小高的嘴唇又闭紧了，脸色比先前还难看。我知道晕船是什么滋味，便打住了。</a:t>
            </a:r>
          </a:p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傍晚，船把我们送到宝石岛。当岛顶的灯塔放射出雪亮的光芒的时候，观察通讯站站长拉着我，说：“走，参加我们的晚会去。”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矩形 1"/>
          <p:cNvSpPr/>
          <p:nvPr/>
        </p:nvSpPr>
        <p:spPr>
          <a:xfrm>
            <a:off x="476522" y="577986"/>
            <a:ext cx="8267700" cy="390741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14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这真是个特别的晚会。黑板上用仿宋体写着“尝瓜会”三个大字，小讲台上的白瓷盘里放着一个大西瓜。站长右手托起那个大西瓜，笑呵呵地说：“同志们，这是我们岛上结的第一个西瓜。今晚，我们开个尝瓜会表示庆祝，大家来分享自己的劳动果实。”</a:t>
            </a:r>
          </a:p>
          <a:p>
            <a:pPr indent="457200" latinLnBrk="1">
              <a:lnSpc>
                <a:spcPct val="114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在一片欢笑声中，我了解到这个西瓜不平常的来历。</a:t>
            </a:r>
          </a:p>
          <a:p>
            <a:pPr indent="457200" latinLnBrk="1">
              <a:lnSpc>
                <a:spcPct val="114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两年前，战士们来到宝石岛上，建立起这个新的阵地。他们在岩石下、小路旁，垒出一块块“海岛田”，把从家乡带来的蔬菜种子，连同自己建岛爱岛的深情一起播种下去。去年，站长和战士们撒下了几颗西瓜子。瓜苗出土了，瓜秧拖蔓了，还开了一朵朵小黄花。可是到了收获季节，竟连一个小瓜也没结。有些战士灰心了，撅着嘴巴，说：“西瓜嫌我们的岛艰苦，不愿在这里安家。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矩形 1"/>
          <p:cNvSpPr/>
          <p:nvPr/>
        </p:nvSpPr>
        <p:spPr>
          <a:xfrm>
            <a:off x="501948" y="470412"/>
            <a:ext cx="8267700" cy="4175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为什么瓜秧开了花不结瓜？是水浇得不够，是肥施得不足，还是土壤根本不行？一位雷达兵懂一些农业知识，他找到了答案：西瓜开了花要授粉。小岛远离大陆，没有蜜蜂，也没有别的昆虫。西瓜花没授粉，当然结不了瓜。经他一说，大家才明白了。今年瓜秧开了花，他们仔仔细细地给每一朵雌花都进行了人工授粉。小瓜果然结了不少，水灵灵的，真惹人喜爱。谁料一阵暴雨过后，巨浪扑上了小岛，把小瓜一个个打掉了。后来一检查，只有大石头后边的一根瓜秧上，还残存着一个小瓜。他们像抚养婴儿似的照看着这个小瓜，浇水，施肥，一点也不敢马虎。奇迹终于出现了，这个岛上成熟了第一个西瓜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矩形 1"/>
          <p:cNvSpPr/>
          <p:nvPr/>
        </p:nvSpPr>
        <p:spPr>
          <a:xfrm>
            <a:off x="498475" y="678180"/>
            <a:ext cx="8267700" cy="3786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站长把大西瓜切成薄薄的小片，盛在白瓷盘里，送到每一个战士跟前。战士们都笑着，用两个指头捏起一小片来，细细地端详着，轻轻地闻着，慢慢地咬着，不住发出啧啧的赞叹声。好像有一股甘泉，流进了每个战士的心田。</a:t>
            </a:r>
          </a:p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我推推坐在身旁的小高，笑着说：“你那个纸箱的秘密，现在该公开了。”</a:t>
            </a:r>
          </a:p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小高说：“你早就明白了嘛。”</a:t>
            </a:r>
          </a:p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“这么说，你真想让那些蝴蝶呀什么的在这里安家？”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矩形 1"/>
          <p:cNvSpPr/>
          <p:nvPr/>
        </p:nvSpPr>
        <p:spPr>
          <a:xfrm>
            <a:off x="476250" y="755650"/>
            <a:ext cx="8267700" cy="240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小高点点头告诉我，晚饭以前，他已经把纸箱里的小昆虫全放了。他笑嘻嘻地说：“</a:t>
            </a:r>
            <a:r>
              <a:rPr lang="zh-CN" altLang="en-US" sz="20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我就不相信，这些小精灵会不爱我们祖国的海岛，会不愿在这里安居乐业。”</a:t>
            </a:r>
          </a:p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第二天我醒来时，天已经放亮了。我忽然发现窗玻璃上停着一只蝴蝶，正对着朝阳，扇动着它那对彩色的翅膀。</a:t>
            </a:r>
          </a:p>
        </p:txBody>
      </p:sp>
      <p:sp>
        <p:nvSpPr>
          <p:cNvPr id="3" name="矩形 2"/>
          <p:cNvSpPr/>
          <p:nvPr/>
        </p:nvSpPr>
        <p:spPr>
          <a:xfrm>
            <a:off x="482600" y="3175000"/>
            <a:ext cx="7962900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思考：</a:t>
            </a: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画线句子中的“精灵”指的是什么？这句话的意思是什么？</a:t>
            </a:r>
            <a:endParaRPr lang="en-US" altLang="zh-CN" sz="2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2.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如何理解文章最后一句话？</a:t>
            </a:r>
            <a:endParaRPr lang="zh-CN" altLang="zh-CN" sz="20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矩形 1"/>
          <p:cNvSpPr/>
          <p:nvPr/>
        </p:nvSpPr>
        <p:spPr>
          <a:xfrm>
            <a:off x="296545" y="663575"/>
            <a:ext cx="8267700" cy="3786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黄昏时候，五连派来的一个火线运输员闪进了我们的防炮洞。他顶多不过二十岁，长得矮矮的，瘦瘦的。卸完了身上背着的弹药，他随手递给我一个苹果：“连长，给您！”</a:t>
            </a:r>
          </a:p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防炮洞只有三米长，两米宽。借着洞口的亮光，我看到他满身尘土，裤子撕了好几道口子，脚脖子上还划破了好几处，血迹斑斑。显然，一路上他是爬过来的，通过敌人的炮火封锁可不是轻易的事。我看着他那流着汗水的脸，惊讶地问：“哪儿来的苹果？”</a:t>
            </a:r>
          </a:p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“半路上捡到的。连长，您嗓子哑了，吃了润润喉咙吧！”</a:t>
            </a:r>
          </a:p>
        </p:txBody>
      </p:sp>
      <p:sp>
        <p:nvSpPr>
          <p:cNvPr id="50179" name="矩形 1"/>
          <p:cNvSpPr/>
          <p:nvPr/>
        </p:nvSpPr>
        <p:spPr>
          <a:xfrm>
            <a:off x="3962718" y="263208"/>
            <a:ext cx="121761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一个苹果</a:t>
            </a:r>
            <a:endParaRPr lang="zh-CN" altLang="en-US" sz="1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0180" name="Picture 8" descr="C:\Users\Administrator\AppData\Roaming\Tencent\Users\541737432\QQ\WinTemp\RichOle\@1(JX~YNJRVTO{UF}Q(T)1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1134382">
            <a:off x="6755448" y="222250"/>
            <a:ext cx="471487" cy="482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1"/>
          <p:cNvSpPr/>
          <p:nvPr/>
        </p:nvSpPr>
        <p:spPr>
          <a:xfrm>
            <a:off x="438150" y="659130"/>
            <a:ext cx="8267700" cy="3727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说实在的，自从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24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日我连出击开始，只有前天晚上营长给了我一块两寸长的萝卜，我已经几天没喝过一口水，喉咙早就干得烟熏火燎似的。不用说，战士们一定也渴得受不住了。但是我想，运输员这些天在火线上跑来跑去，比我们更艰苦，就对他说：“你太辛苦了，还是你吃吧。”</a:t>
            </a:r>
          </a:p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“不，我在路上可以喝凉水。”他非常固执，说什么也不肯吃。其实谁都知道，通往后方的三里路之内，是一滴水也找不着的。</a:t>
            </a:r>
          </a:p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我望着这个擦得很干净的苹果，它青里透红，散发出诱人的香味。这会儿，不用说一个，就是十个二十个，我也能一口气吃完。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矩形 1"/>
          <p:cNvSpPr>
            <a:spLocks noChangeArrowheads="1"/>
          </p:cNvSpPr>
          <p:nvPr/>
        </p:nvSpPr>
        <p:spPr bwMode="auto">
          <a:xfrm>
            <a:off x="450850" y="768350"/>
            <a:ext cx="8267700" cy="37861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“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给谁吃呢？”我拿着苹果翻来覆去地想。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这时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候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，我身旁的步话机员小李正用沙哑的声音向上级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报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告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战斗情况。这个爱说爱唱的小伙子白天黑夜都守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步话机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旁，这些天一直没有休息。他的嘴唇干得裂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了好几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道口子，脸上挂满灰尘，深陷在黑色眼眶里的两只眼睛布满了血丝。</a:t>
            </a:r>
          </a:p>
          <a:p>
            <a:pPr marL="0" marR="0" lvl="0" indent="45720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“小李，这个苹果你吃了吧，好润润喉咙。”我把苹果递给他。</a:t>
            </a:r>
          </a:p>
          <a:p>
            <a:pPr marL="0" marR="0" lvl="0" indent="45720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小李出神地看着我，回头看了看另外几个人，又看了看躺着的伤员小蓝。他接过苹果，转手给了小蓝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6" descr="C:\Users\Administrator\AppData\Roaming\Tencent\Users\541737432\QQ\WinTemp\RichOle\IHYI)QQU20WP7}{)}GP]QVJ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05508" y="960764"/>
            <a:ext cx="1712675" cy="1231245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矩形 1"/>
          <p:cNvSpPr/>
          <p:nvPr/>
        </p:nvSpPr>
        <p:spPr>
          <a:xfrm>
            <a:off x="544480" y="430556"/>
            <a:ext cx="8267700" cy="42465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小蓝是通讯员，在一次执行任务时被炮弹打断了右腿。他安静地躺着，很少听到他呻吟。他的脸黑黄黑黄的，嘴唇干得发紫。小蓝拿起苹果，张开嘴正要吃，突然向周围望了望，立刻把嘴闭住了。他发现，原来只有一个苹果。</a:t>
            </a:r>
          </a:p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“连长，您几天没喝水了。您吃吧，吃了好指挥我们打仗。”小蓝把苹果递给了我。</a:t>
            </a:r>
          </a:p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等到发起冲锋的时候，没有号声可不成呀！我把苹果递给了司号员。司号员说什么也不肯吃，转手递给了身旁的卫生员，卫生员又把它递给了自己日夜照顾的伤员小蓝。苹果转了个圈儿，最后又回到我手里。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矩形 1"/>
          <p:cNvSpPr/>
          <p:nvPr/>
        </p:nvSpPr>
        <p:spPr>
          <a:xfrm>
            <a:off x="527050" y="666750"/>
            <a:ext cx="834898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再这样传下去是没有用的。我知道：在这样艰苦的时候，我不吃，他们是决不肯吃的。于是我决定，防炮洞里的八个人一起来分吃这个苹果。</a:t>
            </a:r>
          </a:p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吃苹果也要作一番动员。我说：“同志们，我们能够赶走敌人，夺回阵地，难道我们就不能吃掉这个苹果吗？来，一人吃一口！”说完，我先咬了一口，把苹果传给步话机员小李。小李放到嘴边，咬了一小口，交给了身旁的小胡。小胡咬了一口，传给了小张。这样一个挨一个传下去，传了一圈，苹果还剩下大半个。</a:t>
            </a:r>
          </a:p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“谁没有吃？”我问。可是谁也不回答。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矩形 1"/>
          <p:cNvSpPr/>
          <p:nvPr/>
        </p:nvSpPr>
        <p:spPr>
          <a:xfrm>
            <a:off x="565150" y="666750"/>
            <a:ext cx="8007350" cy="23415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我刚想命令大家认真地把苹果吃了，忽然觉得防炮洞里格外沉静。我看见步话机员小李的面颊上闪动着晶莹的泪珠，再看看周围，别的同志也都在擦眼睛。一瞬间，我的喉咙被心中激起的强烈感情堵住了。在这战火纷飞的夜晚，我被这种战友间的关怀激动着，迸出了幸福的骄傲的泪花。 </a:t>
            </a:r>
          </a:p>
        </p:txBody>
      </p:sp>
      <p:sp>
        <p:nvSpPr>
          <p:cNvPr id="2" name="矩形 1"/>
          <p:cNvSpPr/>
          <p:nvPr/>
        </p:nvSpPr>
        <p:spPr>
          <a:xfrm>
            <a:off x="977900" y="3175000"/>
            <a:ext cx="6235700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思考：</a:t>
            </a: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这篇文章讲了一个什么故事？</a:t>
            </a:r>
            <a:endParaRPr lang="en-US" altLang="zh-CN" sz="2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2.</a:t>
            </a:r>
            <a:r>
              <a:rPr lang="zh-CN" altLang="zh-CN" sz="2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表现了战士们怎样的情意？</a:t>
            </a:r>
            <a:endParaRPr lang="zh-CN" altLang="zh-CN" sz="20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223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2025</Words>
  <Application>Microsoft Office PowerPoint</Application>
  <PresentationFormat>全屏显示(16:9)</PresentationFormat>
  <Paragraphs>63</Paragraphs>
  <Slides>19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695</cp:revision>
  <dcterms:created xsi:type="dcterms:W3CDTF">2015-12-30T08:03:00Z</dcterms:created>
  <dcterms:modified xsi:type="dcterms:W3CDTF">2020-08-02T09:19:49Z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