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19"/>
  </p:notesMasterIdLst>
  <p:sldIdLst>
    <p:sldId id="638" r:id="rId3"/>
    <p:sldId id="621" r:id="rId4"/>
    <p:sldId id="623" r:id="rId5"/>
    <p:sldId id="624" r:id="rId6"/>
    <p:sldId id="625" r:id="rId7"/>
    <p:sldId id="626" r:id="rId8"/>
    <p:sldId id="627" r:id="rId9"/>
    <p:sldId id="628" r:id="rId10"/>
    <p:sldId id="629" r:id="rId11"/>
    <p:sldId id="630" r:id="rId12"/>
    <p:sldId id="631" r:id="rId13"/>
    <p:sldId id="636" r:id="rId14"/>
    <p:sldId id="633" r:id="rId15"/>
    <p:sldId id="634" r:id="rId16"/>
    <p:sldId id="635" r:id="rId17"/>
    <p:sldId id="637" r:id="rId1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38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102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2171353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041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6042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144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614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246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6246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3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3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3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3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2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2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hyperlink" Target="&#25945;&#24072;&#22791;&#35838;&#36164;&#26009;&#21253;/2.&#38899;&#35270;&#39057;&#36164;&#26009;&#21253;/15.&#23567;&#23707;&#65288;&#26391;&#35835;&#35270;&#39057;&#65289;.mp4" TargetMode="Externa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75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56"/>
            <a:ext cx="9158676" cy="515175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3306445" y="1437005"/>
            <a:ext cx="275272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15 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小岛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958" y="255143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0498" y="256667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355629" y="2672947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60325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3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7986" y="766050"/>
            <a:ext cx="640999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27380" defTabSz="914400" fontAlgn="auto">
              <a:lnSpc>
                <a:spcPct val="150000"/>
              </a:lnSpc>
            </a:pPr>
            <a:r>
              <a:rPr lang="zh-CN" altLang="en-US" sz="2600" b="1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陆颖墨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1984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年毕业于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海军工程学院，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1987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年开始发表作品。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1991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年加入中国作家协会。</a:t>
            </a:r>
            <a:endParaRPr lang="en-US" altLang="zh-CN" sz="26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indent="627380" defTabSz="914400" fontAlgn="auto">
              <a:lnSpc>
                <a:spcPct val="150000"/>
              </a:lnSpc>
            </a:pP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著有小说集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寻找我的海魂影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》《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白手绢，黑飘带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，电影文学剧本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中国月亮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，小说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军法，已在战前执行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等。</a:t>
            </a:r>
          </a:p>
        </p:txBody>
      </p:sp>
      <p:grpSp>
        <p:nvGrpSpPr>
          <p:cNvPr id="7170" name="组合 5"/>
          <p:cNvGrpSpPr/>
          <p:nvPr/>
        </p:nvGrpSpPr>
        <p:grpSpPr>
          <a:xfrm>
            <a:off x="3050547" y="-26307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461645" y="451064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走近作者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42" y="1302923"/>
            <a:ext cx="2722483" cy="24610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039" y="680957"/>
            <a:ext cx="5689564" cy="3690088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275138" y="127000"/>
            <a:ext cx="4152900" cy="609600"/>
            <a:chOff x="4074320" y="2536570"/>
            <a:chExt cx="4153420" cy="609600"/>
          </a:xfrm>
        </p:grpSpPr>
        <p:sp>
          <p:nvSpPr>
            <p:cNvPr id="12" name="云形标注 11"/>
            <p:cNvSpPr/>
            <p:nvPr/>
          </p:nvSpPr>
          <p:spPr>
            <a:xfrm>
              <a:off x="4074320" y="2536570"/>
              <a:ext cx="3967874" cy="609600"/>
            </a:xfrm>
            <a:prstGeom prst="cloudCallout">
              <a:avLst>
                <a:gd name="adj1" fmla="val -25257"/>
                <a:gd name="adj2" fmla="val 82439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22" name="矩形 6"/>
            <p:cNvSpPr/>
            <p:nvPr/>
          </p:nvSpPr>
          <p:spPr>
            <a:xfrm>
              <a:off x="4345182" y="2658518"/>
              <a:ext cx="388255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同学们，知道什么是岛屿吗？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C:\Users\Administrator\AppData\Roaming\Tencent\Users\541737432\QQ\WinTemp\RichOle\U{FYI)NA59F86E1%N4)8)J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813" y="700088"/>
            <a:ext cx="6121400" cy="4046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521" name="Picture 1" descr="C:\Users\Administrator\AppData\Roaming\Tencent\Users\541737432\QQ\WinTemp\RichOle\J0A)V{[B3U(`QC}64P2XDH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0813" y="776288"/>
            <a:ext cx="6121400" cy="3895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522" name="Picture 2" descr="C:\Users\Administrator\AppData\Roaming\Tencent\Users\541737432\QQ\WinTemp\RichOle\S2LDVC48I%NCB_]SVR($7U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0813" y="728663"/>
            <a:ext cx="6121400" cy="39909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75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7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7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"/>
          <p:cNvSpPr/>
          <p:nvPr/>
        </p:nvSpPr>
        <p:spPr>
          <a:xfrm>
            <a:off x="1127721" y="3394604"/>
            <a:ext cx="7153275" cy="95410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FF3300"/>
                </a:solidFill>
                <a:latin typeface="黑体" pitchFamily="49" charset="-122"/>
                <a:ea typeface="黑体" pitchFamily="49" charset="-122"/>
              </a:rPr>
              <a:t>      今天我们一起走进那辽阔的海疆，踏上那无名的小岛，走进海防战士们的世界。</a:t>
            </a:r>
          </a:p>
        </p:txBody>
      </p:sp>
      <p:pic>
        <p:nvPicPr>
          <p:cNvPr id="11267" name="Picture 8" descr="C:\Users\Administrator\AppData\Roaming\Tencent\Users\541737432\QQ\WinTemp\RichOle\1[N89B]A4UP8{GSWCK@U7S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458" y="306135"/>
            <a:ext cx="5895975" cy="3035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691856" y="100706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76450" y="1103980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地方作批注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再读一遍，把课文读通读顺，然后读给同学听。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3316" name="组 28"/>
          <p:cNvGrpSpPr/>
          <p:nvPr/>
        </p:nvGrpSpPr>
        <p:grpSpPr>
          <a:xfrm>
            <a:off x="6878878" y="115888"/>
            <a:ext cx="2138363" cy="490537"/>
            <a:chOff x="3508667" y="4638583"/>
            <a:chExt cx="2137740" cy="490761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6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4" name="TextBox 5">
              <a:hlinkClick r:id="rId5" action="ppaction://hlinkfile"/>
            </p:cNvPr>
            <p:cNvSpPr txBox="1"/>
            <p:nvPr/>
          </p:nvSpPr>
          <p:spPr>
            <a:xfrm>
              <a:off x="3750943" y="4638583"/>
              <a:ext cx="1842805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  <p:bldLst>
      <p:bldP spid="1434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933761" y="1624706"/>
            <a:ext cx="141224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瞒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3260719" y="1538981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海</a:t>
            </a:r>
            <a:r>
              <a:rPr lang="zh-CN" altLang="en-US" sz="40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域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933761" y="2694681"/>
            <a:ext cx="179705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炊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事员</a:t>
            </a:r>
          </a:p>
        </p:txBody>
      </p:sp>
      <p:sp>
        <p:nvSpPr>
          <p:cNvPr id="15365" name="TextBox 44"/>
          <p:cNvSpPr txBox="1"/>
          <p:nvPr/>
        </p:nvSpPr>
        <p:spPr>
          <a:xfrm>
            <a:off x="6984041" y="1565969"/>
            <a:ext cx="1360488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矛盾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3438836" y="2795646"/>
            <a:ext cx="284988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哼，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走着瞧</a:t>
            </a:r>
          </a:p>
        </p:txBody>
      </p:sp>
      <p:sp>
        <p:nvSpPr>
          <p:cNvPr id="15367" name="TextBox 44"/>
          <p:cNvSpPr txBox="1"/>
          <p:nvPr/>
        </p:nvSpPr>
        <p:spPr>
          <a:xfrm>
            <a:off x="6818624" y="2716589"/>
            <a:ext cx="13509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喉咙</a:t>
            </a:r>
          </a:p>
        </p:txBody>
      </p:sp>
      <p:sp>
        <p:nvSpPr>
          <p:cNvPr id="15369" name="TextBox 44"/>
          <p:cNvSpPr txBox="1"/>
          <p:nvPr/>
        </p:nvSpPr>
        <p:spPr>
          <a:xfrm>
            <a:off x="918204" y="3826569"/>
            <a:ext cx="13557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汤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勺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5291766" y="1591369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快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艇</a:t>
            </a:r>
          </a:p>
        </p:txBody>
      </p:sp>
      <p:sp>
        <p:nvSpPr>
          <p:cNvPr id="15373" name="TextBox 44"/>
          <p:cNvSpPr txBox="1"/>
          <p:nvPr/>
        </p:nvSpPr>
        <p:spPr>
          <a:xfrm>
            <a:off x="3410261" y="3923089"/>
            <a:ext cx="1427163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搅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拌</a:t>
            </a:r>
          </a:p>
        </p:txBody>
      </p:sp>
      <p:sp>
        <p:nvSpPr>
          <p:cNvPr id="15374" name="TextBox 44"/>
          <p:cNvSpPr txBox="1"/>
          <p:nvPr/>
        </p:nvSpPr>
        <p:spPr>
          <a:xfrm>
            <a:off x="5142224" y="3923406"/>
            <a:ext cx="14271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舀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2981325" y="-26987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933761" y="1104006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mán</a:t>
            </a:r>
          </a:p>
        </p:txBody>
      </p:sp>
      <p:sp>
        <p:nvSpPr>
          <p:cNvPr id="24" name="矩形 23"/>
          <p:cNvSpPr/>
          <p:nvPr/>
        </p:nvSpPr>
        <p:spPr>
          <a:xfrm>
            <a:off x="3807136" y="1103689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yù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732456" y="1100831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tǐng</a:t>
            </a:r>
          </a:p>
        </p:txBody>
      </p:sp>
      <p:sp>
        <p:nvSpPr>
          <p:cNvPr id="26" name="矩形 25"/>
          <p:cNvSpPr/>
          <p:nvPr/>
        </p:nvSpPr>
        <p:spPr>
          <a:xfrm>
            <a:off x="6905165" y="1111464"/>
            <a:ext cx="158115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 err="1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máo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 err="1" smtClean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dùn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63814" y="2298441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chuī</a:t>
            </a:r>
          </a:p>
        </p:txBody>
      </p:sp>
      <p:sp>
        <p:nvSpPr>
          <p:cNvPr id="28" name="矩形 27"/>
          <p:cNvSpPr/>
          <p:nvPr/>
        </p:nvSpPr>
        <p:spPr>
          <a:xfrm>
            <a:off x="3365850" y="2283674"/>
            <a:ext cx="11118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51119" y="2267002"/>
            <a:ext cx="1503531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 err="1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hóu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 err="1" smtClean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lóng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393184" y="3401119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sháo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2" name="矩形 31"/>
          <p:cNvSpPr/>
          <p:nvPr/>
        </p:nvSpPr>
        <p:spPr>
          <a:xfrm>
            <a:off x="3438836" y="3423661"/>
            <a:ext cx="9105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jiǎo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3" name="矩形 32"/>
          <p:cNvSpPr/>
          <p:nvPr/>
        </p:nvSpPr>
        <p:spPr>
          <a:xfrm>
            <a:off x="5291766" y="3502401"/>
            <a:ext cx="127762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yǎo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464663" y="602075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6" grpId="0"/>
      <p:bldP spid="27" grpId="0"/>
      <p:bldP spid="28" grpId="0"/>
      <p:bldP spid="29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ttps://timgsa.baidu.com/timg?image&amp;quality=80&amp;size=b9999_10000&amp;sec=1559162748148&amp;di=b44bfb3849d90619fa7c7cfac43858ca&amp;imgtype=0&amp;src=http%3A%2F%2Fi7.hexunimg.cn%2F2015-08-20%2F1784861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</p:spPr>
      </p:pic>
      <p:sp>
        <p:nvSpPr>
          <p:cNvPr id="6" name="AutoShape 1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AutoShape 3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AutoShape 5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251520" y="267494"/>
            <a:ext cx="181610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b="1" dirty="0" smtClean="0">
                <a:solidFill>
                  <a:srgbClr val="FF0000"/>
                </a:solidFill>
              </a:rPr>
              <a:t>乘船登岛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491627" y="3153529"/>
            <a:ext cx="1368405" cy="858335"/>
            <a:chOff x="3491627" y="3153529"/>
            <a:chExt cx="1368405" cy="858335"/>
          </a:xfrm>
        </p:grpSpPr>
        <p:pic>
          <p:nvPicPr>
            <p:cNvPr id="103" name="Picture 4" descr="https://timgsa.baidu.com/timg?image&amp;quality=80&amp;size=b9999_10000&amp;sec=1559162898366&amp;di=a0fe6635e0ffb0c9b0f3148d49a42253&amp;imgtype=0&amp;src=http%3A%2F%2Fdingyue.nosdn.127.net%2FgixAdspRJNptRT8EKMVjUCkOBJ4HfX06B2gOXfbzg3Ddy1533543653690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627" y="3153529"/>
              <a:ext cx="1152128" cy="858335"/>
            </a:xfrm>
            <a:prstGeom prst="rect">
              <a:avLst/>
            </a:prstGeom>
            <a:noFill/>
          </p:spPr>
        </p:pic>
        <p:sp>
          <p:nvSpPr>
            <p:cNvPr id="98" name="TextBox 97"/>
            <p:cNvSpPr txBox="1"/>
            <p:nvPr/>
          </p:nvSpPr>
          <p:spPr>
            <a:xfrm>
              <a:off x="3635896" y="3219822"/>
              <a:ext cx="12241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</a:rPr>
                <a:t>舰艇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16016" y="3363838"/>
            <a:ext cx="1440160" cy="864096"/>
            <a:chOff x="4716016" y="3363838"/>
            <a:chExt cx="1440160" cy="864096"/>
          </a:xfrm>
        </p:grpSpPr>
        <p:sp>
          <p:nvSpPr>
            <p:cNvPr id="97" name="TextBox 96"/>
            <p:cNvSpPr txBox="1"/>
            <p:nvPr/>
          </p:nvSpPr>
          <p:spPr>
            <a:xfrm>
              <a:off x="4932040" y="3363838"/>
              <a:ext cx="12241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</a:rPr>
                <a:t>海域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pic>
          <p:nvPicPr>
            <p:cNvPr id="46084" name="Picture 4" descr="https://timgsa.baidu.com/timg?image&amp;quality=80&amp;size=b9999_10000&amp;sec=1559162898366&amp;di=a0fe6635e0ffb0c9b0f3148d49a42253&amp;imgtype=0&amp;src=http%3A%2F%2Fdingyue.nosdn.127.net%2FgixAdspRJNptRT8EKMVjUCkOBJ4HfX06B2gOXfbzg3Ddy1533543653690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16016" y="3369599"/>
              <a:ext cx="1152128" cy="858335"/>
            </a:xfrm>
            <a:prstGeom prst="rect">
              <a:avLst/>
            </a:prstGeom>
            <a:noFill/>
          </p:spPr>
        </p:pic>
      </p:grpSp>
      <p:grpSp>
        <p:nvGrpSpPr>
          <p:cNvPr id="5" name="组合 4"/>
          <p:cNvGrpSpPr/>
          <p:nvPr/>
        </p:nvGrpSpPr>
        <p:grpSpPr>
          <a:xfrm>
            <a:off x="4499992" y="4011910"/>
            <a:ext cx="1368152" cy="858335"/>
            <a:chOff x="4499992" y="4011910"/>
            <a:chExt cx="1368152" cy="858335"/>
          </a:xfrm>
        </p:grpSpPr>
        <p:sp>
          <p:nvSpPr>
            <p:cNvPr id="100" name="TextBox 99"/>
            <p:cNvSpPr txBox="1"/>
            <p:nvPr/>
          </p:nvSpPr>
          <p:spPr>
            <a:xfrm>
              <a:off x="4644008" y="4083918"/>
              <a:ext cx="12241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</a:rPr>
                <a:t>喉咙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pic>
          <p:nvPicPr>
            <p:cNvPr id="101" name="Picture 4" descr="https://timgsa.baidu.com/timg?image&amp;quality=80&amp;size=b9999_10000&amp;sec=1559162898366&amp;di=a0fe6635e0ffb0c9b0f3148d49a42253&amp;imgtype=0&amp;src=http%3A%2F%2Fdingyue.nosdn.127.net%2FgixAdspRJNptRT8EKMVjUCkOBJ4HfX06B2gOXfbzg3Ddy1533543653690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499992" y="4011910"/>
              <a:ext cx="1152128" cy="858335"/>
            </a:xfrm>
            <a:prstGeom prst="rect">
              <a:avLst/>
            </a:prstGeom>
            <a:noFill/>
          </p:spPr>
        </p:pic>
      </p:grpSp>
      <p:grpSp>
        <p:nvGrpSpPr>
          <p:cNvPr id="4" name="组合 3"/>
          <p:cNvGrpSpPr/>
          <p:nvPr/>
        </p:nvGrpSpPr>
        <p:grpSpPr>
          <a:xfrm>
            <a:off x="2915816" y="4161687"/>
            <a:ext cx="1440160" cy="858335"/>
            <a:chOff x="2915816" y="4161687"/>
            <a:chExt cx="1440160" cy="858335"/>
          </a:xfrm>
        </p:grpSpPr>
        <p:sp>
          <p:nvSpPr>
            <p:cNvPr id="96" name="TextBox 95"/>
            <p:cNvSpPr txBox="1"/>
            <p:nvPr/>
          </p:nvSpPr>
          <p:spPr>
            <a:xfrm>
              <a:off x="3131840" y="4227934"/>
              <a:ext cx="12241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</a:rPr>
                <a:t>隐瞒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pic>
          <p:nvPicPr>
            <p:cNvPr id="102" name="Picture 4" descr="https://timgsa.baidu.com/timg?image&amp;quality=80&amp;size=b9999_10000&amp;sec=1559162898366&amp;di=a0fe6635e0ffb0c9b0f3148d49a42253&amp;imgtype=0&amp;src=http%3A%2F%2Fdingyue.nosdn.127.net%2FgixAdspRJNptRT8EKMVjUCkOBJ4HfX06B2gOXfbzg3Ddy1533543653690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15816" y="4161687"/>
              <a:ext cx="1152128" cy="858335"/>
            </a:xfrm>
            <a:prstGeom prst="rect">
              <a:avLst/>
            </a:prstGeom>
            <a:noFill/>
          </p:spPr>
        </p:pic>
      </p:grpSp>
      <p:grpSp>
        <p:nvGrpSpPr>
          <p:cNvPr id="9" name="组合 8"/>
          <p:cNvGrpSpPr/>
          <p:nvPr/>
        </p:nvGrpSpPr>
        <p:grpSpPr>
          <a:xfrm>
            <a:off x="6084168" y="3939902"/>
            <a:ext cx="1368152" cy="858335"/>
            <a:chOff x="6084168" y="3939902"/>
            <a:chExt cx="1368152" cy="858335"/>
          </a:xfrm>
        </p:grpSpPr>
        <p:sp>
          <p:nvSpPr>
            <p:cNvPr id="99" name="TextBox 98"/>
            <p:cNvSpPr txBox="1"/>
            <p:nvPr/>
          </p:nvSpPr>
          <p:spPr>
            <a:xfrm>
              <a:off x="6228184" y="3939902"/>
              <a:ext cx="12241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</a:rPr>
                <a:t>矛盾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pic>
          <p:nvPicPr>
            <p:cNvPr id="104" name="Picture 4" descr="https://timgsa.baidu.com/timg?image&amp;quality=80&amp;size=b9999_10000&amp;sec=1559162898366&amp;di=a0fe6635e0ffb0c9b0f3148d49a42253&amp;imgtype=0&amp;src=http%3A%2F%2Fdingyue.nosdn.127.net%2FgixAdspRJNptRT8EKMVjUCkOBJ4HfX06B2gOXfbzg3Ddy1533543653690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84168" y="3939902"/>
              <a:ext cx="1152128" cy="85833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25108E-6 L -0.36354 3.2510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25108E-6 L -0.36354 3.25108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94941E-6 L -0.34184 -1.94941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94941E-6 L -0.34184 -1.94941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0.04318 L -0.34254 0.0431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411085" y="1258545"/>
            <a:ext cx="8267700" cy="2031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</a:t>
            </a:r>
            <a:r>
              <a:rPr lang="zh-CN" altLang="en-US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下面的词语，给加红的字选择正确的读音。</a:t>
            </a:r>
            <a:r>
              <a:rPr lang="en-US" altLang="zh-CN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indent="712788" algn="just"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快</a:t>
            </a:r>
            <a:r>
              <a:rPr lang="en-US" altLang="zh-CN" sz="28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艇</a:t>
            </a:r>
            <a:r>
              <a:rPr lang="en-US" altLang="zh-CN" sz="28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tǐng</a:t>
            </a:r>
            <a:r>
              <a:rPr lang="en-US" altLang="zh-CN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</a:t>
            </a:r>
            <a:r>
              <a:rPr lang="en-US" altLang="zh-CN"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tǐn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			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矛</a:t>
            </a:r>
            <a:r>
              <a:rPr lang="en-US" altLang="zh-CN" sz="28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盾</a:t>
            </a:r>
            <a:r>
              <a:rPr lang="en-US" altLang="zh-CN" sz="28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dòng</a:t>
            </a:r>
            <a:r>
              <a:rPr lang="en-US" altLang="zh-CN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lang="en-US" altLang="zh-CN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dùn</a:t>
            </a: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indent="712788" algn="just"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喉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咙</a:t>
            </a:r>
            <a:r>
              <a:rPr lang="zh-CN" altLang="en-US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nóng  </a:t>
            </a:r>
            <a:r>
              <a:rPr lang="en-US" altLang="zh-CN"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</a:t>
            </a:r>
            <a:r>
              <a:rPr lang="en-US" altLang="zh-CN"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óng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汤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勺</a:t>
            </a:r>
            <a:r>
              <a:rPr lang="zh-CN" altLang="en-US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zh-CN" altLang="en-US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</a:t>
            </a:r>
            <a:r>
              <a:rPr lang="en-US" altLang="zh-CN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lang="zh-CN" altLang="en-US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áo   </a:t>
            </a:r>
            <a:r>
              <a:rPr lang="zh-CN" altLang="en-US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sáo</a:t>
            </a:r>
            <a:r>
              <a:rPr lang="zh-CN" altLang="en-US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5" name="矩形 4"/>
          <p:cNvSpPr/>
          <p:nvPr/>
        </p:nvSpPr>
        <p:spPr>
          <a:xfrm>
            <a:off x="3379800" y="2774283"/>
            <a:ext cx="862600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 </a:t>
            </a:r>
            <a:endParaRPr lang="zh-CN" altLang="en-US" sz="32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32082" y="2147078"/>
            <a:ext cx="862600" cy="12618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6" name="矩形 5"/>
          <p:cNvSpPr/>
          <p:nvPr/>
        </p:nvSpPr>
        <p:spPr>
          <a:xfrm>
            <a:off x="7214662" y="2128987"/>
            <a:ext cx="862600" cy="12618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7" name="矩形 6"/>
          <p:cNvSpPr/>
          <p:nvPr/>
        </p:nvSpPr>
        <p:spPr>
          <a:xfrm>
            <a:off x="6463098" y="2756754"/>
            <a:ext cx="862600" cy="12618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334413" y="672528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5" grpId="2"/>
      <p:bldP spid="2" grpId="1"/>
      <p:bldP spid="2" grpId="2"/>
      <p:bldP spid="6" grpId="1"/>
      <p:bldP spid="6" grpId="2"/>
      <p:bldP spid="7" grpId="1"/>
      <p:bldP spid="7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4"/>
          <p:cNvSpPr/>
          <p:nvPr/>
        </p:nvSpPr>
        <p:spPr>
          <a:xfrm>
            <a:off x="494011" y="927198"/>
            <a:ext cx="1925637" cy="3708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47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溃烂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47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沉吟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47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凝视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47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务必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47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油布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47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哽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705273" y="1346298"/>
            <a:ext cx="1435100" cy="5365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rot="16200000" flipH="1">
            <a:off x="1580654" y="2078929"/>
            <a:ext cx="1731963" cy="14033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557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558" name="矩形 5"/>
          <p:cNvSpPr/>
          <p:nvPr/>
        </p:nvSpPr>
        <p:spPr>
          <a:xfrm>
            <a:off x="3114973" y="2873473"/>
            <a:ext cx="5030788" cy="43021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声气阻塞。</a:t>
            </a:r>
          </a:p>
        </p:txBody>
      </p:sp>
      <p:sp>
        <p:nvSpPr>
          <p:cNvPr id="23559" name="矩形 5"/>
          <p:cNvSpPr/>
          <p:nvPr/>
        </p:nvSpPr>
        <p:spPr>
          <a:xfrm>
            <a:off x="3114973" y="1679673"/>
            <a:ext cx="5826125" cy="43021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伤口或发生溃疡的组织由于病菌的感染而化脓。</a:t>
            </a:r>
          </a:p>
        </p:txBody>
      </p:sp>
      <p:sp>
        <p:nvSpPr>
          <p:cNvPr id="23560" name="矩形 5"/>
          <p:cNvSpPr/>
          <p:nvPr/>
        </p:nvSpPr>
        <p:spPr>
          <a:xfrm>
            <a:off x="3114973" y="2276573"/>
            <a:ext cx="5218113" cy="43021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必须；一定要。</a:t>
            </a:r>
            <a:endParaRPr lang="en-US" altLang="zh-CN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561" name="矩形 5"/>
          <p:cNvSpPr/>
          <p:nvPr/>
        </p:nvSpPr>
        <p:spPr>
          <a:xfrm>
            <a:off x="3114973" y="1082773"/>
            <a:ext cx="5218113" cy="43021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聚精会神地看。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729086" y="1387573"/>
            <a:ext cx="1439863" cy="1092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563" name="矩形 29"/>
          <p:cNvSpPr/>
          <p:nvPr/>
        </p:nvSpPr>
        <p:spPr>
          <a:xfrm>
            <a:off x="3114973" y="4067273"/>
            <a:ext cx="5283200" cy="430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涂上桐油的布，用来防水防湿。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1752898" y="3671985"/>
            <a:ext cx="1400175" cy="6937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738611" y="2524223"/>
            <a:ext cx="1365250" cy="5984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2693138" y="237765"/>
            <a:ext cx="3952875" cy="538163"/>
            <a:chOff x="3124895" y="802160"/>
            <a:chExt cx="3951562" cy="537866"/>
          </a:xfrm>
        </p:grpSpPr>
        <p:pic>
          <p:nvPicPr>
            <p:cNvPr id="23571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60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72" name="矩形 12"/>
            <p:cNvSpPr/>
            <p:nvPr/>
          </p:nvSpPr>
          <p:spPr>
            <a:xfrm>
              <a:off x="3198472" y="840278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sp>
        <p:nvSpPr>
          <p:cNvPr id="23568" name="矩形 20"/>
          <p:cNvSpPr/>
          <p:nvPr/>
        </p:nvSpPr>
        <p:spPr>
          <a:xfrm>
            <a:off x="3114973" y="3470373"/>
            <a:ext cx="5584825" cy="430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遇到复杂或疑难的事</a:t>
            </a:r>
            <a:r>
              <a:rPr lang="en-US" altLang="zh-CN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迟疑不决，低声自语。</a:t>
            </a:r>
            <a:endParaRPr lang="zh-CN" altLang="en-US" sz="2200" dirty="0">
              <a:latin typeface="Calibri" panose="020F0502020204030204" pitchFamily="34" charset="0"/>
            </a:endParaRPr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1449686" y="3162398"/>
            <a:ext cx="1665288" cy="10985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328239" y="535328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12321" y="1068336"/>
            <a:ext cx="7548563" cy="28613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环境艰苦的海岛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楷体" panose="02010609060101010101" pitchFamily="49" charset="-122"/>
            </a:endParaRPr>
          </a:p>
          <a:p>
            <a:pPr marL="630555" marR="0" lvl="0" indent="-447675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．无名岛最大的特色就是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，离赤道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</a:p>
          <a:p>
            <a:pPr marL="630555" marR="0" lvl="0" indent="-4476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．“这里树少，草少，土也很少，却驻扎着一群海军士兵。”这句话中用了三个“少”突出了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海岛的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</a:p>
        </p:txBody>
      </p:sp>
      <p:sp>
        <p:nvSpPr>
          <p:cNvPr id="2" name="矩形 1"/>
          <p:cNvSpPr/>
          <p:nvPr/>
        </p:nvSpPr>
        <p:spPr>
          <a:xfrm>
            <a:off x="6961978" y="1708099"/>
            <a:ext cx="493713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98533" y="1708099"/>
            <a:ext cx="494046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小</a:t>
            </a:r>
          </a:p>
        </p:txBody>
      </p:sp>
      <p:sp>
        <p:nvSpPr>
          <p:cNvPr id="6" name="矩形 5"/>
          <p:cNvSpPr/>
          <p:nvPr/>
        </p:nvSpPr>
        <p:spPr>
          <a:xfrm>
            <a:off x="2125818" y="3376561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环境艰苦</a:t>
            </a:r>
          </a:p>
        </p:txBody>
      </p:sp>
      <p:grpSp>
        <p:nvGrpSpPr>
          <p:cNvPr id="19458" name="组合 5"/>
          <p:cNvGrpSpPr/>
          <p:nvPr/>
        </p:nvGrpSpPr>
        <p:grpSpPr>
          <a:xfrm>
            <a:off x="2899449" y="78812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919413" y="14502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882417" y="926206"/>
            <a:ext cx="7369175" cy="34163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查资料，填一填</a:t>
            </a:r>
            <a:r>
              <a:rPr lang="zh-CN" sz="2400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sym typeface="+mn-ea"/>
              </a:rPr>
              <a:t>。</a:t>
            </a:r>
            <a:endParaRPr lang="en-US" altLang="zh-CN" sz="24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  <a:p>
            <a:pPr indent="627380" defTabSz="914400" fontAlgn="auto"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作者</a:t>
            </a:r>
            <a:r>
              <a:rPr lang="zh-CN" alt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陆颖墨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1984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年毕业于海军工程学院，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年开始发表作品。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1991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年加入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_______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作家协会。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indent="627380" defTabSz="914400" fontAlgn="auto">
              <a:lnSpc>
                <a:spcPct val="150000"/>
              </a:lnSpc>
            </a:pP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著有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_______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集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《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寻找我的海魂影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》《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白手绢，黑飘带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》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，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文学剧本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《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中国月亮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》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，小说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《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军法，已在战前执行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》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等。</a:t>
            </a:r>
            <a:endParaRPr lang="zh-CN" altLang="en-US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61103" y="1576297"/>
            <a:ext cx="9144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1987</a:t>
            </a:r>
          </a:p>
        </p:txBody>
      </p:sp>
      <p:sp>
        <p:nvSpPr>
          <p:cNvPr id="2" name="TextBox 13"/>
          <p:cNvSpPr txBox="1"/>
          <p:nvPr/>
        </p:nvSpPr>
        <p:spPr>
          <a:xfrm>
            <a:off x="5108841" y="2118270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中国</a:t>
            </a:r>
          </a:p>
        </p:txBody>
      </p:sp>
      <p:sp>
        <p:nvSpPr>
          <p:cNvPr id="3" name="TextBox 13"/>
          <p:cNvSpPr txBox="1"/>
          <p:nvPr/>
        </p:nvSpPr>
        <p:spPr>
          <a:xfrm>
            <a:off x="2335116" y="2648495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小说</a:t>
            </a:r>
          </a:p>
        </p:txBody>
      </p:sp>
      <p:sp>
        <p:nvSpPr>
          <p:cNvPr id="4" name="TextBox 13"/>
          <p:cNvSpPr txBox="1"/>
          <p:nvPr/>
        </p:nvSpPr>
        <p:spPr>
          <a:xfrm>
            <a:off x="2582500" y="3222211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电影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841625" y="191285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21507" name="TextBox 6"/>
          <p:cNvSpPr txBox="1"/>
          <p:nvPr/>
        </p:nvSpPr>
        <p:spPr>
          <a:xfrm>
            <a:off x="916979" y="1415156"/>
            <a:ext cx="7369175" cy="12840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97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515</Words>
  <Application>Microsoft Office PowerPoint</Application>
  <PresentationFormat>全屏显示(16:9)</PresentationFormat>
  <Paragraphs>87</Paragraphs>
  <Slides>16</Slides>
  <Notes>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18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692</cp:revision>
  <dcterms:created xsi:type="dcterms:W3CDTF">2015-12-30T08:03:00Z</dcterms:created>
  <dcterms:modified xsi:type="dcterms:W3CDTF">2020-08-02T09:15:02Z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