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0"/>
  </p:notesMasterIdLst>
  <p:sldIdLst>
    <p:sldId id="643" r:id="rId3"/>
    <p:sldId id="621" r:id="rId4"/>
    <p:sldId id="622" r:id="rId5"/>
    <p:sldId id="624" r:id="rId6"/>
    <p:sldId id="625" r:id="rId7"/>
    <p:sldId id="626" r:id="rId8"/>
    <p:sldId id="627" r:id="rId9"/>
    <p:sldId id="628" r:id="rId10"/>
    <p:sldId id="629" r:id="rId11"/>
    <p:sldId id="630" r:id="rId12"/>
    <p:sldId id="641" r:id="rId13"/>
    <p:sldId id="632" r:id="rId14"/>
    <p:sldId id="637" r:id="rId15"/>
    <p:sldId id="634" r:id="rId16"/>
    <p:sldId id="635" r:id="rId17"/>
    <p:sldId id="636" r:id="rId18"/>
    <p:sldId id="642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49" autoAdjust="0"/>
    <p:restoredTop sz="85146" autoAdjust="0"/>
  </p:normalViewPr>
  <p:slideViewPr>
    <p:cSldViewPr snapToGrid="0" snapToObjects="1" showGuides="1">
      <p:cViewPr>
        <p:scale>
          <a:sx n="90" d="100"/>
          <a:sy n="90" d="100"/>
        </p:scale>
        <p:origin x="-120" y="-942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496280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09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2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2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16.&#22826;&#38451;&#65288;&#26391;&#35835;&#35270;&#39057;&#65289;.mp4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9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 descr="IMG_256"/>
          <p:cNvPicPr>
            <a:picLocks noChangeAspect="1"/>
          </p:cNvPicPr>
          <p:nvPr/>
        </p:nvPicPr>
        <p:blipFill>
          <a:blip r:embed="rId2"/>
          <a:srcRect b="8020"/>
          <a:stretch>
            <a:fillRect/>
          </a:stretch>
        </p:blipFill>
        <p:spPr>
          <a:xfrm>
            <a:off x="0" y="0"/>
            <a:ext cx="9144000" cy="51428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3212549" y="1567329"/>
            <a:ext cx="290131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太阳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206" y="256142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1" y="256142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26607" y="2715330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0168"/>
            <a:ext cx="3465512" cy="368300"/>
            <a:chOff x="-36512" y="147808"/>
            <a:chExt cx="3383280" cy="347267"/>
          </a:xfrm>
        </p:grpSpPr>
        <p:sp>
          <p:nvSpPr>
            <p:cNvPr id="5" name="矩形 4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11662412_102231674000_2"/>
          <p:cNvPicPr>
            <a:picLocks noChangeAspect="1"/>
          </p:cNvPicPr>
          <p:nvPr/>
        </p:nvPicPr>
        <p:blipFill>
          <a:blip r:embed="rId3"/>
          <a:srcRect l="10654" r="12926" b="6361"/>
          <a:stretch>
            <a:fillRect/>
          </a:stretch>
        </p:blipFill>
        <p:spPr>
          <a:xfrm>
            <a:off x="5024438" y="1437349"/>
            <a:ext cx="3097212" cy="2663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214630" y="608668"/>
            <a:ext cx="2718048" cy="7067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2700">
                  <a:solidFill>
                    <a:schemeClr val="accent6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  <a:cs typeface="+mn-cs"/>
                <a:sym typeface="+mn-ea"/>
              </a:rPr>
              <a:t>猜一猜</a:t>
            </a:r>
          </a:p>
        </p:txBody>
      </p:sp>
      <p:sp>
        <p:nvSpPr>
          <p:cNvPr id="11" name="矩形 10"/>
          <p:cNvSpPr/>
          <p:nvPr/>
        </p:nvSpPr>
        <p:spPr>
          <a:xfrm>
            <a:off x="1535411" y="1434174"/>
            <a:ext cx="2547938" cy="2676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一个圆球，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 挂在空中。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 四季出现，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 夜晚不见。</a:t>
            </a: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557057" y="1120652"/>
            <a:ext cx="8282642" cy="3415030"/>
            <a:chOff x="561344" y="1553938"/>
            <a:chExt cx="8282411" cy="3867764"/>
          </a:xfrm>
        </p:grpSpPr>
        <p:sp>
          <p:nvSpPr>
            <p:cNvPr id="11269" name="矩形 9"/>
            <p:cNvSpPr/>
            <p:nvPr/>
          </p:nvSpPr>
          <p:spPr>
            <a:xfrm>
              <a:off x="561344" y="1553938"/>
              <a:ext cx="6155983" cy="38677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627063" defTabSz="914400"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太阳系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是以太阳为中心，和所有受到太阳的引力约束天体的集合体。包括八大行星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(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由离太阳从近到远的顺序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: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水星、金星、地球、火星、木星、土星、天王星、海王星 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、以及至少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173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颗已知的卫星、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5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颗已经辨认出来的矮行星和数以亿计的太阳系小天体。</a:t>
              </a:r>
              <a:endPara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pic>
          <p:nvPicPr>
            <p:cNvPr id="4" name="图片 3"/>
            <p:cNvPicPr/>
            <p:nvPr/>
          </p:nvPicPr>
          <p:blipFill rotWithShape="1">
            <a:blip r:embed="rId2" cstate="print"/>
            <a:srcRect b="6584"/>
            <a:stretch/>
          </p:blipFill>
          <p:spPr>
            <a:xfrm>
              <a:off x="6808952" y="1629962"/>
              <a:ext cx="2009496" cy="14846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图片 6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6830212" y="3488400"/>
              <a:ext cx="2013543" cy="147720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7170" name="组合 5"/>
          <p:cNvGrpSpPr/>
          <p:nvPr/>
        </p:nvGrpSpPr>
        <p:grpSpPr>
          <a:xfrm>
            <a:off x="2890591" y="45286"/>
            <a:ext cx="3583305" cy="75692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8" y="1067895"/>
              <a:ext cx="2949515" cy="587911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480919" y="564726"/>
            <a:ext cx="156019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太阳系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"/>
          <p:cNvSpPr/>
          <p:nvPr/>
        </p:nvSpPr>
        <p:spPr>
          <a:xfrm>
            <a:off x="549275" y="761372"/>
            <a:ext cx="8153400" cy="370806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  <a:buFontTx/>
            </a:pPr>
            <a:r>
              <a:rPr lang="zh-CN" altLang="zh-CN" sz="2300" b="1" dirty="0">
                <a:latin typeface="+mj-ea"/>
                <a:ea typeface="+mj-ea"/>
              </a:rPr>
              <a:t>说明文是一种以说明为主要表达方式的文章体裁。它通过对实体事物科学地解说，对客观事物做出说明或对抽象事理的阐释，使人们对事物的形态、构造或对事理的概念、特点等能有科学的认识，从而获得有关的知识。</a:t>
            </a:r>
          </a:p>
          <a:p>
            <a:pPr indent="457200">
              <a:lnSpc>
                <a:spcPct val="130000"/>
              </a:lnSpc>
              <a:buFontTx/>
            </a:pPr>
            <a:r>
              <a:rPr lang="zh-CN" altLang="zh-CN" sz="2300" b="1" dirty="0">
                <a:latin typeface="+mj-ea"/>
                <a:ea typeface="+mj-ea"/>
              </a:rPr>
              <a:t>说明文的中心鲜明突出，文章具有科学性，条理性，语言确切生动。说明文有的是以时间为序，有的是以空间为序；有的由现象写到本质，有的由主写到次；有的按工艺流程顺序来说明，有的按事物的性质、功用、原理等顺序来说明。</a:t>
            </a:r>
          </a:p>
        </p:txBody>
      </p:sp>
      <p:sp>
        <p:nvSpPr>
          <p:cNvPr id="9" name="矩形 8"/>
          <p:cNvSpPr/>
          <p:nvPr/>
        </p:nvSpPr>
        <p:spPr>
          <a:xfrm>
            <a:off x="3616452" y="76722"/>
            <a:ext cx="156019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说明文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"/>
          <p:cNvSpPr/>
          <p:nvPr/>
        </p:nvSpPr>
        <p:spPr>
          <a:xfrm>
            <a:off x="570392" y="973151"/>
            <a:ext cx="8153400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  <a:buFontTx/>
            </a:pPr>
            <a:r>
              <a:rPr lang="en-US" altLang="zh-CN" sz="2400" b="1" dirty="0">
                <a:latin typeface="+mj-ea"/>
                <a:ea typeface="+mj-ea"/>
              </a:rPr>
              <a:t> </a:t>
            </a:r>
            <a:r>
              <a:rPr lang="zh-CN" altLang="zh-CN" sz="2400" b="1" dirty="0">
                <a:latin typeface="+mj-ea"/>
                <a:ea typeface="+mj-ea"/>
              </a:rPr>
              <a:t>为了说清楚事物的特征，须采用恰当的说明方法。常见的说明方法有举例子、列数字、打比方、作比较、分类别、下定义、配图表等。阅读说明文，了解它采用的说明方法，一要看用怎样的说明方法，说明什么对象，有什么作用，二要看所用说明方法是通过怎样的语言形式表达出来的，这样分析才透彻、扎实。</a:t>
            </a:r>
          </a:p>
        </p:txBody>
      </p:sp>
      <p:sp>
        <p:nvSpPr>
          <p:cNvPr id="9" name="矩形 8"/>
          <p:cNvSpPr/>
          <p:nvPr/>
        </p:nvSpPr>
        <p:spPr>
          <a:xfrm>
            <a:off x="3225382" y="185417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说明方法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1"/>
      <p:bldP spid="16386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779949" y="3309167"/>
            <a:ext cx="7821612" cy="108189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6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同学们，你们对太阳有了哪些了解呢？今天我们一起走进课文去全面了解一下吧。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250" y="484518"/>
            <a:ext cx="3143885" cy="27920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77978" y="36269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70884" y="993703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5364" name="组 28"/>
          <p:cNvGrpSpPr/>
          <p:nvPr/>
        </p:nvGrpSpPr>
        <p:grpSpPr>
          <a:xfrm>
            <a:off x="6961428" y="153023"/>
            <a:ext cx="2138363" cy="490537"/>
            <a:chOff x="3508667" y="4638583"/>
            <a:chExt cx="2137740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5371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5374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5372" name="TextBox 5">
              <a:hlinkClick r:id="rId5" action="ppaction://hlinkfile"/>
            </p:cNvPr>
            <p:cNvSpPr txBox="1"/>
            <p:nvPr/>
          </p:nvSpPr>
          <p:spPr>
            <a:xfrm>
              <a:off x="3782833" y="4638583"/>
              <a:ext cx="1707131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934204" y="2095202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摄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氏度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4850759" y="2095202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繁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殖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991989" y="3324562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煤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炭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4936484" y="3266460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治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837018" y="30526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992306" y="1631652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shè </a:t>
            </a:r>
          </a:p>
        </p:txBody>
      </p:sp>
      <p:sp>
        <p:nvSpPr>
          <p:cNvPr id="24" name="矩形 23"/>
          <p:cNvSpPr/>
          <p:nvPr/>
        </p:nvSpPr>
        <p:spPr>
          <a:xfrm>
            <a:off x="5364156" y="1695470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zhí</a:t>
            </a:r>
          </a:p>
        </p:txBody>
      </p:sp>
      <p:sp>
        <p:nvSpPr>
          <p:cNvPr id="27" name="矩形 26"/>
          <p:cNvSpPr/>
          <p:nvPr/>
        </p:nvSpPr>
        <p:spPr>
          <a:xfrm>
            <a:off x="2572061" y="2924512"/>
            <a:ext cx="7962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tàn</a:t>
            </a:r>
          </a:p>
        </p:txBody>
      </p:sp>
      <p:sp>
        <p:nvSpPr>
          <p:cNvPr id="3" name="矩形 2"/>
          <p:cNvSpPr/>
          <p:nvPr/>
        </p:nvSpPr>
        <p:spPr>
          <a:xfrm>
            <a:off x="5474011" y="2924512"/>
            <a:ext cx="11474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liáo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464663" y="708405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7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 descr="9557b9d5ce12fa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272901" y="334306"/>
            <a:ext cx="2037737" cy="646331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黑体" panose="02010609060101010101" pitchFamily="49" charset="-122"/>
              </a:rPr>
              <a:t>太阳探险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53052" b="23552"/>
          <a:stretch>
            <a:fillRect/>
          </a:stretch>
        </p:blipFill>
        <p:spPr bwMode="auto">
          <a:xfrm rot="10800000">
            <a:off x="8124428" y="0"/>
            <a:ext cx="101957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" name="组合 102"/>
          <p:cNvGrpSpPr/>
          <p:nvPr/>
        </p:nvGrpSpPr>
        <p:grpSpPr>
          <a:xfrm>
            <a:off x="-154940" y="2386459"/>
            <a:ext cx="1574442" cy="1457883"/>
            <a:chOff x="0" y="2427734"/>
            <a:chExt cx="1574442" cy="1457883"/>
          </a:xfrm>
        </p:grpSpPr>
        <p:sp>
          <p:nvSpPr>
            <p:cNvPr id="57" name="矩形 48"/>
            <p:cNvSpPr>
              <a:spLocks noChangeArrowheads="1"/>
            </p:cNvSpPr>
            <p:nvPr/>
          </p:nvSpPr>
          <p:spPr bwMode="auto">
            <a:xfrm>
              <a:off x="14247" y="3240457"/>
              <a:ext cx="1560195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摄氏度</a:t>
              </a: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0" y="2427734"/>
              <a:ext cx="1224136" cy="993304"/>
              <a:chOff x="2051720" y="339502"/>
              <a:chExt cx="2088232" cy="2073424"/>
            </a:xfrm>
          </p:grpSpPr>
          <p:sp>
            <p:nvSpPr>
              <p:cNvPr id="89" name="椭圆 88"/>
              <p:cNvSpPr/>
              <p:nvPr/>
            </p:nvSpPr>
            <p:spPr>
              <a:xfrm rot="18773526">
                <a:off x="2225984" y="1937879"/>
                <a:ext cx="648072" cy="29505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黑体" panose="02010609060101010101" pitchFamily="49" charset="-122"/>
                </a:endParaRPr>
              </a:p>
            </p:txBody>
          </p:sp>
          <p:pic>
            <p:nvPicPr>
              <p:cNvPr id="4101" name="Picture 5" descr="http://bpic.wotucdn.com/16/08/27/16082790-327bfc14f8d5d9ad73e788aa5269e2cf-2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0605" t="21656" r="37985" b="50000"/>
              <a:stretch>
                <a:fillRect/>
              </a:stretch>
            </p:blipFill>
            <p:spPr bwMode="auto">
              <a:xfrm>
                <a:off x="2051720" y="339502"/>
                <a:ext cx="2088232" cy="207342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4" name="组合 103"/>
          <p:cNvGrpSpPr/>
          <p:nvPr/>
        </p:nvGrpSpPr>
        <p:grpSpPr>
          <a:xfrm>
            <a:off x="1187624" y="2571750"/>
            <a:ext cx="1224136" cy="1467438"/>
            <a:chOff x="1187624" y="2571750"/>
            <a:chExt cx="1224136" cy="1467438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1293996" y="3392857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繁殖</a:t>
              </a: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1187624" y="2571750"/>
              <a:ext cx="1224136" cy="993304"/>
              <a:chOff x="2051720" y="339502"/>
              <a:chExt cx="2088232" cy="2073424"/>
            </a:xfrm>
          </p:grpSpPr>
          <p:sp>
            <p:nvSpPr>
              <p:cNvPr id="92" name="椭圆 91"/>
              <p:cNvSpPr/>
              <p:nvPr/>
            </p:nvSpPr>
            <p:spPr>
              <a:xfrm rot="18773526">
                <a:off x="2225984" y="1937879"/>
                <a:ext cx="648072" cy="29505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黑体" panose="02010609060101010101" pitchFamily="49" charset="-122"/>
                </a:endParaRPr>
              </a:p>
            </p:txBody>
          </p:sp>
          <p:pic>
            <p:nvPicPr>
              <p:cNvPr id="93" name="Picture 5" descr="http://bpic.wotucdn.com/16/08/27/16082790-327bfc14f8d5d9ad73e788aa5269e2cf-2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0605" t="21656" r="37985" b="50000"/>
              <a:stretch>
                <a:fillRect/>
              </a:stretch>
            </p:blipFill>
            <p:spPr bwMode="auto">
              <a:xfrm>
                <a:off x="2051720" y="339502"/>
                <a:ext cx="2088232" cy="207342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5" name="组合 104"/>
          <p:cNvGrpSpPr/>
          <p:nvPr/>
        </p:nvGrpSpPr>
        <p:grpSpPr>
          <a:xfrm>
            <a:off x="2594511" y="2427734"/>
            <a:ext cx="1224136" cy="1412474"/>
            <a:chOff x="2555776" y="2427734"/>
            <a:chExt cx="1224136" cy="1412474"/>
          </a:xfrm>
        </p:grpSpPr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2570663" y="3195048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煤炭</a:t>
              </a: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2555776" y="2427734"/>
              <a:ext cx="1224136" cy="993304"/>
              <a:chOff x="2051720" y="339502"/>
              <a:chExt cx="2088232" cy="2073424"/>
            </a:xfrm>
          </p:grpSpPr>
          <p:sp>
            <p:nvSpPr>
              <p:cNvPr id="95" name="椭圆 94"/>
              <p:cNvSpPr/>
              <p:nvPr/>
            </p:nvSpPr>
            <p:spPr>
              <a:xfrm rot="18773526">
                <a:off x="2225984" y="1937879"/>
                <a:ext cx="648072" cy="29505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黑体" panose="02010609060101010101" pitchFamily="49" charset="-122"/>
                </a:endParaRPr>
              </a:p>
            </p:txBody>
          </p:sp>
          <p:pic>
            <p:nvPicPr>
              <p:cNvPr id="96" name="Picture 5" descr="http://bpic.wotucdn.com/16/08/27/16082790-327bfc14f8d5d9ad73e788aa5269e2cf-2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0605" t="21656" r="37985" b="50000"/>
              <a:stretch>
                <a:fillRect/>
              </a:stretch>
            </p:blipFill>
            <p:spPr bwMode="auto">
              <a:xfrm>
                <a:off x="2051720" y="339502"/>
                <a:ext cx="2088232" cy="207342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6" name="组合 105"/>
          <p:cNvGrpSpPr/>
          <p:nvPr/>
        </p:nvGrpSpPr>
        <p:grpSpPr>
          <a:xfrm>
            <a:off x="3740967" y="2715766"/>
            <a:ext cx="1335089" cy="1500447"/>
            <a:chOff x="3740967" y="2715766"/>
            <a:chExt cx="1335089" cy="1500447"/>
          </a:xfrm>
        </p:grpSpPr>
        <p:sp>
          <p:nvSpPr>
            <p:cNvPr id="43" name="矩形 48"/>
            <p:cNvSpPr>
              <a:spLocks noChangeArrowheads="1"/>
            </p:cNvSpPr>
            <p:nvPr/>
          </p:nvSpPr>
          <p:spPr bwMode="auto">
            <a:xfrm>
              <a:off x="3740967" y="3569882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杀菌</a:t>
              </a: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3851920" y="2715766"/>
              <a:ext cx="1224136" cy="993304"/>
              <a:chOff x="2051720" y="339502"/>
              <a:chExt cx="2088232" cy="2073424"/>
            </a:xfrm>
          </p:grpSpPr>
          <p:sp>
            <p:nvSpPr>
              <p:cNvPr id="98" name="椭圆 97"/>
              <p:cNvSpPr/>
              <p:nvPr/>
            </p:nvSpPr>
            <p:spPr>
              <a:xfrm rot="18773526">
                <a:off x="2225984" y="1937879"/>
                <a:ext cx="648072" cy="29505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黑体" panose="02010609060101010101" pitchFamily="49" charset="-122"/>
                </a:endParaRPr>
              </a:p>
            </p:txBody>
          </p:sp>
          <p:pic>
            <p:nvPicPr>
              <p:cNvPr id="99" name="Picture 5" descr="http://bpic.wotucdn.com/16/08/27/16082790-327bfc14f8d5d9ad73e788aa5269e2cf-2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0605" t="21656" r="37985" b="50000"/>
              <a:stretch>
                <a:fillRect/>
              </a:stretch>
            </p:blipFill>
            <p:spPr bwMode="auto">
              <a:xfrm>
                <a:off x="2051720" y="339502"/>
                <a:ext cx="2088232" cy="207342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7" name="组合 106"/>
          <p:cNvGrpSpPr/>
          <p:nvPr/>
        </p:nvGrpSpPr>
        <p:grpSpPr>
          <a:xfrm>
            <a:off x="2130767" y="4150196"/>
            <a:ext cx="1793161" cy="993304"/>
            <a:chOff x="2130767" y="4150196"/>
            <a:chExt cx="1793161" cy="993304"/>
          </a:xfrm>
        </p:grpSpPr>
        <p:grpSp>
          <p:nvGrpSpPr>
            <p:cNvPr id="100" name="组合 99"/>
            <p:cNvGrpSpPr/>
            <p:nvPr/>
          </p:nvGrpSpPr>
          <p:grpSpPr>
            <a:xfrm>
              <a:off x="2699792" y="4150196"/>
              <a:ext cx="1224136" cy="993304"/>
              <a:chOff x="2051720" y="339502"/>
              <a:chExt cx="2088232" cy="2073424"/>
            </a:xfrm>
          </p:grpSpPr>
          <p:sp>
            <p:nvSpPr>
              <p:cNvPr id="101" name="椭圆 100"/>
              <p:cNvSpPr/>
              <p:nvPr/>
            </p:nvSpPr>
            <p:spPr>
              <a:xfrm rot="18773526">
                <a:off x="2225984" y="1937879"/>
                <a:ext cx="648072" cy="29505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黑体" panose="02010609060101010101" pitchFamily="49" charset="-122"/>
                </a:endParaRPr>
              </a:p>
            </p:txBody>
          </p:sp>
          <p:pic>
            <p:nvPicPr>
              <p:cNvPr id="102" name="Picture 5" descr="http://bpic.wotucdn.com/16/08/27/16082790-327bfc14f8d5d9ad73e788aa5269e2cf-2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0605" t="21656" r="37985" b="50000"/>
              <a:stretch>
                <a:fillRect/>
              </a:stretch>
            </p:blipFill>
            <p:spPr bwMode="auto">
              <a:xfrm>
                <a:off x="2051720" y="339502"/>
                <a:ext cx="2088232" cy="2073424"/>
              </a:xfrm>
              <a:prstGeom prst="rect">
                <a:avLst/>
              </a:prstGeom>
              <a:noFill/>
            </p:spPr>
          </p:pic>
        </p:grpSp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2130767" y="4323471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治疗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46914E-7 L 0.35434 -0.295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0" y="-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38212 -0.2407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0" y="-1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40573 -0.207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00" y="-1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5679E-6 L 0.41944 -0.2719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0" y="-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71605E-6 L 0.45747 -0.2185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-1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619242" y="1397007"/>
            <a:ext cx="7185056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读下面的句子，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给标红的</a:t>
            </a: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字选择正确的读音。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7063" algn="just">
              <a:lnSpc>
                <a:spcPct val="150000"/>
              </a:lnSpc>
            </a:pP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摄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sè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shè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影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繁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殖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zhí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zí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7063" algn="just"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姓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氏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sì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shì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			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蔬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shū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sū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菜</a:t>
            </a:r>
            <a:endParaRPr lang="en-US" altLang="zh-CN" sz="24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indent="627063" algn="just">
              <a:lnSpc>
                <a:spcPct val="150000"/>
              </a:lnSpc>
            </a:pP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杀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sā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shā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菌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传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chuán   zhuàn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说</a:t>
            </a:r>
          </a:p>
        </p:txBody>
      </p:sp>
      <p:sp>
        <p:nvSpPr>
          <p:cNvPr id="5" name="矩形 4"/>
          <p:cNvSpPr/>
          <p:nvPr/>
        </p:nvSpPr>
        <p:spPr>
          <a:xfrm>
            <a:off x="2431982" y="1975490"/>
            <a:ext cx="809994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59497" y="1986122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52308" y="2535462"/>
            <a:ext cx="829015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97172" y="2591180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10136" y="3107702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52843" y="3171500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451378" y="67251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520699" y="1332230"/>
            <a:ext cx="8421281" cy="28613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77800" marR="0" lvl="0" indent="-1778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相当于。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177800" marR="0" lvl="0" indent="-1778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由气体变成液体或由液体变成固体；注意力集中。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177800" marR="0" lvl="0" indent="-1778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生物产生新的个体，以传代。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177800" marR="0" lvl="0" indent="-1778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关系近。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266700" marR="0" lvl="0" indent="-2667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形容土地贫瘠，连一点儿草都不长。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grpSp>
        <p:nvGrpSpPr>
          <p:cNvPr id="3" name="组合 25"/>
          <p:cNvGrpSpPr/>
          <p:nvPr/>
        </p:nvGrpSpPr>
        <p:grpSpPr>
          <a:xfrm>
            <a:off x="3402330" y="476302"/>
            <a:ext cx="2897188" cy="588963"/>
            <a:chOff x="3140984" y="827547"/>
            <a:chExt cx="3670314" cy="589055"/>
          </a:xfrm>
        </p:grpSpPr>
        <p:pic>
          <p:nvPicPr>
            <p:cNvPr id="22540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40984" y="827547"/>
              <a:ext cx="3354567" cy="589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1" name="矩形 12"/>
            <p:cNvSpPr/>
            <p:nvPr/>
          </p:nvSpPr>
          <p:spPr>
            <a:xfrm>
              <a:off x="3236558" y="878359"/>
              <a:ext cx="3574740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2407862" y="1507017"/>
            <a:ext cx="111280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抵得上</a:t>
            </a:r>
          </a:p>
        </p:txBody>
      </p:sp>
      <p:sp>
        <p:nvSpPr>
          <p:cNvPr id="4" name="矩形 3"/>
          <p:cNvSpPr/>
          <p:nvPr/>
        </p:nvSpPr>
        <p:spPr>
          <a:xfrm>
            <a:off x="5048827" y="2574452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繁殖</a:t>
            </a:r>
          </a:p>
        </p:txBody>
      </p:sp>
      <p:sp>
        <p:nvSpPr>
          <p:cNvPr id="5" name="矩形 4"/>
          <p:cNvSpPr/>
          <p:nvPr/>
        </p:nvSpPr>
        <p:spPr>
          <a:xfrm>
            <a:off x="2353887" y="3134840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密切</a:t>
            </a:r>
          </a:p>
        </p:txBody>
      </p:sp>
      <p:sp>
        <p:nvSpPr>
          <p:cNvPr id="6" name="矩形 5"/>
          <p:cNvSpPr/>
          <p:nvPr/>
        </p:nvSpPr>
        <p:spPr>
          <a:xfrm>
            <a:off x="5919088" y="3700949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寸草不生</a:t>
            </a:r>
          </a:p>
        </p:txBody>
      </p:sp>
      <p:sp>
        <p:nvSpPr>
          <p:cNvPr id="19" name="矩形 5"/>
          <p:cNvSpPr/>
          <p:nvPr/>
        </p:nvSpPr>
        <p:spPr>
          <a:xfrm>
            <a:off x="7763245" y="2021853"/>
            <a:ext cx="468312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凝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344878" y="661251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4" grpId="0"/>
      <p:bldP spid="5" grpId="0"/>
      <p:bldP spid="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5625" y="842263"/>
            <a:ext cx="803275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marR="0" lvl="0" indent="-630238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itchFamily="18" charset="0"/>
              </a:rPr>
              <a:t>太阳特点</a:t>
            </a:r>
          </a:p>
          <a:p>
            <a:pPr marL="630238" marR="0" lvl="0" indent="-630238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太阳的三大特点是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5113" marR="0" lvl="0" indent="-265113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课文运用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的说明方法介绍了太阳距离我们很远，运用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的说明方法介绍了太阳很大，运用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  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的说明方法介绍了太阳很热。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多选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630238" marR="0" lvl="0" indent="-365125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①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打比方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列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数字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作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比较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④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举例子</a:t>
            </a:r>
          </a:p>
        </p:txBody>
      </p:sp>
      <p:sp>
        <p:nvSpPr>
          <p:cNvPr id="4" name="矩形 3"/>
          <p:cNvSpPr/>
          <p:nvPr/>
        </p:nvSpPr>
        <p:spPr>
          <a:xfrm>
            <a:off x="3740831" y="1475416"/>
            <a:ext cx="494046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远</a:t>
            </a:r>
          </a:p>
        </p:txBody>
      </p:sp>
      <p:sp>
        <p:nvSpPr>
          <p:cNvPr id="5" name="矩形 4"/>
          <p:cNvSpPr/>
          <p:nvPr/>
        </p:nvSpPr>
        <p:spPr>
          <a:xfrm>
            <a:off x="5109256" y="1475416"/>
            <a:ext cx="494046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大</a:t>
            </a:r>
          </a:p>
        </p:txBody>
      </p:sp>
      <p:sp>
        <p:nvSpPr>
          <p:cNvPr id="6" name="矩形 5"/>
          <p:cNvSpPr/>
          <p:nvPr/>
        </p:nvSpPr>
        <p:spPr>
          <a:xfrm>
            <a:off x="6624684" y="1475416"/>
            <a:ext cx="494046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热</a:t>
            </a:r>
          </a:p>
        </p:txBody>
      </p:sp>
      <p:sp>
        <p:nvSpPr>
          <p:cNvPr id="7" name="矩形 6"/>
          <p:cNvSpPr/>
          <p:nvPr/>
        </p:nvSpPr>
        <p:spPr>
          <a:xfrm>
            <a:off x="2346297" y="2073876"/>
            <a:ext cx="803425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②④</a:t>
            </a:r>
          </a:p>
        </p:txBody>
      </p:sp>
      <p:sp>
        <p:nvSpPr>
          <p:cNvPr id="8" name="矩形 7"/>
          <p:cNvSpPr/>
          <p:nvPr/>
        </p:nvSpPr>
        <p:spPr>
          <a:xfrm>
            <a:off x="1786018" y="2585956"/>
            <a:ext cx="803425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②③</a:t>
            </a:r>
          </a:p>
        </p:txBody>
      </p:sp>
      <p:sp>
        <p:nvSpPr>
          <p:cNvPr id="9" name="矩形 8"/>
          <p:cNvSpPr/>
          <p:nvPr/>
        </p:nvSpPr>
        <p:spPr>
          <a:xfrm>
            <a:off x="988839" y="3175317"/>
            <a:ext cx="1422184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①②③④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885628" y="15312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844982" y="35768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39885" y="1027955"/>
            <a:ext cx="736917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查资料，填一填</a:t>
            </a: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  <a:sym typeface="+mn-ea"/>
              </a:rPr>
              <a:t>。</a:t>
            </a:r>
            <a:endParaRPr lang="zh-CN" altLang="en-US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太阳系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包括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行星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由离太阳从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到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的顺序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:____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星、金星、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、火星、木星、土星、天王星、海王星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常见的说明方法有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</a:t>
            </a:r>
            <a:r>
              <a:rPr lang="zh-CN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、列数字、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</a:t>
            </a:r>
            <a:r>
              <a:rPr lang="zh-CN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、作比较、分类别、下定义、配图表等。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67062" y="3212077"/>
            <a:ext cx="1104900" cy="5762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打比方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2819297" y="1589341"/>
            <a:ext cx="1104900" cy="5762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八大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4062743" y="2110993"/>
            <a:ext cx="819150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地球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6001625" y="1579025"/>
            <a:ext cx="670560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近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7065250" y="1579025"/>
            <a:ext cx="734695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远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1999466" y="2100360"/>
            <a:ext cx="670560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水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3695629" y="3212394"/>
            <a:ext cx="1177925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举例子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10510" y="144969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33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718</Words>
  <Application>Microsoft Office PowerPoint</Application>
  <PresentationFormat>全屏显示(16:9)</PresentationFormat>
  <Paragraphs>90</Paragraphs>
  <Slides>17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2020-08-02T08:42:23Z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