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22"/>
  </p:notesMasterIdLst>
  <p:sldIdLst>
    <p:sldId id="653" r:id="rId3"/>
    <p:sldId id="621" r:id="rId4"/>
    <p:sldId id="623" r:id="rId5"/>
    <p:sldId id="624" r:id="rId6"/>
    <p:sldId id="650" r:id="rId7"/>
    <p:sldId id="651" r:id="rId8"/>
    <p:sldId id="638" r:id="rId9"/>
    <p:sldId id="626" r:id="rId10"/>
    <p:sldId id="627" r:id="rId11"/>
    <p:sldId id="628" r:id="rId12"/>
    <p:sldId id="629" r:id="rId13"/>
    <p:sldId id="630" r:id="rId14"/>
    <p:sldId id="631" r:id="rId15"/>
    <p:sldId id="632" r:id="rId16"/>
    <p:sldId id="639" r:id="rId17"/>
    <p:sldId id="641" r:id="rId18"/>
    <p:sldId id="635" r:id="rId19"/>
    <p:sldId id="636" r:id="rId20"/>
    <p:sldId id="652" r:id="rId21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84" d="100"/>
          <a:sy n="84" d="100"/>
        </p:scale>
        <p:origin x="-408" y="-1074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496435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505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50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608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608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4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4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3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3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3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4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4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4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3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3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3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0" y="4637405"/>
            <a:ext cx="9143365" cy="506095"/>
            <a:chOff x="0" y="7208"/>
            <a:chExt cx="14399" cy="892"/>
          </a:xfrm>
        </p:grpSpPr>
        <p:pic>
          <p:nvPicPr>
            <p:cNvPr id="5" name="图片 6" descr="IMG_256"/>
            <p:cNvPicPr>
              <a:picLocks noChangeAspect="1"/>
            </p:cNvPicPr>
            <p:nvPr userDrawn="1"/>
          </p:nvPicPr>
          <p:blipFill>
            <a:blip r:embed="rId2"/>
            <a:srcRect l="51816" t="3268" r="1743" b="2614"/>
            <a:stretch>
              <a:fillRect/>
            </a:stretch>
          </p:blipFill>
          <p:spPr>
            <a:xfrm>
              <a:off x="8063" y="7208"/>
              <a:ext cx="6337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7" name="图片 6" descr="IMG_256"/>
            <p:cNvPicPr>
              <a:picLocks noChangeAspect="1"/>
            </p:cNvPicPr>
            <p:nvPr userDrawn="1"/>
          </p:nvPicPr>
          <p:blipFill>
            <a:blip r:embed="rId2"/>
            <a:srcRect l="1743" t="3268" r="85503" b="2614"/>
            <a:stretch>
              <a:fillRect/>
            </a:stretch>
          </p:blipFill>
          <p:spPr>
            <a:xfrm>
              <a:off x="0" y="7208"/>
              <a:ext cx="5586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6" name="图片 6" descr="IMG_256"/>
            <p:cNvPicPr>
              <a:picLocks noChangeAspect="1"/>
            </p:cNvPicPr>
            <p:nvPr userDrawn="1"/>
          </p:nvPicPr>
          <p:blipFill>
            <a:blip r:embed="rId2"/>
            <a:srcRect l="14497" t="3268" r="47487" b="2614"/>
            <a:stretch>
              <a:fillRect/>
            </a:stretch>
          </p:blipFill>
          <p:spPr>
            <a:xfrm>
              <a:off x="5477" y="7208"/>
              <a:ext cx="2945" cy="89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hyperlink" Target="https://e.so.com/search/eclk?p=f80fSoR5GOHCfYpkH_fmebJAqGhjo8SQ_eWzO_N-5mgOgSTUJBo4Myuz08_h0psklZi9CTVJ1PpgjEcSTC38cDfuT1QC6DCFnSOyVjlSGWXlxVYFTiMk-5TQjmSN4oya84-Xm2ZQU4hHfWugqA-oTLLovK8almSx1zAzAto1Eeh8JmDWYSreyNM2TFckU8tG6EmZIMHC1itJqPkFI6EBQ8Xjoe-oA6AZPyOV0f1AOc11TCniWitlKWFEmfU1Jq5lPquISC6Zjt6lp5lhEnM1ds7lFYk-LexuFPXOP8VaGd4MVmbouqsaNFOMLe0m0v4dzqgl11HOExrxkcoqkB8lq8uY4ugSQJETjywbwW_2mc_MeAy9xCtXhYTtlhjjAOs7woPydMguxdivm7PlnZMf2mSC_NQ8wvS2Mzo4Rwpu2OJd8NQCRz5_WYkRCaAz67P3_FJvJ0pbrTCDvX-cbHYBn-u80UfQUvWklIKb3FoNcrPDnjWMLnwqB4Udh-M2lAOzOJQmlHb-xxvhfUNIkt1DC-TuIPUWxAq11Q&amp;ns=0&amp;v=2&amp;at=5om-5a6g54mpLOS4iumYv-mHjOW3tOW3tA&amp;aurl=aHR0cHM6Ly9wNHBzZWFyY2guMTY4OC5jb20vcDRwMTE0L3A0cHNlYXJjaC9vZmZlcjIuaHRtP2tleXdvcmRzPSVCMyVFOCVDRSVFRiZjb3NpdGU9MzYwamombG9jYXRpb249bGFuZGluZ190NCZ0cmFja2lkPTg4NTY4ODEyNDcwMzI3ODYwNTQ3NzEyJmtleXdvcmRpZD0xNTI1MjU1ODY2NiZmb3JtYXQ9bm9ybWFs&amp;sig=12a5&amp;st=1545653015566&amp;dd=1545653034612&amp;cl=1&amp;cr=0&amp;dw=1243&amp;dh=7850&amp;px=141&amp;py=334&amp;kd=0&amp;p1=6&amp;p2=4&amp;p3=0&amp;p4=0&amp;ud=1545653034769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hyperlink" Target="https://image.so.com/v?q=%E6%9D%BE%E9%BC%A0%E5%9B%BE%E7%89%87&amp;listsrc=sobox&amp;listsign=3541b54f6daab87a9b880c74a84a8583&amp;src=360pic_strong&amp;correct=%E6%9D%BE%E9%BC%A0%E5%9B%BE%E7%89%87&amp;cmsid=59125d65a5c923f1e78973d1459cf64c&amp;cmran=0&amp;cmras=6&amp;cn=0&amp;gn=0&amp;kn=30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hyperlink" Target="&#25945;&#24072;&#22791;&#35838;&#36164;&#26009;&#21253;/2.&#38899;&#35270;&#39057;&#36164;&#26009;&#21253;/17.&#26494;&#40736;&#65288;&#26391;&#35835;&#35270;&#39057;&#65289;.mp4" TargetMode="Externa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166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5" descr="IMG_256"/>
          <p:cNvPicPr>
            <a:picLocks noChangeAspect="1"/>
          </p:cNvPicPr>
          <p:nvPr/>
        </p:nvPicPr>
        <p:blipFill>
          <a:blip r:embed="rId2"/>
          <a:srcRect l="2495" t="3582" r="3454" b="102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3167380" y="1740535"/>
            <a:ext cx="292227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17 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松鼠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553" y="2816228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1423" y="281622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160684" y="2969492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28223"/>
            <a:ext cx="3465512" cy="368300"/>
            <a:chOff x="-36512" y="147808"/>
            <a:chExt cx="3383280" cy="347267"/>
          </a:xfrm>
        </p:grpSpPr>
        <p:sp>
          <p:nvSpPr>
            <p:cNvPr id="3" name="矩形 2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TextBox 7"/>
          <p:cNvSpPr txBox="1"/>
          <p:nvPr/>
        </p:nvSpPr>
        <p:spPr>
          <a:xfrm>
            <a:off x="5918200" y="3700814"/>
            <a:ext cx="169227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defTabSz="914400"/>
            <a:r>
              <a:rPr lang="zh-CN" altLang="en-US" sz="3600" b="1" dirty="0">
                <a:solidFill>
                  <a:srgbClr val="FF00FF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松  鼠</a:t>
            </a:r>
          </a:p>
        </p:txBody>
      </p:sp>
      <p:sp>
        <p:nvSpPr>
          <p:cNvPr id="11" name="矩形 10"/>
          <p:cNvSpPr/>
          <p:nvPr/>
        </p:nvSpPr>
        <p:spPr>
          <a:xfrm>
            <a:off x="425164" y="695906"/>
            <a:ext cx="20092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2700">
                  <a:solidFill>
                    <a:schemeClr val="accent6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琥珀" panose="02010800040101010101" pitchFamily="2" charset="-122"/>
                <a:ea typeface="华文琥珀" panose="02010800040101010101" pitchFamily="2" charset="-122"/>
                <a:cs typeface="+mn-cs"/>
                <a:sym typeface="+mn-ea"/>
              </a:rPr>
              <a:t>猜谜语</a:t>
            </a:r>
          </a:p>
        </p:txBody>
      </p:sp>
      <p:sp>
        <p:nvSpPr>
          <p:cNvPr id="12" name="矩形 11"/>
          <p:cNvSpPr/>
          <p:nvPr/>
        </p:nvSpPr>
        <p:spPr>
          <a:xfrm>
            <a:off x="1343025" y="1514475"/>
            <a:ext cx="2805113" cy="28622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叫鼠不是鼠，</a:t>
            </a: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尾巴像扫帚，</a:t>
            </a: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喜欢树上住，</a:t>
            </a: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华文中宋" panose="02010600040101010101" pitchFamily="2" charset="-122"/>
                <a:ea typeface="华文中宋" panose="02010600040101010101" pitchFamily="2" charset="-122"/>
                <a:cs typeface="+mn-cs"/>
              </a:rPr>
              <a:t>松果当食物。</a:t>
            </a:r>
          </a:p>
          <a:p>
            <a:pPr marL="0" marR="0" lvl="0" indent="0" algn="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猜</a:t>
            </a:r>
            <a:r>
              <a:rPr kumimoji="0" lang="zh-CN" altLang="en-US" sz="24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一</a:t>
            </a:r>
            <a:r>
              <a:rPr kumimoji="0" lang="zh-CN" altLang="en-US" sz="24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动物</a:t>
            </a:r>
            <a:r>
              <a:rPr kumimoji="0" lang="en-US" altLang="zh-CN" sz="24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)</a:t>
            </a:r>
            <a:endParaRPr kumimoji="0" lang="en-US" altLang="zh-CN" sz="24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chemeClr val="tx1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8"/>
          <a:stretch/>
        </p:blipFill>
        <p:spPr>
          <a:xfrm>
            <a:off x="4865512" y="481414"/>
            <a:ext cx="3183466" cy="29959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2698184" y="1178653"/>
            <a:ext cx="6253903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5365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布封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(1707—1788)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，法国博物学家、作家，进化思想的先驱者。他用了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40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年时间完成了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36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卷的代表作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自然史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。在布封笔下，小松鼠善良可爱，大象温和憨厚，鸽子夫妇相亲相爱，具有人类的一切美好品质。</a:t>
            </a:r>
          </a:p>
        </p:txBody>
      </p:sp>
      <p:pic>
        <p:nvPicPr>
          <p:cNvPr id="15368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9871" y="1688546"/>
            <a:ext cx="2112527" cy="2697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7170" name="组合 5"/>
          <p:cNvGrpSpPr/>
          <p:nvPr/>
        </p:nvGrpSpPr>
        <p:grpSpPr>
          <a:xfrm>
            <a:off x="2684173" y="58842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377096" y="98185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>
            <a:spLocks noChangeArrowheads="1"/>
          </p:cNvSpPr>
          <p:nvPr/>
        </p:nvSpPr>
        <p:spPr bwMode="auto">
          <a:xfrm>
            <a:off x="533190" y="1041545"/>
            <a:ext cx="8226989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R="0" lvl="0" indent="631825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b="1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松鼠</a:t>
            </a:r>
            <a:r>
              <a:rPr sz="2400" b="1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是松鼠科动物。体长20～28厘米，尾巴长15～24厘米，体重300～400克。眼大而明亮，耳朵长，耳尖有一束毛，冬季尤其显著。夏毛黑褐色或赤棕色；冬毛灰色，烟灰色或灰褐色，腹毛白色。四肢细长，后肢更长，指、趾端有尖锐的钩爪。尾毛多而蓬松，常朝背部反卷。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</a:t>
            </a:r>
          </a:p>
        </p:txBody>
      </p:sp>
      <p:sp>
        <p:nvSpPr>
          <p:cNvPr id="3" name="矩形 2"/>
          <p:cNvSpPr/>
          <p:nvPr/>
        </p:nvSpPr>
        <p:spPr>
          <a:xfrm>
            <a:off x="3945301" y="248855"/>
            <a:ext cx="120396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松鼠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>
            <a:spLocks noChangeArrowheads="1"/>
          </p:cNvSpPr>
          <p:nvPr/>
        </p:nvSpPr>
        <p:spPr bwMode="auto">
          <a:xfrm>
            <a:off x="399132" y="1154436"/>
            <a:ext cx="8567420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R="0" lvl="0" indent="4508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松鼠一般白天活动，清晨更为活跃。它的听觉和视觉都很好，行动敏捷、活泼。   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4" name="图片 3" descr="https://p0.ssl.qhimgs1.com/bdr/_240_/t01908848a6b5e5467c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80" y="2904694"/>
            <a:ext cx="1966794" cy="11272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https://p1.ssl.qhimgs1.com/bdr/_240_/t01b272b124c450c26d.jpg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2445" y="2904694"/>
            <a:ext cx="1968396" cy="112720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 descr="https://ps.ssl.qhmsg.com/bdr/_240_/t01b51b0deefc94e879.jpg">
            <a:hlinkClick r:id="rId4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2842" y="2914219"/>
            <a:ext cx="1966793" cy="1115184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 descr="https://ps.ssl.qhmsg.com/bdr/_240_/t01275586e83dd5e6e6.jpg">
            <a:hlinkClick r:id="rId4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4973" y="2914219"/>
            <a:ext cx="1966794" cy="1127201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949968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340361" y="832136"/>
            <a:ext cx="8611728" cy="37415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41338">
              <a:lnSpc>
                <a:spcPct val="150000"/>
              </a:lnSpc>
            </a:pPr>
            <a:r>
              <a:rPr lang="zh-CN" sz="23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松鼠</a:t>
            </a:r>
            <a:r>
              <a:rPr lang="zh-CN" sz="2300" b="1" dirty="0">
                <a:latin typeface="Times New Roman" pitchFamily="18" charset="0"/>
                <a:ea typeface="+mj-ea"/>
                <a:cs typeface="Times New Roman" pitchFamily="18" charset="0"/>
              </a:rPr>
              <a:t>多数栖息在寒温带的针叶林及针阔叶混交林区，尤其在山坡或河谷两岸的树林中最多。松鼠喜欢单独在树沿中居住，有的也在树上搭窝。它们主要以橡子、栗子、胡桃等坚果为食，也喜欢吃松籽，常到针叶林寻松籽吃，也吃松树的嫩枝叶、树皮、菌类以及昆虫、小鸟等。有贮藏食物的习性。松鼠的繁殖能力较强，一年2～4窝，孕期一个多月，每窝产4～6仔，幼仔体重7～8克，无毛，肉红色。幼仔8～9个月性成熟。寿命8～10年。 　</a:t>
            </a:r>
          </a:p>
        </p:txBody>
      </p:sp>
      <p:sp>
        <p:nvSpPr>
          <p:cNvPr id="3" name="矩形 2"/>
          <p:cNvSpPr/>
          <p:nvPr/>
        </p:nvSpPr>
        <p:spPr>
          <a:xfrm>
            <a:off x="3201576" y="159248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生活习性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矩形 1"/>
          <p:cNvSpPr/>
          <p:nvPr/>
        </p:nvSpPr>
        <p:spPr>
          <a:xfrm>
            <a:off x="586175" y="3142544"/>
            <a:ext cx="8070850" cy="1221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600" b="1" dirty="0">
                <a:solidFill>
                  <a:srgbClr val="FF3300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sz="2600" b="1" dirty="0">
                <a:solidFill>
                  <a:srgbClr val="0000FF"/>
                </a:solidFill>
                <a:latin typeface="微软雅黑" pitchFamily="34" charset="-122"/>
                <a:ea typeface="微软雅黑" pitchFamily="34" charset="-122"/>
              </a:rPr>
              <a:t>如果让你来写松鼠，你打算从哪几个方面来写呢？咱们先来看看别人是怎样来写这美丽可爱的松鼠的。</a:t>
            </a:r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28780" y="383396"/>
            <a:ext cx="4237990" cy="27365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680308" y="60723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609600" y="1008522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地方作批注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再读一遍，把课文读通读顺，然后读给同学听。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2" name="组 28"/>
          <p:cNvGrpSpPr/>
          <p:nvPr/>
        </p:nvGrpSpPr>
        <p:grpSpPr>
          <a:xfrm>
            <a:off x="6833722" y="133783"/>
            <a:ext cx="2138363" cy="490537"/>
            <a:chOff x="3508667" y="4638583"/>
            <a:chExt cx="2137740" cy="490761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4347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4350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TextBox 5">
              <a:hlinkClick r:id="rId5" action="ppaction://hlinkfile"/>
            </p:cNvPr>
            <p:cNvSpPr txBox="1"/>
            <p:nvPr/>
          </p:nvSpPr>
          <p:spPr>
            <a:xfrm>
              <a:off x="3855002" y="4638583"/>
              <a:ext cx="1576804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  <p:bldLst>
      <p:bldP spid="1434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1092483" y="1875862"/>
            <a:ext cx="152717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驯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良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3126706" y="1962857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矫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健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1097881" y="2987112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苔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藓</a:t>
            </a:r>
          </a:p>
        </p:txBody>
      </p:sp>
      <p:sp>
        <p:nvSpPr>
          <p:cNvPr id="15365" name="TextBox 44"/>
          <p:cNvSpPr txBox="1"/>
          <p:nvPr/>
        </p:nvSpPr>
        <p:spPr>
          <a:xfrm>
            <a:off x="6895748" y="1904120"/>
            <a:ext cx="1360488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分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杈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3100671" y="2986795"/>
            <a:ext cx="17700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狭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窄</a:t>
            </a:r>
          </a:p>
        </p:txBody>
      </p:sp>
      <p:sp>
        <p:nvSpPr>
          <p:cNvPr id="15367" name="TextBox 44"/>
          <p:cNvSpPr txBox="1"/>
          <p:nvPr/>
        </p:nvSpPr>
        <p:spPr>
          <a:xfrm>
            <a:off x="5084411" y="2986795"/>
            <a:ext cx="13509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勉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强</a:t>
            </a:r>
          </a:p>
        </p:txBody>
      </p:sp>
      <p:sp>
        <p:nvSpPr>
          <p:cNvPr id="15368" name="TextBox 44"/>
          <p:cNvSpPr txBox="1"/>
          <p:nvPr/>
        </p:nvSpPr>
        <p:spPr>
          <a:xfrm>
            <a:off x="6933848" y="2980445"/>
            <a:ext cx="12287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圆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锥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5092348" y="1904120"/>
            <a:ext cx="13430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歇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凉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2981325" y="74614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080205" y="1442157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xùn</a:t>
            </a:r>
          </a:p>
        </p:txBody>
      </p:sp>
      <p:sp>
        <p:nvSpPr>
          <p:cNvPr id="24" name="矩形 23"/>
          <p:cNvSpPr/>
          <p:nvPr/>
        </p:nvSpPr>
        <p:spPr>
          <a:xfrm>
            <a:off x="3069166" y="1441840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jiǎo</a:t>
            </a:r>
          </a:p>
        </p:txBody>
      </p:sp>
      <p:sp>
        <p:nvSpPr>
          <p:cNvPr id="25" name="矩形 24"/>
          <p:cNvSpPr/>
          <p:nvPr/>
        </p:nvSpPr>
        <p:spPr>
          <a:xfrm>
            <a:off x="5092348" y="1452176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xiē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49949" y="1453446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chà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555609" y="2611192"/>
            <a:ext cx="9963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xiǎn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105504" y="2583887"/>
            <a:ext cx="7924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xiá</a:t>
            </a:r>
          </a:p>
        </p:txBody>
      </p:sp>
      <p:sp>
        <p:nvSpPr>
          <p:cNvPr id="29" name="矩形 28"/>
          <p:cNvSpPr/>
          <p:nvPr/>
        </p:nvSpPr>
        <p:spPr>
          <a:xfrm>
            <a:off x="4904283" y="2609287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miǎn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0" name="矩形 29"/>
          <p:cNvSpPr/>
          <p:nvPr/>
        </p:nvSpPr>
        <p:spPr>
          <a:xfrm>
            <a:off x="7411932" y="2582617"/>
            <a:ext cx="946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zhuī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464663" y="630038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图片 89" descr="5252423_202255633000_2.jpg"/>
          <p:cNvPicPr>
            <a:picLocks noChangeAspect="1"/>
          </p:cNvPicPr>
          <p:nvPr/>
        </p:nvPicPr>
        <p:blipFill>
          <a:blip r:embed="rId3" cstate="print"/>
          <a:srcRect b="13600"/>
          <a:stretch>
            <a:fillRect/>
          </a:stretch>
        </p:blipFill>
        <p:spPr>
          <a:xfrm>
            <a:off x="-123825" y="-4445"/>
            <a:ext cx="9144000" cy="5143500"/>
          </a:xfrm>
          <a:prstGeom prst="rect">
            <a:avLst/>
          </a:prstGeom>
        </p:spPr>
      </p:pic>
      <p:sp>
        <p:nvSpPr>
          <p:cNvPr id="10340" name="文本框 50"/>
          <p:cNvSpPr txBox="1"/>
          <p:nvPr/>
        </p:nvSpPr>
        <p:spPr>
          <a:xfrm rot="-1160763">
            <a:off x="7763471" y="5396710"/>
            <a:ext cx="264160" cy="12954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pPr>
              <a:buFont typeface="Arial" panose="020B0604020202020204" pitchFamily="34" charset="0"/>
              <a:buNone/>
            </a:pPr>
            <a:endParaRPr lang="zh-CN" altLang="zh-CN" sz="400" dirty="0">
              <a:solidFill>
                <a:srgbClr val="DAEEBF"/>
              </a:solidFill>
              <a:latin typeface="Arial" panose="020B0604020202020204" pitchFamily="34" charset="0"/>
            </a:endParaRPr>
          </a:p>
        </p:txBody>
      </p:sp>
      <p:sp>
        <p:nvSpPr>
          <p:cNvPr id="6" name="AutoShape 1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 smtClea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 smtClea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 smtClean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AutoShape 3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 smtClea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 smtClea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 smtClean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AutoShape 5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270933" y="338931"/>
            <a:ext cx="2656496" cy="584775"/>
          </a:xfrm>
          <a:prstGeom prst="rect">
            <a:avLst/>
          </a:prstGeom>
          <a:solidFill>
            <a:schemeClr val="bg2"/>
          </a:solidFill>
          <a:ln>
            <a:noFill/>
          </a:ln>
          <a:extLst/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2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小松鼠找食物</a:t>
            </a:r>
          </a:p>
        </p:txBody>
      </p:sp>
      <p:grpSp>
        <p:nvGrpSpPr>
          <p:cNvPr id="95" name="组合 94"/>
          <p:cNvGrpSpPr/>
          <p:nvPr/>
        </p:nvGrpSpPr>
        <p:grpSpPr>
          <a:xfrm>
            <a:off x="14247" y="2571750"/>
            <a:ext cx="1101369" cy="1313867"/>
            <a:chOff x="14247" y="2571750"/>
            <a:chExt cx="1101369" cy="1313867"/>
          </a:xfrm>
        </p:grpSpPr>
        <p:sp>
          <p:nvSpPr>
            <p:cNvPr id="57" name="矩形 48"/>
            <p:cNvSpPr>
              <a:spLocks noChangeArrowheads="1"/>
            </p:cNvSpPr>
            <p:nvPr/>
          </p:nvSpPr>
          <p:spPr bwMode="auto">
            <a:xfrm>
              <a:off x="14247" y="3240457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驯良</a:t>
              </a:r>
            </a:p>
          </p:txBody>
        </p:sp>
        <p:pic>
          <p:nvPicPr>
            <p:cNvPr id="65538" name="Picture 2" descr="https://i04picsos.sogoucdn.com/4811b4a0fdbf209d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18678"/>
            <a:stretch>
              <a:fillRect/>
            </a:stretch>
          </p:blipFill>
          <p:spPr bwMode="auto">
            <a:xfrm flipH="1">
              <a:off x="107504" y="2571750"/>
              <a:ext cx="1008112" cy="831362"/>
            </a:xfrm>
            <a:prstGeom prst="rect">
              <a:avLst/>
            </a:prstGeom>
            <a:noFill/>
          </p:spPr>
        </p:pic>
      </p:grpSp>
      <p:grpSp>
        <p:nvGrpSpPr>
          <p:cNvPr id="96" name="组合 95"/>
          <p:cNvGrpSpPr/>
          <p:nvPr/>
        </p:nvGrpSpPr>
        <p:grpSpPr>
          <a:xfrm>
            <a:off x="1293996" y="2715766"/>
            <a:ext cx="1101090" cy="1322251"/>
            <a:chOff x="1293996" y="2715766"/>
            <a:chExt cx="1101090" cy="1322251"/>
          </a:xfrm>
        </p:grpSpPr>
        <p:sp>
          <p:nvSpPr>
            <p:cNvPr id="48" name="矩形 48"/>
            <p:cNvSpPr>
              <a:spLocks noChangeArrowheads="1"/>
            </p:cNvSpPr>
            <p:nvPr/>
          </p:nvSpPr>
          <p:spPr bwMode="auto">
            <a:xfrm>
              <a:off x="1293996" y="3392857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矫健</a:t>
              </a:r>
            </a:p>
          </p:txBody>
        </p:sp>
        <p:pic>
          <p:nvPicPr>
            <p:cNvPr id="91" name="Picture 2" descr="https://i04picsos.sogoucdn.com/4811b4a0fdbf209d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18678"/>
            <a:stretch>
              <a:fillRect/>
            </a:stretch>
          </p:blipFill>
          <p:spPr bwMode="auto">
            <a:xfrm flipH="1">
              <a:off x="1331640" y="2715766"/>
              <a:ext cx="1008112" cy="831362"/>
            </a:xfrm>
            <a:prstGeom prst="rect">
              <a:avLst/>
            </a:prstGeom>
            <a:noFill/>
          </p:spPr>
        </p:pic>
      </p:grpSp>
      <p:grpSp>
        <p:nvGrpSpPr>
          <p:cNvPr id="97" name="组合 96"/>
          <p:cNvGrpSpPr/>
          <p:nvPr/>
        </p:nvGrpSpPr>
        <p:grpSpPr>
          <a:xfrm>
            <a:off x="2555776" y="2571750"/>
            <a:ext cx="1115977" cy="1268458"/>
            <a:chOff x="2555776" y="2571750"/>
            <a:chExt cx="1115977" cy="1268458"/>
          </a:xfrm>
        </p:grpSpPr>
        <p:sp>
          <p:nvSpPr>
            <p:cNvPr id="45" name="矩形 48"/>
            <p:cNvSpPr>
              <a:spLocks noChangeArrowheads="1"/>
            </p:cNvSpPr>
            <p:nvPr/>
          </p:nvSpPr>
          <p:spPr bwMode="auto">
            <a:xfrm>
              <a:off x="2570663" y="3195048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歇凉</a:t>
              </a:r>
            </a:p>
          </p:txBody>
        </p:sp>
        <p:pic>
          <p:nvPicPr>
            <p:cNvPr id="92" name="Picture 2" descr="https://i04picsos.sogoucdn.com/4811b4a0fdbf209d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18678"/>
            <a:stretch>
              <a:fillRect/>
            </a:stretch>
          </p:blipFill>
          <p:spPr bwMode="auto">
            <a:xfrm flipH="1">
              <a:off x="2555776" y="2571750"/>
              <a:ext cx="1008112" cy="831362"/>
            </a:xfrm>
            <a:prstGeom prst="rect">
              <a:avLst/>
            </a:prstGeom>
            <a:noFill/>
          </p:spPr>
        </p:pic>
      </p:grpSp>
      <p:grpSp>
        <p:nvGrpSpPr>
          <p:cNvPr id="98" name="组合 97"/>
          <p:cNvGrpSpPr/>
          <p:nvPr/>
        </p:nvGrpSpPr>
        <p:grpSpPr>
          <a:xfrm>
            <a:off x="3740967" y="2859782"/>
            <a:ext cx="1119065" cy="1355260"/>
            <a:chOff x="3740967" y="2859782"/>
            <a:chExt cx="1119065" cy="1355260"/>
          </a:xfrm>
        </p:grpSpPr>
        <p:sp>
          <p:nvSpPr>
            <p:cNvPr id="43" name="矩形 48"/>
            <p:cNvSpPr>
              <a:spLocks noChangeArrowheads="1"/>
            </p:cNvSpPr>
            <p:nvPr/>
          </p:nvSpPr>
          <p:spPr bwMode="auto">
            <a:xfrm>
              <a:off x="3740967" y="3569882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分杈</a:t>
              </a:r>
            </a:p>
          </p:txBody>
        </p:sp>
        <p:pic>
          <p:nvPicPr>
            <p:cNvPr id="93" name="Picture 2" descr="https://i04picsos.sogoucdn.com/4811b4a0fdbf209d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18678"/>
            <a:stretch>
              <a:fillRect/>
            </a:stretch>
          </p:blipFill>
          <p:spPr bwMode="auto">
            <a:xfrm flipH="1">
              <a:off x="3851920" y="2859782"/>
              <a:ext cx="1008112" cy="831362"/>
            </a:xfrm>
            <a:prstGeom prst="rect">
              <a:avLst/>
            </a:prstGeom>
            <a:noFill/>
          </p:spPr>
        </p:pic>
      </p:grpSp>
      <p:grpSp>
        <p:nvGrpSpPr>
          <p:cNvPr id="99" name="组合 98"/>
          <p:cNvGrpSpPr/>
          <p:nvPr/>
        </p:nvGrpSpPr>
        <p:grpSpPr>
          <a:xfrm>
            <a:off x="1477987" y="4209777"/>
            <a:ext cx="1885236" cy="831362"/>
            <a:chOff x="2038692" y="3939902"/>
            <a:chExt cx="1885236" cy="831362"/>
          </a:xfrm>
        </p:grpSpPr>
        <p:sp>
          <p:nvSpPr>
            <p:cNvPr id="85" name="矩形 48"/>
            <p:cNvSpPr>
              <a:spLocks noChangeArrowheads="1"/>
            </p:cNvSpPr>
            <p:nvPr/>
          </p:nvSpPr>
          <p:spPr bwMode="auto">
            <a:xfrm>
              <a:off x="2038692" y="4121541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狭窄</a:t>
              </a:r>
            </a:p>
          </p:txBody>
        </p:sp>
        <p:pic>
          <p:nvPicPr>
            <p:cNvPr id="94" name="Picture 2" descr="https://i04picsos.sogoucdn.com/4811b4a0fdbf209d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18678"/>
            <a:stretch>
              <a:fillRect/>
            </a:stretch>
          </p:blipFill>
          <p:spPr bwMode="auto">
            <a:xfrm flipH="1">
              <a:off x="2915816" y="3939902"/>
              <a:ext cx="1008112" cy="831362"/>
            </a:xfrm>
            <a:prstGeom prst="rect">
              <a:avLst/>
            </a:prstGeom>
            <a:noFill/>
          </p:spPr>
        </p:pic>
      </p:grpSp>
      <p:pic>
        <p:nvPicPr>
          <p:cNvPr id="65541" name="Picture 5" descr="https://i02piccdn.sogoucdn.com/20550cd3b9b6445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99" r="22710" b="9136"/>
          <a:stretch>
            <a:fillRect/>
          </a:stretch>
        </p:blipFill>
        <p:spPr bwMode="auto">
          <a:xfrm>
            <a:off x="7668344" y="699542"/>
            <a:ext cx="504056" cy="663232"/>
          </a:xfrm>
          <a:prstGeom prst="rect">
            <a:avLst/>
          </a:prstGeom>
          <a:noFill/>
        </p:spPr>
      </p:pic>
      <p:pic>
        <p:nvPicPr>
          <p:cNvPr id="2" name="Picture 5" descr="https://i02piccdn.sogoucdn.com/20550cd3b9b6445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99" r="22710" b="9136"/>
          <a:stretch>
            <a:fillRect/>
          </a:stretch>
        </p:blipFill>
        <p:spPr bwMode="auto">
          <a:xfrm>
            <a:off x="7668344" y="649377"/>
            <a:ext cx="504056" cy="663232"/>
          </a:xfrm>
          <a:prstGeom prst="rect">
            <a:avLst/>
          </a:prstGeom>
          <a:noFill/>
        </p:spPr>
      </p:pic>
      <p:pic>
        <p:nvPicPr>
          <p:cNvPr id="3" name="Picture 5" descr="https://i02piccdn.sogoucdn.com/20550cd3b9b6445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99" r="22710" b="9136"/>
          <a:stretch>
            <a:fillRect/>
          </a:stretch>
        </p:blipFill>
        <p:spPr bwMode="auto">
          <a:xfrm>
            <a:off x="7664534" y="649377"/>
            <a:ext cx="504056" cy="663232"/>
          </a:xfrm>
          <a:prstGeom prst="rect">
            <a:avLst/>
          </a:prstGeom>
          <a:noFill/>
        </p:spPr>
      </p:pic>
      <p:pic>
        <p:nvPicPr>
          <p:cNvPr id="4" name="Picture 5" descr="https://i02piccdn.sogoucdn.com/20550cd3b9b6445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99" r="22710" b="9136"/>
          <a:stretch>
            <a:fillRect/>
          </a:stretch>
        </p:blipFill>
        <p:spPr bwMode="auto">
          <a:xfrm>
            <a:off x="7664534" y="699542"/>
            <a:ext cx="504056" cy="663232"/>
          </a:xfrm>
          <a:prstGeom prst="rect">
            <a:avLst/>
          </a:prstGeom>
          <a:noFill/>
        </p:spPr>
      </p:pic>
      <p:pic>
        <p:nvPicPr>
          <p:cNvPr id="5" name="Picture 5" descr="https://i02piccdn.sogoucdn.com/20550cd3b9b6445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99" r="22710" b="9136"/>
          <a:stretch>
            <a:fillRect/>
          </a:stretch>
        </p:blipFill>
        <p:spPr bwMode="auto">
          <a:xfrm>
            <a:off x="7664534" y="699542"/>
            <a:ext cx="504056" cy="663232"/>
          </a:xfrm>
          <a:prstGeom prst="rect">
            <a:avLst/>
          </a:prstGeom>
          <a:noFill/>
        </p:spPr>
      </p:pic>
      <p:grpSp>
        <p:nvGrpSpPr>
          <p:cNvPr id="9" name="组合 8"/>
          <p:cNvGrpSpPr/>
          <p:nvPr/>
        </p:nvGrpSpPr>
        <p:grpSpPr>
          <a:xfrm>
            <a:off x="-293" y="4121512"/>
            <a:ext cx="1885236" cy="831362"/>
            <a:chOff x="2038692" y="3939902"/>
            <a:chExt cx="1885236" cy="831362"/>
          </a:xfrm>
        </p:grpSpPr>
        <p:sp>
          <p:nvSpPr>
            <p:cNvPr id="11" name="矩形 48"/>
            <p:cNvSpPr>
              <a:spLocks noChangeArrowheads="1"/>
            </p:cNvSpPr>
            <p:nvPr/>
          </p:nvSpPr>
          <p:spPr bwMode="auto">
            <a:xfrm>
              <a:off x="2038692" y="4121541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苔藓</a:t>
              </a:r>
            </a:p>
          </p:txBody>
        </p:sp>
        <p:pic>
          <p:nvPicPr>
            <p:cNvPr id="13" name="Picture 2" descr="https://i04picsos.sogoucdn.com/4811b4a0fdbf209d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18678"/>
            <a:stretch>
              <a:fillRect/>
            </a:stretch>
          </p:blipFill>
          <p:spPr bwMode="auto">
            <a:xfrm flipH="1">
              <a:off x="2915816" y="3939902"/>
              <a:ext cx="1008112" cy="831362"/>
            </a:xfrm>
            <a:prstGeom prst="rect">
              <a:avLst/>
            </a:prstGeom>
            <a:noFill/>
          </p:spPr>
        </p:pic>
      </p:grpSp>
      <p:grpSp>
        <p:nvGrpSpPr>
          <p:cNvPr id="14" name="组合 13"/>
          <p:cNvGrpSpPr/>
          <p:nvPr/>
        </p:nvGrpSpPr>
        <p:grpSpPr>
          <a:xfrm>
            <a:off x="3226777" y="4312012"/>
            <a:ext cx="1885236" cy="831362"/>
            <a:chOff x="2038692" y="3939902"/>
            <a:chExt cx="1885236" cy="831362"/>
          </a:xfrm>
        </p:grpSpPr>
        <p:sp>
          <p:nvSpPr>
            <p:cNvPr id="15" name="矩形 48"/>
            <p:cNvSpPr>
              <a:spLocks noChangeArrowheads="1"/>
            </p:cNvSpPr>
            <p:nvPr/>
          </p:nvSpPr>
          <p:spPr bwMode="auto">
            <a:xfrm>
              <a:off x="2038692" y="4121541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勉强</a:t>
              </a:r>
            </a:p>
          </p:txBody>
        </p:sp>
        <p:pic>
          <p:nvPicPr>
            <p:cNvPr id="16" name="Picture 2" descr="https://i04picsos.sogoucdn.com/4811b4a0fdbf209d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18678"/>
            <a:stretch>
              <a:fillRect/>
            </a:stretch>
          </p:blipFill>
          <p:spPr bwMode="auto">
            <a:xfrm flipH="1">
              <a:off x="2915816" y="3939902"/>
              <a:ext cx="1008112" cy="831362"/>
            </a:xfrm>
            <a:prstGeom prst="rect">
              <a:avLst/>
            </a:prstGeom>
            <a:noFill/>
          </p:spPr>
        </p:pic>
      </p:grpSp>
      <p:grpSp>
        <p:nvGrpSpPr>
          <p:cNvPr id="17" name="组合 16"/>
          <p:cNvGrpSpPr/>
          <p:nvPr/>
        </p:nvGrpSpPr>
        <p:grpSpPr>
          <a:xfrm>
            <a:off x="2218397" y="3569697"/>
            <a:ext cx="1885236" cy="831362"/>
            <a:chOff x="2038692" y="3939902"/>
            <a:chExt cx="1885236" cy="831362"/>
          </a:xfrm>
        </p:grpSpPr>
        <p:sp>
          <p:nvSpPr>
            <p:cNvPr id="18" name="矩形 48"/>
            <p:cNvSpPr>
              <a:spLocks noChangeArrowheads="1"/>
            </p:cNvSpPr>
            <p:nvPr/>
          </p:nvSpPr>
          <p:spPr bwMode="auto">
            <a:xfrm>
              <a:off x="2038692" y="4121541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圆锥</a:t>
              </a:r>
            </a:p>
          </p:txBody>
        </p:sp>
        <p:pic>
          <p:nvPicPr>
            <p:cNvPr id="19" name="Picture 2" descr="https://i04picsos.sogoucdn.com/4811b4a0fdbf209d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18678"/>
            <a:stretch>
              <a:fillRect/>
            </a:stretch>
          </p:blipFill>
          <p:spPr bwMode="auto">
            <a:xfrm flipH="1">
              <a:off x="2915816" y="3939902"/>
              <a:ext cx="1008112" cy="831362"/>
            </a:xfrm>
            <a:prstGeom prst="rect">
              <a:avLst/>
            </a:prstGeom>
            <a:noFill/>
          </p:spPr>
        </p:pic>
      </p:grpSp>
      <p:pic>
        <p:nvPicPr>
          <p:cNvPr id="20" name="Picture 5" descr="https://i02piccdn.sogoucdn.com/20550cd3b9b6445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99" r="22710" b="9136"/>
          <a:stretch>
            <a:fillRect/>
          </a:stretch>
        </p:blipFill>
        <p:spPr bwMode="auto">
          <a:xfrm>
            <a:off x="7791534" y="826542"/>
            <a:ext cx="504056" cy="663232"/>
          </a:xfrm>
          <a:prstGeom prst="rect">
            <a:avLst/>
          </a:prstGeom>
          <a:noFill/>
        </p:spPr>
      </p:pic>
      <p:pic>
        <p:nvPicPr>
          <p:cNvPr id="21" name="Picture 5" descr="https://i02piccdn.sogoucdn.com/20550cd3b9b6445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99" r="22710" b="9136"/>
          <a:stretch>
            <a:fillRect/>
          </a:stretch>
        </p:blipFill>
        <p:spPr bwMode="auto">
          <a:xfrm>
            <a:off x="7918534" y="953542"/>
            <a:ext cx="504056" cy="663232"/>
          </a:xfrm>
          <a:prstGeom prst="rect">
            <a:avLst/>
          </a:prstGeom>
          <a:noFill/>
        </p:spPr>
      </p:pic>
      <p:pic>
        <p:nvPicPr>
          <p:cNvPr id="22" name="Picture 5" descr="https://i02piccdn.sogoucdn.com/20550cd3b9b6445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99" r="22710" b="9136"/>
          <a:stretch>
            <a:fillRect/>
          </a:stretch>
        </p:blipFill>
        <p:spPr bwMode="auto">
          <a:xfrm>
            <a:off x="8045534" y="1080542"/>
            <a:ext cx="504056" cy="663232"/>
          </a:xfrm>
          <a:prstGeom prst="rect">
            <a:avLst/>
          </a:prstGeom>
          <a:noFill/>
        </p:spPr>
      </p:pic>
      <p:pic>
        <p:nvPicPr>
          <p:cNvPr id="23" name="Picture 5" descr="https://i02piccdn.sogoucdn.com/20550cd3b9b6445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99" r="22710" b="9136"/>
          <a:stretch>
            <a:fillRect/>
          </a:stretch>
        </p:blipFill>
        <p:spPr bwMode="auto">
          <a:xfrm>
            <a:off x="8172534" y="1207542"/>
            <a:ext cx="504056" cy="663232"/>
          </a:xfrm>
          <a:prstGeom prst="rect">
            <a:avLst/>
          </a:prstGeom>
          <a:noFill/>
        </p:spPr>
      </p:pic>
      <p:pic>
        <p:nvPicPr>
          <p:cNvPr id="24" name="Picture 5" descr="https://i02piccdn.sogoucdn.com/20550cd3b9b6445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399" r="22710" b="9136"/>
          <a:stretch>
            <a:fillRect/>
          </a:stretch>
        </p:blipFill>
        <p:spPr bwMode="auto">
          <a:xfrm>
            <a:off x="8299534" y="1334542"/>
            <a:ext cx="504056" cy="663232"/>
          </a:xfrm>
          <a:prstGeom prst="rect">
            <a:avLst/>
          </a:prstGeom>
          <a:noFill/>
        </p:spPr>
      </p:pic>
      <p:grpSp>
        <p:nvGrpSpPr>
          <p:cNvPr id="44" name="组合 3"/>
          <p:cNvGrpSpPr>
            <a:grpSpLocks/>
          </p:cNvGrpSpPr>
          <p:nvPr/>
        </p:nvGrpSpPr>
        <p:grpSpPr bwMode="auto">
          <a:xfrm>
            <a:off x="3366087" y="84342"/>
            <a:ext cx="3048214" cy="1823119"/>
            <a:chOff x="4531810" y="2715146"/>
            <a:chExt cx="4283288" cy="3172155"/>
          </a:xfrm>
        </p:grpSpPr>
        <p:sp>
          <p:nvSpPr>
            <p:cNvPr id="46" name="云形标注 45"/>
            <p:cNvSpPr/>
            <p:nvPr/>
          </p:nvSpPr>
          <p:spPr>
            <a:xfrm>
              <a:off x="4531810" y="2715146"/>
              <a:ext cx="4283288" cy="1997563"/>
            </a:xfrm>
            <a:prstGeom prst="cloudCallout">
              <a:avLst>
                <a:gd name="adj1" fmla="val -15932"/>
                <a:gd name="adj2" fmla="val 97373"/>
              </a:avLst>
            </a:prstGeom>
            <a:solidFill>
              <a:srgbClr val="DCE6F2"/>
            </a:solidFill>
            <a:ln w="9525">
              <a:solidFill>
                <a:schemeClr val="tx2">
                  <a:lumMod val="60000"/>
                  <a:lumOff val="40000"/>
                </a:schemeClr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pPr indent="444500" algn="just" defTabSz="914400">
                <a:defRPr/>
              </a:pPr>
              <a:endParaRPr lang="zh-CN" altLang="en-US" sz="2000" b="1" dirty="0">
                <a:latin typeface="仿宋" pitchFamily="49" charset="-122"/>
                <a:ea typeface="仿宋" pitchFamily="49" charset="-122"/>
              </a:endParaRPr>
            </a:p>
          </p:txBody>
        </p:sp>
        <p:sp>
          <p:nvSpPr>
            <p:cNvPr id="47" name="矩形 2"/>
            <p:cNvSpPr>
              <a:spLocks noChangeArrowheads="1"/>
            </p:cNvSpPr>
            <p:nvPr/>
          </p:nvSpPr>
          <p:spPr bwMode="auto">
            <a:xfrm>
              <a:off x="4932049" y="3010049"/>
              <a:ext cx="3538734" cy="2877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FF0000"/>
                  </a:solidFill>
                  <a:ea typeface="楷体" pitchFamily="49" charset="-122"/>
                  <a:cs typeface="宋体" pitchFamily="2" charset="-122"/>
                </a:rPr>
                <a:t>先点松果再点小松鼠哦！</a:t>
              </a:r>
              <a:endParaRPr lang="zh-CN" altLang="en-US" sz="2800" b="1" dirty="0">
                <a:solidFill>
                  <a:srgbClr val="FF0000"/>
                </a:solidFill>
                <a:ea typeface="楷体" pitchFamily="49" charset="-122"/>
                <a:cs typeface="宋体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23611 0.503951 " pathEditMode="relative" ptsTypes="">
                                      <p:cBhvr>
                                        <p:cTn id="13" dur="20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31528 0.503951 " pathEditMode="relative" ptsTypes="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23681 0.503951 " pathEditMode="relative" ptsTypes="">
                                      <p:cBhvr>
                                        <p:cTn id="2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39375 0.503951 " pathEditMode="relative" ptsTypes="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23681 0.503951 " pathEditMode="relative" ptsTypes="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23681 0.503951 " pathEditMode="relative" ptsTypes="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23681 0.503951 " pathEditMode="relative" ptsTypes="">
                                      <p:cBhvr>
                                        <p:cTn id="3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023681 0.503951 " pathEditMode="relative" ptsTypes="">
                                      <p:cBhvr>
                                        <p:cTn id="4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839306 0.082346 " pathEditMode="relative" rAng="0" ptsTypes="">
                                      <p:cBhvr>
                                        <p:cTn id="46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2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691458 0.053457 " pathEditMode="relative" rAng="0" ptsTypes="">
                                      <p:cBhvr>
                                        <p:cTn id="51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2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552708 0.072716 " pathEditMode="relative" rAng="0" ptsTypes="">
                                      <p:cBhvr>
                                        <p:cTn id="56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2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423472 0.008148 " pathEditMode="relative" rAng="0" ptsTypes="">
                                      <p:cBhvr>
                                        <p:cTn id="61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2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567708 -0.136667 " pathEditMode="relative" rAng="0" ptsTypes=""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0" y="-2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0.567708 -0.136667 " pathEditMode="relative" rAng="0" ptsTypes="">
                                      <p:cBhvr>
                                        <p:cTn id="71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00" y="-22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5000 0.000247 L 0.501389 -0.125309 " pathEditMode="relative" rAng="0" ptsTypes="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" y="-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71477E-6 L 0.56771 -0.1366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85" y="-68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592492" y="1227843"/>
            <a:ext cx="7908041" cy="24929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6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6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50000"/>
              </a:lnSpc>
            </a:pPr>
            <a:r>
              <a:rPr lang="en-US" altLang="zh-CN" sz="26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en-US" altLang="zh-CN" sz="2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驯</a:t>
            </a:r>
            <a:r>
              <a:rPr lang="en-US" alt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xùn   xiòng</a:t>
            </a:r>
            <a:r>
              <a:rPr lang="en-US" alt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altLang="en-US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良</a:t>
            </a:r>
            <a:r>
              <a:rPr lang="en-US" altLang="zh-CN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	</a:t>
            </a:r>
            <a:r>
              <a:rPr lang="zh-CN" altLang="en-US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宽</a:t>
            </a:r>
            <a:r>
              <a:rPr lang="en-US" altLang="zh-CN" sz="26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敞</a:t>
            </a:r>
            <a:r>
              <a:rPr lang="en-US" altLang="zh-CN" sz="26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cǎnɡ</a:t>
            </a:r>
            <a:r>
              <a:rPr lang="en-US" altLang="zh-CN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chǎnɡ </a:t>
            </a:r>
            <a:r>
              <a:rPr lang="en-US" alt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50000"/>
              </a:lnSpc>
            </a:pPr>
            <a:r>
              <a:rPr lang="en-US" alt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zh-CN" altLang="en-US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松</a:t>
            </a:r>
            <a:r>
              <a:rPr lang="en-US" altLang="zh-CN" sz="2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鼠</a:t>
            </a:r>
            <a:r>
              <a:rPr lang="en-US" alt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shǔ  sǔ</a:t>
            </a:r>
            <a:r>
              <a:rPr lang="en-US" alt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      </a:t>
            </a:r>
            <a:r>
              <a:rPr lang="en-US" altLang="zh-CN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	</a:t>
            </a:r>
            <a:r>
              <a:rPr lang="en-US" altLang="zh-CN" sz="26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拾</a:t>
            </a:r>
            <a:r>
              <a:rPr lang="en-US" altLang="zh-CN" sz="26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sí</a:t>
            </a:r>
            <a:r>
              <a:rPr lang="en-US" altLang="zh-CN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shí</a:t>
            </a:r>
            <a:r>
              <a:rPr lang="en-US" alt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altLang="en-US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起</a:t>
            </a:r>
            <a:endParaRPr lang="en-US" altLang="zh-CN" sz="2600" b="1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lang="en-US" altLang="zh-CN" sz="2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梳</a:t>
            </a:r>
            <a:r>
              <a:rPr lang="zh-CN" altLang="en-US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zh-CN" altLang="en-US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shū   sū</a:t>
            </a:r>
            <a:r>
              <a:rPr lang="zh-CN" altLang="en-US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）理     </a:t>
            </a:r>
            <a:r>
              <a:rPr lang="en-US" altLang="zh-CN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	</a:t>
            </a:r>
            <a:r>
              <a:rPr lang="en-US" altLang="zh-CN" sz="26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玲</a:t>
            </a:r>
            <a:r>
              <a:rPr lang="zh-CN" altLang="en-US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zh-CN" altLang="en-US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lín  lín</a:t>
            </a:r>
            <a:r>
              <a:rPr lang="en-US" altLang="zh-CN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</a:t>
            </a:r>
            <a:r>
              <a:rPr lang="zh-CN" altLang="en-US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）珑</a:t>
            </a:r>
          </a:p>
        </p:txBody>
      </p:sp>
      <p:sp>
        <p:nvSpPr>
          <p:cNvPr id="5" name="矩形 4"/>
          <p:cNvSpPr/>
          <p:nvPr/>
        </p:nvSpPr>
        <p:spPr>
          <a:xfrm>
            <a:off x="1718209" y="1748027"/>
            <a:ext cx="1180040" cy="10272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037776" y="1748117"/>
            <a:ext cx="937471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62170" y="2306785"/>
            <a:ext cx="1095727" cy="10272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927515" y="2264757"/>
            <a:ext cx="1095727" cy="10272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54375" y="2948446"/>
            <a:ext cx="1095727" cy="10272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49647" y="2893411"/>
            <a:ext cx="1095727" cy="10272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4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594978" y="584881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6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4"/>
          <p:cNvSpPr/>
          <p:nvPr/>
        </p:nvSpPr>
        <p:spPr>
          <a:xfrm>
            <a:off x="437797" y="1181099"/>
            <a:ext cx="1925638" cy="31493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乖巧</a:t>
            </a: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驯良</a:t>
            </a: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橡栗</a:t>
            </a: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6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矫健</a:t>
            </a: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>
            <a:endCxn id="22535" idx="1"/>
          </p:cNvCxnSpPr>
          <p:nvPr/>
        </p:nvCxnSpPr>
        <p:spPr>
          <a:xfrm>
            <a:off x="1862667" y="1844424"/>
            <a:ext cx="1226608" cy="83704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endCxn id="22534" idx="1"/>
          </p:cNvCxnSpPr>
          <p:nvPr/>
        </p:nvCxnSpPr>
        <p:spPr>
          <a:xfrm>
            <a:off x="1862669" y="2649010"/>
            <a:ext cx="1226606" cy="16009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533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534" name="矩形 5"/>
          <p:cNvSpPr/>
          <p:nvPr/>
        </p:nvSpPr>
        <p:spPr>
          <a:xfrm>
            <a:off x="3089275" y="4009496"/>
            <a:ext cx="4902200" cy="480901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和顺善良。</a:t>
            </a:r>
          </a:p>
        </p:txBody>
      </p:sp>
      <p:sp>
        <p:nvSpPr>
          <p:cNvPr id="22535" name="矩形 5"/>
          <p:cNvSpPr/>
          <p:nvPr/>
        </p:nvSpPr>
        <p:spPr>
          <a:xfrm>
            <a:off x="3089275" y="2410883"/>
            <a:ext cx="4152967" cy="541174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合人心意，</a:t>
            </a: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讨人喜欢。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536" name="矩形 5"/>
          <p:cNvSpPr/>
          <p:nvPr/>
        </p:nvSpPr>
        <p:spPr>
          <a:xfrm>
            <a:off x="3089275" y="3255433"/>
            <a:ext cx="5218113" cy="46166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强壮有力，英勇威武。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537" name="矩形 5"/>
          <p:cNvSpPr/>
          <p:nvPr/>
        </p:nvSpPr>
        <p:spPr>
          <a:xfrm>
            <a:off x="3111853" y="1428926"/>
            <a:ext cx="5501569" cy="83099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橡树的果实，外表皮有一层硬壳，圆形，呈棕红色，内仁如栗子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可食用。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862667" y="2035176"/>
            <a:ext cx="1226608" cy="122025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862667" y="3525838"/>
            <a:ext cx="1226608" cy="48365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5"/>
          <p:cNvGrpSpPr/>
          <p:nvPr/>
        </p:nvGrpSpPr>
        <p:grpSpPr>
          <a:xfrm>
            <a:off x="3354917" y="344307"/>
            <a:ext cx="3952875" cy="538163"/>
            <a:chOff x="3124895" y="802160"/>
            <a:chExt cx="3951025" cy="537866"/>
          </a:xfrm>
        </p:grpSpPr>
        <p:pic>
          <p:nvPicPr>
            <p:cNvPr id="22543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60"/>
              <a:ext cx="3885506" cy="5378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544" name="矩形 12"/>
            <p:cNvSpPr/>
            <p:nvPr/>
          </p:nvSpPr>
          <p:spPr>
            <a:xfrm>
              <a:off x="3197935" y="82686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366934" y="654978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4"/>
          <p:cNvSpPr/>
          <p:nvPr/>
        </p:nvSpPr>
        <p:spPr>
          <a:xfrm>
            <a:off x="285220" y="1204913"/>
            <a:ext cx="1925637" cy="329320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玲珑</a:t>
            </a: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蛰伏</a:t>
            </a: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00000"/>
              </a:lnSpc>
            </a:pP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苔藓</a:t>
            </a: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6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警觉</a:t>
            </a: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676578" y="1790700"/>
            <a:ext cx="1392238" cy="16383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V="1">
            <a:off x="1594028" y="1808163"/>
            <a:ext cx="1460500" cy="7985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557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558" name="矩形 5"/>
          <p:cNvSpPr/>
          <p:nvPr/>
        </p:nvSpPr>
        <p:spPr>
          <a:xfrm>
            <a:off x="3063524" y="3942997"/>
            <a:ext cx="4902200" cy="48101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对危险或情况变化的敏锐感觉。</a:t>
            </a:r>
          </a:p>
        </p:txBody>
      </p:sp>
      <p:sp>
        <p:nvSpPr>
          <p:cNvPr id="23559" name="矩形 5"/>
          <p:cNvSpPr/>
          <p:nvPr/>
        </p:nvSpPr>
        <p:spPr>
          <a:xfrm>
            <a:off x="3063524" y="2228497"/>
            <a:ext cx="5946775" cy="769938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苔藓植物的一纲，属于这一纲的植物，根、茎、叶的区别不明显，绿色，生长在阴湿的地方。</a:t>
            </a:r>
          </a:p>
        </p:txBody>
      </p:sp>
      <p:sp>
        <p:nvSpPr>
          <p:cNvPr id="23560" name="矩形 5"/>
          <p:cNvSpPr/>
          <p:nvPr/>
        </p:nvSpPr>
        <p:spPr>
          <a:xfrm>
            <a:off x="3063524" y="3198813"/>
            <a:ext cx="5218113" cy="46166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精巧细致。</a:t>
            </a:r>
          </a:p>
        </p:txBody>
      </p:sp>
      <p:sp>
        <p:nvSpPr>
          <p:cNvPr id="23561" name="矩形 5"/>
          <p:cNvSpPr/>
          <p:nvPr/>
        </p:nvSpPr>
        <p:spPr>
          <a:xfrm>
            <a:off x="3063524" y="1419930"/>
            <a:ext cx="5218113" cy="48101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动物冬眠，潜伏起来不食不动。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567040" y="2720975"/>
            <a:ext cx="1487488" cy="7270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1613078" y="4246563"/>
            <a:ext cx="1487488" cy="206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3565" name="组合 25"/>
          <p:cNvGrpSpPr/>
          <p:nvPr/>
        </p:nvGrpSpPr>
        <p:grpSpPr>
          <a:xfrm>
            <a:off x="421005" y="663433"/>
            <a:ext cx="3952875" cy="538163"/>
            <a:chOff x="3124895" y="802160"/>
            <a:chExt cx="3951025" cy="537866"/>
          </a:xfrm>
        </p:grpSpPr>
        <p:pic>
          <p:nvPicPr>
            <p:cNvPr id="23567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60"/>
              <a:ext cx="3885506" cy="5378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568" name="矩形 12"/>
            <p:cNvSpPr/>
            <p:nvPr/>
          </p:nvSpPr>
          <p:spPr>
            <a:xfrm>
              <a:off x="3197935" y="82686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75805" y="1118803"/>
            <a:ext cx="8120380" cy="319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2300" marR="0" lvl="0" indent="-622300" algn="l" defTabSz="45720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．松鼠的活动范围主要在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　　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  <a:p>
            <a:pPr marL="630238" marR="0" lvl="0" indent="-179388" algn="l" defTabSz="45720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．地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底下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	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．树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顶上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	C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．人的住宅 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	D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．小树丛</a:t>
            </a:r>
          </a:p>
          <a:p>
            <a:pPr marL="622300" marR="0" lvl="0" indent="-622300" algn="l" defTabSz="45720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．松鼠的活动时间一般是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　　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  <a:p>
            <a:pPr marL="630238" marR="0" lvl="0" indent="-179388" algn="l" defTabSz="45720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夜晚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		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．白天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542925" marR="0" lvl="0" indent="-542925" algn="l" defTabSz="457200" rtl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．松鼠是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生的，通常一胎生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个。它们用爪子和牙齿梳理全身的毛，身上总是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的。</a:t>
            </a:r>
          </a:p>
        </p:txBody>
      </p:sp>
      <p:sp>
        <p:nvSpPr>
          <p:cNvPr id="4" name="矩形 3"/>
          <p:cNvSpPr/>
          <p:nvPr/>
        </p:nvSpPr>
        <p:spPr>
          <a:xfrm>
            <a:off x="4441070" y="1155173"/>
            <a:ext cx="38985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</a:t>
            </a:r>
          </a:p>
        </p:txBody>
      </p:sp>
      <p:sp>
        <p:nvSpPr>
          <p:cNvPr id="5" name="矩形 4"/>
          <p:cNvSpPr/>
          <p:nvPr/>
        </p:nvSpPr>
        <p:spPr>
          <a:xfrm>
            <a:off x="4429781" y="2036553"/>
            <a:ext cx="3143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</a:t>
            </a:r>
          </a:p>
        </p:txBody>
      </p:sp>
      <p:sp>
        <p:nvSpPr>
          <p:cNvPr id="6" name="矩形 5"/>
          <p:cNvSpPr/>
          <p:nvPr/>
        </p:nvSpPr>
        <p:spPr>
          <a:xfrm>
            <a:off x="2356904" y="2851117"/>
            <a:ext cx="494046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胎</a:t>
            </a:r>
          </a:p>
        </p:txBody>
      </p:sp>
      <p:sp>
        <p:nvSpPr>
          <p:cNvPr id="7" name="矩形 6"/>
          <p:cNvSpPr/>
          <p:nvPr/>
        </p:nvSpPr>
        <p:spPr>
          <a:xfrm>
            <a:off x="5934777" y="2873694"/>
            <a:ext cx="80342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三四</a:t>
            </a:r>
          </a:p>
        </p:txBody>
      </p:sp>
      <p:sp>
        <p:nvSpPr>
          <p:cNvPr id="8" name="矩形 7"/>
          <p:cNvSpPr/>
          <p:nvPr/>
        </p:nvSpPr>
        <p:spPr>
          <a:xfrm>
            <a:off x="6153786" y="3313381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光光溜溜</a:t>
            </a:r>
          </a:p>
        </p:txBody>
      </p:sp>
      <p:sp>
        <p:nvSpPr>
          <p:cNvPr id="9" name="矩形 8"/>
          <p:cNvSpPr/>
          <p:nvPr/>
        </p:nvSpPr>
        <p:spPr>
          <a:xfrm>
            <a:off x="1494968" y="3763757"/>
            <a:ext cx="14221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干干净净</a:t>
            </a:r>
          </a:p>
        </p:txBody>
      </p:sp>
      <p:grpSp>
        <p:nvGrpSpPr>
          <p:cNvPr id="19458" name="组合 5"/>
          <p:cNvGrpSpPr/>
          <p:nvPr/>
        </p:nvGrpSpPr>
        <p:grpSpPr>
          <a:xfrm>
            <a:off x="2875562" y="49141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矩形 2"/>
          <p:cNvSpPr>
            <a:spLocks noChangeArrowheads="1"/>
          </p:cNvSpPr>
          <p:nvPr/>
        </p:nvSpPr>
        <p:spPr bwMode="auto">
          <a:xfrm>
            <a:off x="480445" y="746017"/>
            <a:ext cx="8345876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30555" indent="-63055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535305" marR="0" lvl="0" indent="-4476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  <a:sym typeface="+mn-ea"/>
              </a:rPr>
              <a:t>查资料，填一填。</a:t>
            </a:r>
            <a:endParaRPr lang="zh-CN" altLang="en-US" sz="2400" b="1" dirty="0">
              <a:solidFill>
                <a:srgbClr val="0000FF"/>
              </a:solidFill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 marL="535305" marR="0" lvl="0" indent="-4476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松鼠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国著名博物学家、作家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写的。他毕生从事博物学研究，用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40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年的时间写出了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36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册巨著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《__________》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</a:p>
          <a:p>
            <a:pPr marL="535305" marR="0" lvl="0" indent="-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．在这位作家的笔下，小松鼠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，大象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，鸽子夫妇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Times New Roman" pitchFamily="18" charset="0"/>
              </a:rPr>
              <a:t>……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选择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</a:p>
          <a:p>
            <a:pPr marL="630555" marR="0" lvl="0" indent="-9525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A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．相亲相爱　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B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．善良可爱　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．温和憨厚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06266" y="2476761"/>
            <a:ext cx="111280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自然史</a:t>
            </a:r>
          </a:p>
        </p:txBody>
      </p:sp>
      <p:sp>
        <p:nvSpPr>
          <p:cNvPr id="4" name="矩形 3"/>
          <p:cNvSpPr/>
          <p:nvPr/>
        </p:nvSpPr>
        <p:spPr>
          <a:xfrm>
            <a:off x="2978714" y="1430337"/>
            <a:ext cx="494046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法</a:t>
            </a:r>
          </a:p>
        </p:txBody>
      </p:sp>
      <p:sp>
        <p:nvSpPr>
          <p:cNvPr id="5" name="矩形 4"/>
          <p:cNvSpPr/>
          <p:nvPr/>
        </p:nvSpPr>
        <p:spPr>
          <a:xfrm>
            <a:off x="6843540" y="1396434"/>
            <a:ext cx="80342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布封</a:t>
            </a:r>
          </a:p>
        </p:txBody>
      </p:sp>
      <p:sp>
        <p:nvSpPr>
          <p:cNvPr id="6" name="矩形 5"/>
          <p:cNvSpPr/>
          <p:nvPr/>
        </p:nvSpPr>
        <p:spPr>
          <a:xfrm>
            <a:off x="5199946" y="3058055"/>
            <a:ext cx="38985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B</a:t>
            </a:r>
          </a:p>
        </p:txBody>
      </p:sp>
      <p:sp>
        <p:nvSpPr>
          <p:cNvPr id="7" name="矩形 6"/>
          <p:cNvSpPr/>
          <p:nvPr/>
        </p:nvSpPr>
        <p:spPr>
          <a:xfrm>
            <a:off x="7233959" y="3058055"/>
            <a:ext cx="4074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</a:t>
            </a:r>
          </a:p>
        </p:txBody>
      </p:sp>
      <p:sp>
        <p:nvSpPr>
          <p:cNvPr id="8" name="矩形 7"/>
          <p:cNvSpPr/>
          <p:nvPr/>
        </p:nvSpPr>
        <p:spPr>
          <a:xfrm>
            <a:off x="2779644" y="3609059"/>
            <a:ext cx="407484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</a:t>
            </a:r>
          </a:p>
        </p:txBody>
      </p:sp>
      <p:grpSp>
        <p:nvGrpSpPr>
          <p:cNvPr id="2" name="组合 5"/>
          <p:cNvGrpSpPr/>
          <p:nvPr/>
        </p:nvGrpSpPr>
        <p:grpSpPr>
          <a:xfrm>
            <a:off x="2851961" y="-18099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824057" y="256149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85080" y="1564018"/>
            <a:ext cx="7369175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037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778</Words>
  <Application>Microsoft Office PowerPoint</Application>
  <PresentationFormat>全屏显示(16:9)</PresentationFormat>
  <Paragraphs>112</Paragraphs>
  <Slides>19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21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693</cp:revision>
  <dcterms:created xsi:type="dcterms:W3CDTF">2015-12-30T08:03:00Z</dcterms:created>
  <dcterms:modified xsi:type="dcterms:W3CDTF">2020-08-24T08:31:40Z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