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684" r:id="rId2"/>
    <p:sldId id="641" r:id="rId3"/>
    <p:sldId id="648" r:id="rId4"/>
    <p:sldId id="643" r:id="rId5"/>
    <p:sldId id="649" r:id="rId6"/>
    <p:sldId id="646" r:id="rId7"/>
    <p:sldId id="652" r:id="rId8"/>
    <p:sldId id="651" r:id="rId9"/>
    <p:sldId id="653" r:id="rId10"/>
    <p:sldId id="654" r:id="rId11"/>
    <p:sldId id="655" r:id="rId12"/>
    <p:sldId id="656" r:id="rId13"/>
    <p:sldId id="657" r:id="rId14"/>
    <p:sldId id="658" r:id="rId15"/>
    <p:sldId id="659" r:id="rId16"/>
    <p:sldId id="661" r:id="rId17"/>
    <p:sldId id="662" r:id="rId18"/>
    <p:sldId id="663" r:id="rId19"/>
    <p:sldId id="665" r:id="rId20"/>
    <p:sldId id="666" r:id="rId21"/>
    <p:sldId id="667" r:id="rId22"/>
    <p:sldId id="668" r:id="rId23"/>
    <p:sldId id="669" r:id="rId24"/>
    <p:sldId id="670" r:id="rId25"/>
    <p:sldId id="671" r:id="rId26"/>
    <p:sldId id="672" r:id="rId27"/>
    <p:sldId id="673" r:id="rId28"/>
    <p:sldId id="680" r:id="rId29"/>
    <p:sldId id="681" r:id="rId30"/>
    <p:sldId id="682" r:id="rId31"/>
    <p:sldId id="674" r:id="rId32"/>
    <p:sldId id="675" r:id="rId33"/>
    <p:sldId id="676" r:id="rId34"/>
    <p:sldId id="677" r:id="rId35"/>
    <p:sldId id="678" r:id="rId36"/>
    <p:sldId id="679" r:id="rId37"/>
    <p:sldId id="683" r:id="rId3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68" autoAdjust="0"/>
    <p:restoredTop sz="85146"/>
  </p:normalViewPr>
  <p:slideViewPr>
    <p:cSldViewPr snapToGrid="0" snapToObjects="1" showGuides="1">
      <p:cViewPr>
        <p:scale>
          <a:sx n="87" d="100"/>
          <a:sy n="87" d="100"/>
        </p:scale>
        <p:origin x="-258" y="-102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809373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  <a:lvl2pPr>
              <a:defRPr>
                <a:ea typeface="黑体" panose="02010609060101010101" pitchFamily="49" charset="-122"/>
              </a:defRPr>
            </a:lvl2pPr>
            <a:lvl3pPr>
              <a:defRPr>
                <a:ea typeface="黑体" panose="02010609060101010101" pitchFamily="49" charset="-122"/>
              </a:defRPr>
            </a:lvl3pPr>
            <a:lvl4pPr>
              <a:defRPr>
                <a:ea typeface="黑体" panose="02010609060101010101" pitchFamily="49" charset="-122"/>
              </a:defRPr>
            </a:lvl4pPr>
            <a:lvl5pPr>
              <a:defRPr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D7E2DA1D-C93B-4173-A4D1-FBC9ECE933D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2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2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91685"/>
            <a:ext cx="9144000" cy="551815"/>
            <a:chOff x="0" y="7231"/>
            <a:chExt cx="14400" cy="869"/>
          </a:xfrm>
        </p:grpSpPr>
        <p:pic>
          <p:nvPicPr>
            <p:cNvPr id="2" name="图片 2" descr="IMG_256"/>
            <p:cNvPicPr>
              <a:picLocks noChangeAspect="1"/>
            </p:cNvPicPr>
            <p:nvPr userDrawn="1"/>
          </p:nvPicPr>
          <p:blipFill>
            <a:blip r:embed="rId10"/>
            <a:srcRect l="48735"/>
            <a:stretch>
              <a:fillRect/>
            </a:stretch>
          </p:blipFill>
          <p:spPr>
            <a:xfrm>
              <a:off x="4299" y="7231"/>
              <a:ext cx="10101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3" name="图片 2" descr="IMG_256"/>
            <p:cNvPicPr>
              <a:picLocks noChangeAspect="1"/>
            </p:cNvPicPr>
            <p:nvPr userDrawn="1"/>
          </p:nvPicPr>
          <p:blipFill>
            <a:blip r:embed="rId10"/>
            <a:srcRect r="52301"/>
            <a:stretch>
              <a:fillRect/>
            </a:stretch>
          </p:blipFill>
          <p:spPr>
            <a:xfrm>
              <a:off x="0" y="7231"/>
              <a:ext cx="4488" cy="869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file:///D:\&#29992;&#25143;&#30446;&#24405;\&#25105;&#30340;&#25991;&#26723;\tencent%20files\598666936\filerecv\mobilefile\&#12298;&#21518;&#32703;&#23556;&#26085;&#12299;&#32463;&#20856;&#31461;&#35805;&#25925;&#20107;.wmv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asp/?url=http://py.sucaiw.com/%B6%AF%BB%AD%C0%E0/%D2%BB%B0%E3%B6%AF%BB%AD/%D6%B2%CE%EF/%BB%A8%B2%DD//&amp;pic=gif&amp;num=024&amp;ext=.gif&amp;picall=43" TargetMode="External"/><Relationship Id="rId2" Type="http://schemas.openxmlformats.org/officeDocument/2006/relationships/hyperlink" Target="http://images.asp/?url=http://py.sucaiw.com/%B6%AF%BB%AD%C0%E0/%D2%BB%B0%E3%B6%AF%BB%AD/%D6%B2%CE%EF/%BB%A8%B2%DD//&amp;pic=gif&amp;num=005&amp;ext=.gif&amp;picall=43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images.asp/?url=http://py.sucaiw.com/%B6%AF%BB%AD%C0%E0/%D2%BB%B0%E3%B6%AF%BB%AD/%D6%B2%CE%EF/%CA%F7%C4%BE//&amp;pic=gif&amp;num=006&amp;ext=.gif&amp;picall=16" TargetMode="External"/><Relationship Id="rId4" Type="http://schemas.openxmlformats.org/officeDocument/2006/relationships/hyperlink" Target="http://images.asp/?url=http://py.sucaiw.com/%B6%AF%BB%AD%C0%E0/%D2%BB%B0%E3%B6%AF%BB%AD/%D6%B2%CE%EF/%CA%F7%C4%BE//&amp;pic=gif&amp;num=009&amp;ext=.gif&amp;picall=16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35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/>
          <a:srcRect b="8020"/>
          <a:stretch>
            <a:fillRect/>
          </a:stretch>
        </p:blipFill>
        <p:spPr>
          <a:xfrm>
            <a:off x="0" y="0"/>
            <a:ext cx="9144000" cy="51428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54593" y="1529080"/>
            <a:ext cx="29013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太阳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475" y="253927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400" y="253990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83311" y="269381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29029"/>
            <a:ext cx="3465512" cy="368300"/>
            <a:chOff x="-36512" y="137544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37544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4599931" y="2604506"/>
            <a:ext cx="489558" cy="346249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b="1" dirty="0">
                <a:latin typeface="+mj-ea"/>
                <a:ea typeface="+mj-ea"/>
                <a:sym typeface="+mn-ea"/>
              </a:rPr>
              <a:t>   </a:t>
            </a:r>
            <a:endParaRPr lang="zh-CN" altLang="en-US">
              <a:latin typeface="+mj-ea"/>
              <a:ea typeface="+mj-ea"/>
            </a:endParaRPr>
          </a:p>
        </p:txBody>
      </p:sp>
      <p:sp>
        <p:nvSpPr>
          <p:cNvPr id="22" name="文本框 6"/>
          <p:cNvSpPr txBox="1"/>
          <p:nvPr/>
        </p:nvSpPr>
        <p:spPr>
          <a:xfrm>
            <a:off x="406422" y="1092616"/>
            <a:ext cx="8136904" cy="32932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j-ea"/>
                <a:ea typeface="+mj-ea"/>
              </a:rPr>
              <a:t>    默读课文，思考：本文先通过</a:t>
            </a:r>
            <a:r>
              <a:rPr lang="zh-CN" altLang="en-US" sz="3200" b="1" u="sng" dirty="0">
                <a:solidFill>
                  <a:srgbClr val="FF0000"/>
                </a:solidFill>
                <a:latin typeface="+mj-ea"/>
                <a:ea typeface="+mj-ea"/>
              </a:rPr>
              <a:t>后羿射日</a:t>
            </a:r>
            <a:r>
              <a:rPr lang="zh-CN" altLang="en-US" sz="3200" b="1" dirty="0">
                <a:latin typeface="+mj-ea"/>
                <a:ea typeface="+mj-ea"/>
              </a:rPr>
              <a:t>的传说，引出了说明对象：</a:t>
            </a:r>
            <a:r>
              <a:rPr lang="zh-CN" altLang="en-US" sz="3200" b="1" u="sng" dirty="0">
                <a:solidFill>
                  <a:srgbClr val="FF0000"/>
                </a:solidFill>
                <a:latin typeface="+mj-ea"/>
                <a:ea typeface="+mj-ea"/>
              </a:rPr>
              <a:t>太阳</a:t>
            </a:r>
            <a:r>
              <a:rPr lang="zh-CN" altLang="en-US" sz="3200" b="1" dirty="0">
                <a:latin typeface="+mj-ea"/>
                <a:ea typeface="+mj-ea"/>
              </a:rPr>
              <a:t>。接着依次介绍了太阳的特点及与人类密切的关系，告诉我们没有太阳就没有</a:t>
            </a:r>
            <a:r>
              <a:rPr lang="zh-CN" altLang="en-US" sz="3200" b="1" u="sng" dirty="0">
                <a:solidFill>
                  <a:srgbClr val="FF0000"/>
                </a:solidFill>
                <a:latin typeface="+mj-ea"/>
                <a:ea typeface="+mj-ea"/>
              </a:rPr>
              <a:t>我们这个美丽可爱的世界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en-US" altLang="zh-CN" sz="3200" b="1" dirty="0">
              <a:latin typeface="+mj-ea"/>
              <a:ea typeface="+mj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9110" y="959110"/>
            <a:ext cx="1728192" cy="70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396" y="1926056"/>
            <a:ext cx="864096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9778" y="3057320"/>
            <a:ext cx="3888432" cy="48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86" y="3699042"/>
            <a:ext cx="1259632" cy="48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3160333" y="148277"/>
            <a:ext cx="2646879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876300"/>
            <a:ext cx="8496300" cy="3507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sz="2400" b="1" dirty="0">
                <a:latin typeface="+mj-ea"/>
                <a:ea typeface="+mj-ea"/>
              </a:rPr>
              <a:t>初读课文，了解课文的主要内容，说说课文是从哪些方面介绍太阳的？太阳有什么特点？太阳对人类有哪些作用。再读课文，并结合上下文重点品读理解“没有太阳，就没有我们这个美丽可爱的世界”这句话的含义。最后，体会课文是怎样运用列数字、作比较、举例子等说明方法来说明太阳的特点的，并体会运用这些说明方法的好处。</a:t>
            </a:r>
          </a:p>
        </p:txBody>
      </p:sp>
      <p:sp>
        <p:nvSpPr>
          <p:cNvPr id="3" name="矩形 2"/>
          <p:cNvSpPr/>
          <p:nvPr/>
        </p:nvSpPr>
        <p:spPr>
          <a:xfrm>
            <a:off x="3415028" y="18043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828290" y="1481455"/>
            <a:ext cx="254127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579495" y="2630170"/>
            <a:ext cx="1790065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96290" y="4276725"/>
            <a:ext cx="3916045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038225" y="3755752"/>
            <a:ext cx="479552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30156" y="821791"/>
            <a:ext cx="8213805" cy="1133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 自由朗读课文，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课文围绕“太阳”，主要讲了两方面的内容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？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      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1359361" y="2178225"/>
            <a:ext cx="3756926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第一：太阳的特点。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1359996" y="2918635"/>
            <a:ext cx="667366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第二：太阳与我们人类的密切关系。</a:t>
            </a: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4781932" y="2178305"/>
            <a:ext cx="40386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1~3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自然段）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4846642" y="3624765"/>
            <a:ext cx="424815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4~8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自然段）</a:t>
            </a:r>
            <a:endParaRPr lang="en-US" altLang="zh-CN" sz="32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0152" y="114734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804545" y="1261199"/>
            <a:ext cx="775398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1165225"/>
            <a:r>
              <a:rPr lang="zh-CN" altLang="en-US" sz="44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默读</a:t>
            </a:r>
            <a:r>
              <a:rPr lang="zh-CN" altLang="en-US" sz="4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课文</a:t>
            </a:r>
            <a:r>
              <a:rPr lang="zh-CN" altLang="en-US" sz="4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4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1-3</a:t>
            </a:r>
            <a:r>
              <a:rPr lang="zh-CN" altLang="en-US" sz="4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4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，找一找：太阳有哪些特点？画出相关的句子。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1404938" y="839788"/>
            <a:ext cx="631666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zh-CN" sz="2800" b="1" dirty="0">
                <a:latin typeface="微软雅黑" pitchFamily="34" charset="-122"/>
                <a:ea typeface="微软雅黑" pitchFamily="34" charset="-122"/>
              </a:rPr>
              <a:t>想一想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：课文介绍了太阳的哪些特点？</a:t>
            </a:r>
            <a:endParaRPr lang="zh-CN" altLang="zh-CN" sz="5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6" descr="C:\Users\Administrator\AppData\Roaming\Tencent\Users\541737432\QQ\WinTemp\RichOle\OD~YNMBBFBAIB~}PC8JLH}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0" y="1539875"/>
            <a:ext cx="3089910" cy="2766695"/>
          </a:xfrm>
          <a:prstGeom prst="roundRect">
            <a:avLst>
              <a:gd name="adj" fmla="val 821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6686550" y="1593165"/>
            <a:ext cx="890588" cy="2455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远</a:t>
            </a:r>
            <a:endParaRPr lang="en-US" altLang="zh-CN" sz="3600" b="1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大</a:t>
            </a:r>
            <a:endParaRPr lang="en-US" altLang="zh-CN" sz="3600" b="1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</a:rPr>
              <a:t>热</a:t>
            </a:r>
            <a:endParaRPr lang="zh-CN" altLang="en-US" sz="3600" dirty="0">
              <a:solidFill>
                <a:srgbClr val="C0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927033" y="155893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611851" y="209703"/>
              <a:ext cx="1961515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太阳的特点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8"/>
          <p:cNvSpPr/>
          <p:nvPr/>
        </p:nvSpPr>
        <p:spPr>
          <a:xfrm>
            <a:off x="417513" y="1341438"/>
            <a:ext cx="6418262" cy="1477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有这么一个传说，古时候，天上有十个太阳，晒得地面寸草不生。人们热得受不了，就找一个箭法很好的人射掉九个，只留下一个，地面上才不那么热了。</a:t>
            </a:r>
          </a:p>
        </p:txBody>
      </p:sp>
      <p:pic>
        <p:nvPicPr>
          <p:cNvPr id="10244" name="图片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175" y="1120775"/>
            <a:ext cx="1830388" cy="1831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271838" y="438830"/>
            <a:ext cx="3335338" cy="750888"/>
          </a:xfrm>
          <a:prstGeom prst="borderCallout1">
            <a:avLst>
              <a:gd name="adj1" fmla="val 59313"/>
              <a:gd name="adj2" fmla="val -225"/>
              <a:gd name="adj3" fmla="val 108636"/>
              <a:gd name="adj4" fmla="val -1159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以传说引入课文，生动有趣，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激发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读者的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兴趣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23812" y="2844800"/>
            <a:ext cx="8964612" cy="879475"/>
            <a:chOff x="772686" y="3876457"/>
            <a:chExt cx="8969010" cy="879120"/>
          </a:xfrm>
        </p:grpSpPr>
        <p:sp>
          <p:nvSpPr>
            <p:cNvPr id="10253" name="文本框 9"/>
            <p:cNvSpPr txBox="1"/>
            <p:nvPr/>
          </p:nvSpPr>
          <p:spPr>
            <a:xfrm>
              <a:off x="1511986" y="4133828"/>
              <a:ext cx="8229710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课文引用了后羿射日的传说做开头，后羿射日的传说是真实可信的吗？</a:t>
              </a:r>
            </a:p>
          </p:txBody>
        </p:sp>
        <p:pic>
          <p:nvPicPr>
            <p:cNvPr id="10254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882650" y="3760559"/>
            <a:ext cx="5715001" cy="5724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不可信，后羿射日是一个神话传说。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-14287" y="2851150"/>
            <a:ext cx="8955087" cy="879475"/>
            <a:chOff x="772686" y="3876457"/>
            <a:chExt cx="8959480" cy="879120"/>
          </a:xfrm>
        </p:grpSpPr>
        <p:sp>
          <p:nvSpPr>
            <p:cNvPr id="10251" name="文本框 9"/>
            <p:cNvSpPr txBox="1"/>
            <p:nvPr/>
          </p:nvSpPr>
          <p:spPr>
            <a:xfrm>
              <a:off x="1502456" y="4128750"/>
              <a:ext cx="8229710" cy="491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既然不可信，课文为什么引用它做文章的开头呢？</a:t>
              </a:r>
            </a:p>
          </p:txBody>
        </p:sp>
        <p:pic>
          <p:nvPicPr>
            <p:cNvPr id="1025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7" name="矩形 26"/>
          <p:cNvSpPr/>
          <p:nvPr/>
        </p:nvSpPr>
        <p:spPr>
          <a:xfrm>
            <a:off x="892175" y="3765322"/>
            <a:ext cx="5715001" cy="5724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为了说明太阳离地球很远。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483146" y="720361"/>
            <a:ext cx="1047115" cy="5777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5"/>
          <p:cNvSpPr/>
          <p:nvPr/>
        </p:nvSpPr>
        <p:spPr>
          <a:xfrm>
            <a:off x="579211" y="765616"/>
            <a:ext cx="8147050" cy="16906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其实，太阳离我们约有一亿五千万千米远。到太阳上去，如果步行，日夜不停地走，差不多要走三千五百年；就是坐飞机，也要飞二十几年。</a:t>
            </a:r>
          </a:p>
        </p:txBody>
      </p:sp>
      <p:pic>
        <p:nvPicPr>
          <p:cNvPr id="11267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9687" y="609600"/>
            <a:ext cx="1082675" cy="10826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4" name="直接连接符 13"/>
          <p:cNvCxnSpPr/>
          <p:nvPr/>
        </p:nvCxnSpPr>
        <p:spPr>
          <a:xfrm>
            <a:off x="2114324" y="1310129"/>
            <a:ext cx="4645025" cy="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5" name="组合 21"/>
          <p:cNvGrpSpPr/>
          <p:nvPr/>
        </p:nvGrpSpPr>
        <p:grpSpPr>
          <a:xfrm>
            <a:off x="672874" y="1859404"/>
            <a:ext cx="7778750" cy="560387"/>
            <a:chOff x="1138064" y="2527443"/>
            <a:chExt cx="7073064" cy="560631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142394" y="2527443"/>
              <a:ext cx="7068734" cy="1588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38064" y="3086486"/>
              <a:ext cx="3174217" cy="1588"/>
            </a:xfrm>
            <a:prstGeom prst="line">
              <a:avLst/>
            </a:prstGeom>
            <a:ln w="38100">
              <a:solidFill>
                <a:srgbClr val="0066FF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" name="圆角矩形标注 19"/>
          <p:cNvSpPr>
            <a:spLocks noChangeArrowheads="1"/>
          </p:cNvSpPr>
          <p:nvPr/>
        </p:nvSpPr>
        <p:spPr bwMode="auto">
          <a:xfrm>
            <a:off x="5794867" y="245083"/>
            <a:ext cx="1398852" cy="578882"/>
          </a:xfrm>
          <a:prstGeom prst="wedgeRoundRectCallout">
            <a:avLst>
              <a:gd name="adj1" fmla="val -81271"/>
              <a:gd name="adj2" fmla="val 61361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列数字</a:t>
            </a:r>
          </a:p>
        </p:txBody>
      </p:sp>
      <p:sp>
        <p:nvSpPr>
          <p:cNvPr id="21" name="圆角矩形标注 20"/>
          <p:cNvSpPr>
            <a:spLocks noChangeArrowheads="1"/>
          </p:cNvSpPr>
          <p:nvPr/>
        </p:nvSpPr>
        <p:spPr bwMode="auto">
          <a:xfrm>
            <a:off x="5643369" y="2085680"/>
            <a:ext cx="1398852" cy="578882"/>
          </a:xfrm>
          <a:prstGeom prst="wedgeRoundRectCallout">
            <a:avLst>
              <a:gd name="adj1" fmla="val -69858"/>
              <a:gd name="adj2" fmla="val -48960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举例子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96699" y="2781286"/>
            <a:ext cx="7542213" cy="1209675"/>
          </a:xfrm>
          <a:prstGeom prst="callout2">
            <a:avLst>
              <a:gd name="adj1" fmla="val 34908"/>
              <a:gd name="adj2" fmla="val -312"/>
              <a:gd name="adj3" fmla="val 16484"/>
              <a:gd name="adj4" fmla="val -4467"/>
              <a:gd name="adj5" fmla="val -19783"/>
              <a:gd name="adj6" fmla="val -63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用具体的数字说明太阳离我们很远，这种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说明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方法叫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列数字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。同时列举了步行和坐飞机的例子告诉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我们太阳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离我们很远，这种说明方法叫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举例子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987" y="-1587"/>
            <a:ext cx="9269412" cy="5145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8" name="直接连接符 83974"/>
          <p:cNvSpPr>
            <a:spLocks noChangeShapeType="1"/>
          </p:cNvSpPr>
          <p:nvPr/>
        </p:nvSpPr>
        <p:spPr bwMode="auto">
          <a:xfrm flipH="1">
            <a:off x="1901825" y="2068513"/>
            <a:ext cx="4267200" cy="158273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83976"/>
          <p:cNvGrpSpPr/>
          <p:nvPr/>
        </p:nvGrpSpPr>
        <p:grpSpPr>
          <a:xfrm>
            <a:off x="3240088" y="2913063"/>
            <a:ext cx="2662237" cy="2281237"/>
            <a:chOff x="2784" y="2478"/>
            <a:chExt cx="1632" cy="1632"/>
          </a:xfrm>
        </p:grpSpPr>
        <p:sp>
          <p:nvSpPr>
            <p:cNvPr id="12297" name="爆炸形 2 83977"/>
            <p:cNvSpPr/>
            <p:nvPr/>
          </p:nvSpPr>
          <p:spPr>
            <a:xfrm rot="355486">
              <a:off x="2784" y="2478"/>
              <a:ext cx="1632" cy="1632"/>
            </a:xfrm>
            <a:prstGeom prst="irregularSeal2">
              <a:avLst/>
            </a:prstGeom>
            <a:solidFill>
              <a:srgbClr val="FF33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 dirty="0">
                <a:latin typeface="Calibri" panose="020F0502020204030204" pitchFamily="34" charset="0"/>
              </a:endParaRPr>
            </a:p>
          </p:txBody>
        </p:sp>
        <p:sp>
          <p:nvSpPr>
            <p:cNvPr id="12298" name="矩形 83978"/>
            <p:cNvSpPr>
              <a:spLocks noTextEdit="1"/>
            </p:cNvSpPr>
            <p:nvPr/>
          </p:nvSpPr>
          <p:spPr>
            <a:xfrm>
              <a:off x="3259" y="3006"/>
              <a:ext cx="528" cy="5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/>
              <a:r>
                <a:rPr lang="zh-CN" altLang="en-US" sz="2700">
                  <a:ln w="9525" cap="flat" cmpd="sng">
                    <a:solidFill>
                      <a:schemeClr val="bg1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远</a:t>
              </a:r>
            </a:p>
          </p:txBody>
        </p:sp>
      </p:grpSp>
      <p:sp>
        <p:nvSpPr>
          <p:cNvPr id="2" name="云形标注 1"/>
          <p:cNvSpPr/>
          <p:nvPr/>
        </p:nvSpPr>
        <p:spPr>
          <a:xfrm>
            <a:off x="273050" y="1354138"/>
            <a:ext cx="1930400" cy="885825"/>
          </a:xfrm>
          <a:prstGeom prst="cloudCallout">
            <a:avLst>
              <a:gd name="adj1" fmla="val 38565"/>
              <a:gd name="adj2" fmla="val 77246"/>
            </a:avLst>
          </a:prstGeom>
          <a:solidFill>
            <a:srgbClr val="00B0F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人走：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3500</a:t>
            </a: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年</a:t>
            </a:r>
          </a:p>
        </p:txBody>
      </p:sp>
      <p:sp>
        <p:nvSpPr>
          <p:cNvPr id="3" name="云形标注 2"/>
          <p:cNvSpPr/>
          <p:nvPr/>
        </p:nvSpPr>
        <p:spPr>
          <a:xfrm>
            <a:off x="1677988" y="128588"/>
            <a:ext cx="3441700" cy="1171575"/>
          </a:xfrm>
          <a:prstGeom prst="cloudCallout">
            <a:avLst>
              <a:gd name="adj1" fmla="val 31881"/>
              <a:gd name="adj2" fmla="val 76128"/>
            </a:avLst>
          </a:prstGeom>
          <a:solidFill>
            <a:srgbClr val="00B0F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坐飞机：二十几年</a:t>
            </a:r>
          </a:p>
        </p:txBody>
      </p:sp>
      <p:sp>
        <p:nvSpPr>
          <p:cNvPr id="7" name="矩形 6"/>
          <p:cNvSpPr/>
          <p:nvPr/>
        </p:nvSpPr>
        <p:spPr>
          <a:xfrm rot="-1288330">
            <a:off x="2181225" y="2063750"/>
            <a:ext cx="3429000" cy="8302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约</a:t>
            </a:r>
            <a:r>
              <a:rPr lang="en-US" altLang="zh-CN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亿公里</a:t>
            </a:r>
            <a:endParaRPr lang="zh-CN" altLang="en-US" sz="48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矩形 4"/>
          <p:cNvSpPr>
            <a:spLocks noChangeArrowheads="1"/>
          </p:cNvSpPr>
          <p:nvPr/>
        </p:nvSpPr>
        <p:spPr bwMode="auto">
          <a:xfrm>
            <a:off x="603701" y="1053645"/>
            <a:ext cx="8050439" cy="3490771"/>
          </a:xfrm>
          <a:prstGeom prst="round2DiagRect">
            <a:avLst>
              <a:gd name="adj1" fmla="val 8521"/>
              <a:gd name="adj2" fmla="val 0"/>
            </a:avLst>
          </a:prstGeom>
          <a:noFill/>
          <a:ln w="9525">
            <a:solidFill>
              <a:schemeClr val="accent6">
                <a:lumMod val="75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仿宋" panose="02010609060101010101" pitchFamily="49" charset="-122"/>
              </a:rPr>
              <a:t>有这么一个传说，古时候，天上有十个太阳，晒得地面寸草不生，人们热得受不了，就找一个箭法很好的人射掉九个，只留下一个，地面上才不那么热了。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仿宋" panose="02010609060101010101" pitchFamily="49" charset="-122"/>
              </a:rPr>
              <a:t>其实，太阳离我们有很远。到太阳上去，如果步行，日夜不停地走，差不多要走很多年；就是坐飞机，也要飞很多年。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仿宋" panose="02010609060101010101" pitchFamily="49" charset="-122"/>
              </a:rPr>
              <a:t>这么远，箭哪能射得到呢？</a:t>
            </a:r>
          </a:p>
        </p:txBody>
      </p:sp>
      <p:sp>
        <p:nvSpPr>
          <p:cNvPr id="32770" name="WordArt 3"/>
          <p:cNvSpPr>
            <a:spLocks noChangeArrowheads="1" noChangeShapeType="1" noTextEdit="1"/>
          </p:cNvSpPr>
          <p:nvPr/>
        </p:nvSpPr>
        <p:spPr bwMode="auto">
          <a:xfrm>
            <a:off x="270510" y="594995"/>
            <a:ext cx="1820545" cy="649605"/>
          </a:xfrm>
          <a:prstGeom prst="rect">
            <a:avLst/>
          </a:prstGeom>
          <a:scene3d>
            <a:camera prst="obliqueTopLeft"/>
            <a:lightRig rig="threePt" dir="t"/>
          </a:scene3d>
        </p:spPr>
        <p:txBody>
          <a:bodyPr wrap="none" numCol="1" fromWordArt="1">
            <a:prstTxWarp prst="textCascadeUp">
              <a:avLst>
                <a:gd name="adj" fmla="val 49528"/>
              </a:avLst>
            </a:prstTxWarp>
            <a:scene3d>
              <a:camera prst="obliqueTopLeft"/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0" cap="none" spc="0" normalizeH="0" baseline="0" noProof="0" dirty="0">
                <a:ln w="9525">
                  <a:rou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对比阅读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191203" y="344894"/>
            <a:ext cx="6355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将蓝色字体的文字与课文原文进行对比。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/>
          <p:nvPr/>
        </p:nvSpPr>
        <p:spPr>
          <a:xfrm>
            <a:off x="2779713" y="974725"/>
            <a:ext cx="4135437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哪一种说法好？为什么？</a:t>
            </a:r>
          </a:p>
        </p:txBody>
      </p:sp>
      <p:sp>
        <p:nvSpPr>
          <p:cNvPr id="33799" name="矩形 4"/>
          <p:cNvSpPr/>
          <p:nvPr/>
        </p:nvSpPr>
        <p:spPr>
          <a:xfrm>
            <a:off x="839108" y="1640341"/>
            <a:ext cx="7553325" cy="239918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solidFill>
                  <a:srgbClr val="C00000"/>
                </a:solidFill>
                <a:latin typeface="+mj-ea"/>
                <a:ea typeface="+mj-ea"/>
              </a:rPr>
              <a:t> 课文的说法更好。课文运用了具体的、精确的、有科学依据的数字来具体说明太阳离地球的远，能够让读者对太阳和地球之间的距离有一个具体、直观的印象，有很强的说服力。</a:t>
            </a:r>
          </a:p>
        </p:txBody>
      </p:sp>
      <p:sp>
        <p:nvSpPr>
          <p:cNvPr id="14340" name="矩形 2"/>
          <p:cNvSpPr/>
          <p:nvPr/>
        </p:nvSpPr>
        <p:spPr>
          <a:xfrm>
            <a:off x="828675" y="952500"/>
            <a:ext cx="1979613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讨论交流：</a:t>
            </a:r>
          </a:p>
        </p:txBody>
      </p:sp>
      <p:pic>
        <p:nvPicPr>
          <p:cNvPr id="14341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3" y="996950"/>
            <a:ext cx="388937" cy="446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/>
          <p:nvPr/>
        </p:nvSpPr>
        <p:spPr>
          <a:xfrm>
            <a:off x="1538288" y="1555299"/>
            <a:ext cx="5030787" cy="8318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这么远，箭哪能射得到呢？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3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79806" y="2607355"/>
            <a:ext cx="4683125" cy="665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意思：这么远，箭射不到。</a:t>
            </a:r>
          </a:p>
        </p:txBody>
      </p:sp>
      <p:grpSp>
        <p:nvGrpSpPr>
          <p:cNvPr id="9" name="组合 6"/>
          <p:cNvGrpSpPr/>
          <p:nvPr/>
        </p:nvGrpSpPr>
        <p:grpSpPr>
          <a:xfrm>
            <a:off x="4019550" y="682852"/>
            <a:ext cx="4003221" cy="627062"/>
            <a:chOff x="3910505" y="1188194"/>
            <a:chExt cx="4358081" cy="1717368"/>
          </a:xfrm>
        </p:grpSpPr>
        <p:sp>
          <p:nvSpPr>
            <p:cNvPr id="11" name="云形标注 10"/>
            <p:cNvSpPr/>
            <p:nvPr/>
          </p:nvSpPr>
          <p:spPr bwMode="auto">
            <a:xfrm>
              <a:off x="3910505" y="1188194"/>
              <a:ext cx="4358081" cy="1717368"/>
            </a:xfrm>
            <a:prstGeom prst="cloudCallout">
              <a:avLst>
                <a:gd name="adj1" fmla="val -34384"/>
                <a:gd name="adj2" fmla="val 84315"/>
              </a:avLst>
            </a:prstGeom>
            <a:solidFill>
              <a:srgbClr val="FDEFE3"/>
            </a:solidFill>
            <a:ln w="6350">
              <a:solidFill>
                <a:schemeClr val="accent6">
                  <a:lumMod val="60000"/>
                  <a:lumOff val="40000"/>
                </a:schemeClr>
              </a:solidFill>
              <a:prstDash val="sysDot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endParaRPr>
            </a:p>
          </p:txBody>
        </p:sp>
        <p:sp>
          <p:nvSpPr>
            <p:cNvPr id="15368" name="矩形 3"/>
            <p:cNvSpPr/>
            <p:nvPr/>
          </p:nvSpPr>
          <p:spPr>
            <a:xfrm>
              <a:off x="4118291" y="1601713"/>
              <a:ext cx="4043640" cy="92793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 以</a:t>
              </a:r>
              <a:r>
                <a:rPr lang="zh-CN" altLang="en-US" sz="2400" b="1" dirty="0">
                  <a:solidFill>
                    <a:srgbClr val="FF66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反问</a:t>
              </a:r>
              <a:r>
                <a:rPr lang="zh-CN" altLang="en-US" sz="24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的形式回应了上文。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8"/>
          <p:cNvSpPr/>
          <p:nvPr/>
        </p:nvSpPr>
        <p:spPr>
          <a:xfrm>
            <a:off x="463097" y="1035954"/>
            <a:ext cx="4827588" cy="1691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我们看到太阳，觉得它并不大，实际上它大得很，约一百三十万个地球的体积才能抵得上一个太阳。因为太阳离地球太远了，所以看上去只有一个盘子那么大。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2031547" y="1881774"/>
            <a:ext cx="325913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34217" y="2216102"/>
            <a:ext cx="2484438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太阳与地球 拷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1097" y="207389"/>
            <a:ext cx="3683774" cy="2470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组合 16"/>
          <p:cNvGrpSpPr/>
          <p:nvPr/>
        </p:nvGrpSpPr>
        <p:grpSpPr>
          <a:xfrm>
            <a:off x="6734992" y="844269"/>
            <a:ext cx="2236788" cy="1033463"/>
            <a:chOff x="6467094" y="2938463"/>
            <a:chExt cx="2236359" cy="1032893"/>
          </a:xfrm>
        </p:grpSpPr>
        <p:sp>
          <p:nvSpPr>
            <p:cNvPr id="16397" name="AutoShape 5"/>
            <p:cNvSpPr/>
            <p:nvPr/>
          </p:nvSpPr>
          <p:spPr>
            <a:xfrm rot="2094620" flipV="1">
              <a:off x="6467094" y="3880887"/>
              <a:ext cx="2236359" cy="90469"/>
            </a:xfrm>
            <a:prstGeom prst="leftArrow">
              <a:avLst>
                <a:gd name="adj1" fmla="val 60648"/>
                <a:gd name="adj2" fmla="val 2265392"/>
              </a:avLst>
            </a:prstGeom>
            <a:solidFill>
              <a:srgbClr val="F0F042"/>
            </a:solidFill>
            <a:ln w="9525">
              <a:noFill/>
            </a:ln>
          </p:spPr>
          <p:txBody>
            <a:bodyPr wrap="none" anchor="ctr"/>
            <a:lstStyle/>
            <a:p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6398" name="Text Box 6"/>
            <p:cNvSpPr txBox="1"/>
            <p:nvPr/>
          </p:nvSpPr>
          <p:spPr>
            <a:xfrm>
              <a:off x="7126288" y="2938463"/>
              <a:ext cx="1241425" cy="7080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大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227" y="2515183"/>
            <a:ext cx="8636292" cy="879475"/>
            <a:chOff x="772686" y="3876457"/>
            <a:chExt cx="8640528" cy="879120"/>
          </a:xfrm>
        </p:grpSpPr>
        <p:sp>
          <p:nvSpPr>
            <p:cNvPr id="16395" name="文本框 9"/>
            <p:cNvSpPr txBox="1"/>
            <p:nvPr/>
          </p:nvSpPr>
          <p:spPr>
            <a:xfrm>
              <a:off x="1578058" y="4044964"/>
              <a:ext cx="7835156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作者在这里运用了什么说明方法来说明地球“大”的特点？</a:t>
              </a:r>
            </a:p>
          </p:txBody>
        </p:sp>
        <p:pic>
          <p:nvPicPr>
            <p:cNvPr id="1639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0" name="矩形 19"/>
          <p:cNvSpPr/>
          <p:nvPr/>
        </p:nvSpPr>
        <p:spPr>
          <a:xfrm>
            <a:off x="591274" y="3331977"/>
            <a:ext cx="8139836" cy="11541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/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列数字、举例子的说明方法。拿人们熟悉的地球举例说明，让抽象的内容具体化。“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约一百三十万个地球的体积才能抵得上一个太阳</a:t>
            </a: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”，用具体的数字突出地太阳的体积之大这一特点。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463097" y="578119"/>
            <a:ext cx="1047115" cy="5784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8"/>
          <p:cNvSpPr/>
          <p:nvPr/>
        </p:nvSpPr>
        <p:spPr>
          <a:xfrm>
            <a:off x="553403" y="1342073"/>
            <a:ext cx="6162675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太阳会发光，会发热，是个大火球。太阳的温度很高，表面温度有五千多摄氏度，就是钢铁碰到它，也会变成气体。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50863" y="3040063"/>
            <a:ext cx="429736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025900" y="2482850"/>
            <a:ext cx="2447925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组合 86024"/>
          <p:cNvGrpSpPr/>
          <p:nvPr/>
        </p:nvGrpSpPr>
        <p:grpSpPr>
          <a:xfrm rot="2010555">
            <a:off x="4605338" y="3038475"/>
            <a:ext cx="1749425" cy="1838325"/>
            <a:chOff x="2634" y="2184"/>
            <a:chExt cx="1470" cy="1544"/>
          </a:xfrm>
        </p:grpSpPr>
        <p:sp>
          <p:nvSpPr>
            <p:cNvPr id="17418" name="爆炸形 2 86025"/>
            <p:cNvSpPr/>
            <p:nvPr/>
          </p:nvSpPr>
          <p:spPr>
            <a:xfrm>
              <a:off x="2634" y="2184"/>
              <a:ext cx="1470" cy="1544"/>
            </a:xfrm>
            <a:prstGeom prst="irregularSeal2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419" name="矩形 86026"/>
            <p:cNvSpPr>
              <a:spLocks noTextEdit="1"/>
            </p:cNvSpPr>
            <p:nvPr/>
          </p:nvSpPr>
          <p:spPr>
            <a:xfrm rot="-1837913">
              <a:off x="2958" y="2700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  <a:normAutofit/>
            </a:bodyPr>
            <a:lstStyle/>
            <a:p>
              <a:pPr algn="ctr"/>
              <a:r>
                <a:rPr lang="zh-CN" altLang="en-US" sz="2700">
                  <a:ln w="9525" cap="flat" cmpd="sng">
                    <a:solidFill>
                      <a:schemeClr val="bg1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热</a:t>
              </a:r>
            </a:p>
          </p:txBody>
        </p:sp>
      </p:grpSp>
      <p:sp>
        <p:nvSpPr>
          <p:cNvPr id="17415" name="AutoShape 15" descr="https://timgsa.baidu.com/timg?image&amp;quality=80&amp;size=b9999_10000&amp;sec=1564393305279&amp;di=46dbe8fdb0daee669a6e97f35a05e205&amp;imgtype=0&amp;src=http%3A%2F%2F5b0988e595225.cdn.sohucs.com%2Fimages%2F20170818%2Fff88c654f75543b0bc2dcebb65e8008a.gif"/>
          <p:cNvSpPr>
            <a:spLocks noChangeAspect="1"/>
          </p:cNvSpPr>
          <p:nvPr/>
        </p:nvSpPr>
        <p:spPr>
          <a:xfrm>
            <a:off x="144463" y="-914400"/>
            <a:ext cx="3848100" cy="1905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36881" name="Picture 17" descr="C:\Users\Administrator\Desktop\timg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808495" y="1210062"/>
            <a:ext cx="1941804" cy="22661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417830" y="763905"/>
            <a:ext cx="1047115" cy="5784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/>
          <p:nvPr/>
        </p:nvSpPr>
        <p:spPr>
          <a:xfrm>
            <a:off x="536122" y="479540"/>
            <a:ext cx="7943850" cy="113505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 eaLnBrk="0" hangingPunct="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作者在这里运用了什么说明方法来说明太阳“热”的特点？体会这样写的好处。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640218" y="1518855"/>
            <a:ext cx="7847013" cy="307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①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打比方：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太阳会发光，会发热，是个大火球。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用“大火球”作比，形象地说明太阳的状态。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②列数字：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太阳的温度很高，表面温度有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五千多摄氏度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③作比较：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就是钢铁碰到它，也会变成气体。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钢铁是坚硬的金属，碰到太阳表面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五千多度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的温度，竟也会变成气，可见太阳表面的温度极高。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/>
          <p:nvPr/>
        </p:nvSpPr>
        <p:spPr>
          <a:xfrm>
            <a:off x="2461074" y="2134725"/>
            <a:ext cx="4229100" cy="0"/>
          </a:xfrm>
          <a:prstGeom prst="line">
            <a:avLst/>
          </a:prstGeom>
          <a:ln w="762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19" name="Text Box 3"/>
          <p:cNvSpPr txBox="1"/>
          <p:nvPr/>
        </p:nvSpPr>
        <p:spPr>
          <a:xfrm>
            <a:off x="1420356" y="843414"/>
            <a:ext cx="357233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表面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</a:t>
            </a:r>
            <a:r>
              <a:rPr lang="zh-CN" altLang="en-US" sz="2400" b="1" dirty="0" smtClean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摄氏度。</a:t>
            </a:r>
            <a:endParaRPr lang="zh-CN" altLang="en-US" sz="2400" b="1" dirty="0">
              <a:solidFill>
                <a:srgbClr val="3366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4820" name="Text Box 4"/>
          <p:cNvSpPr txBox="1"/>
          <p:nvPr/>
        </p:nvSpPr>
        <p:spPr>
          <a:xfrm>
            <a:off x="1328957" y="4010476"/>
            <a:ext cx="487589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相当于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 smtClean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个地球</a:t>
            </a:r>
          </a:p>
        </p:txBody>
      </p:sp>
      <p:sp>
        <p:nvSpPr>
          <p:cNvPr id="34821" name="Text Box 5">
            <a:hlinkClick r:id="" action="ppaction://noaction"/>
          </p:cNvPr>
          <p:cNvSpPr txBox="1"/>
          <p:nvPr/>
        </p:nvSpPr>
        <p:spPr>
          <a:xfrm>
            <a:off x="460602" y="3820884"/>
            <a:ext cx="1031875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</a:t>
            </a:r>
          </a:p>
        </p:txBody>
      </p:sp>
      <p:sp>
        <p:nvSpPr>
          <p:cNvPr id="34822" name="Text Box 6">
            <a:hlinkClick r:id="" action="ppaction://noaction"/>
          </p:cNvPr>
          <p:cNvSpPr txBox="1"/>
          <p:nvPr/>
        </p:nvSpPr>
        <p:spPr>
          <a:xfrm>
            <a:off x="460602" y="1891837"/>
            <a:ext cx="887412" cy="828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远</a:t>
            </a:r>
          </a:p>
        </p:txBody>
      </p:sp>
      <p:sp>
        <p:nvSpPr>
          <p:cNvPr id="34823" name="Text Box 7">
            <a:hlinkClick r:id="" action="ppaction://noaction"/>
          </p:cNvPr>
          <p:cNvSpPr txBox="1"/>
          <p:nvPr/>
        </p:nvSpPr>
        <p:spPr>
          <a:xfrm>
            <a:off x="460602" y="658584"/>
            <a:ext cx="113506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热</a:t>
            </a:r>
          </a:p>
        </p:txBody>
      </p:sp>
      <p:sp>
        <p:nvSpPr>
          <p:cNvPr id="34824" name="Text Box 8"/>
          <p:cNvSpPr txBox="1"/>
          <p:nvPr/>
        </p:nvSpPr>
        <p:spPr>
          <a:xfrm>
            <a:off x="2454714" y="1582728"/>
            <a:ext cx="471762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距地球</a:t>
            </a:r>
            <a:r>
              <a:rPr lang="en-US" altLang="zh-CN" sz="28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</a:t>
            </a:r>
            <a:r>
              <a:rPr lang="en-US" altLang="zh-CN" sz="28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公里</a:t>
            </a:r>
          </a:p>
        </p:txBody>
      </p:sp>
      <p:pic>
        <p:nvPicPr>
          <p:cNvPr id="20489" name="Picture 9" descr="world[1]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993" y="1339387"/>
            <a:ext cx="1371600" cy="1371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0" name="Picture 10" descr="sun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938" y="1429193"/>
            <a:ext cx="1657350" cy="1436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1" name="Rectangle 11"/>
          <p:cNvSpPr/>
          <p:nvPr/>
        </p:nvSpPr>
        <p:spPr>
          <a:xfrm>
            <a:off x="1074964" y="2026775"/>
            <a:ext cx="6858000" cy="107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100" dirty="0">
              <a:latin typeface="Times New Roman" panose="02020603050405020304" pitchFamily="18" charset="0"/>
            </a:endParaRPr>
          </a:p>
        </p:txBody>
      </p:sp>
      <p:sp>
        <p:nvSpPr>
          <p:cNvPr id="34828" name="Text Box 12"/>
          <p:cNvSpPr txBox="1"/>
          <p:nvPr/>
        </p:nvSpPr>
        <p:spPr>
          <a:xfrm>
            <a:off x="2334524" y="2269662"/>
            <a:ext cx="508953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到太阳上去，如果步行，日夜不停地走，差不多要走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 smtClean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  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年；就是坐飞机，也要飞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    </a:t>
            </a:r>
            <a:r>
              <a:rPr lang="en-US" altLang="zh-CN" sz="2400" b="1" dirty="0" smtClean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</a:t>
            </a:r>
            <a:r>
              <a:rPr lang="en-US" altLang="zh-CN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rgbClr val="3366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年。</a:t>
            </a:r>
            <a:endParaRPr lang="zh-CN" altLang="en-US" sz="2400" dirty="0">
              <a:solidFill>
                <a:srgbClr val="3366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4829" name="Picture 13" descr="PL_0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400" y="1888662"/>
            <a:ext cx="6531429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339984" y="854532"/>
            <a:ext cx="12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五千多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385" y="1651969"/>
            <a:ext cx="2776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一亿五千五万千米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34828" y="2642083"/>
            <a:ext cx="172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三千五百年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44655" y="3019212"/>
            <a:ext cx="1501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二十几年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71743" y="4043134"/>
            <a:ext cx="1749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一百三十万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 vol="27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3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2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1"/>
          <p:cNvSpPr txBox="1"/>
          <p:nvPr/>
        </p:nvSpPr>
        <p:spPr>
          <a:xfrm>
            <a:off x="4140200" y="2781300"/>
            <a:ext cx="46799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</a:p>
        </p:txBody>
      </p:sp>
      <p:sp>
        <p:nvSpPr>
          <p:cNvPr id="41988" name="矩形 9"/>
          <p:cNvSpPr/>
          <p:nvPr/>
        </p:nvSpPr>
        <p:spPr>
          <a:xfrm>
            <a:off x="3794125" y="1519727"/>
            <a:ext cx="4681538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默读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4-8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，思考：</a:t>
            </a:r>
            <a:endParaRPr lang="en-US" altLang="zh-CN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indent="719138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哪些</a:t>
            </a: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语句最能体现太阳与人类的密切关系？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/>
          <a:srcRect b="10800"/>
          <a:stretch>
            <a:fillRect/>
          </a:stretch>
        </p:blipFill>
        <p:spPr>
          <a:xfrm>
            <a:off x="662305" y="589915"/>
            <a:ext cx="2875915" cy="37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组合 14"/>
          <p:cNvGrpSpPr/>
          <p:nvPr/>
        </p:nvGrpSpPr>
        <p:grpSpPr>
          <a:xfrm>
            <a:off x="4139883" y="617047"/>
            <a:ext cx="3457575" cy="594343"/>
            <a:chOff x="2798120" y="340335"/>
            <a:chExt cx="3458694" cy="594343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98120" y="34254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611850" y="340335"/>
              <a:ext cx="1961515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密切的关系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/>
          <p:nvPr/>
        </p:nvSpPr>
        <p:spPr>
          <a:xfrm>
            <a:off x="323850" y="659488"/>
            <a:ext cx="8801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想一想：作者是从哪些方面介绍太阳和人类的关系的？</a:t>
            </a:r>
            <a:endParaRPr lang="en-US" altLang="zh-CN" sz="28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40883" y="1348920"/>
            <a:ext cx="80232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作者从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99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植物的生长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99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动物的生存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glow rad="101600">
                    <a:srgbClr val="FFFF99">
                      <a:alpha val="60000"/>
                    </a:srgb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人的生活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三个方面说明太阳和人类有着密切的关系。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3050" y="2695114"/>
            <a:ext cx="2562444" cy="1823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5440" y="2764873"/>
            <a:ext cx="2476340" cy="1752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/>
          <p:nvPr/>
        </p:nvSpPr>
        <p:spPr>
          <a:xfrm>
            <a:off x="479425" y="854075"/>
            <a:ext cx="8215313" cy="1753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有了太阳，地球上的庄稼和树木才能发芽，长叶，开花，结果；鸟、兽、虫、鱼才能生存，繁殖。如果没有太阳，地球上就不会有植物，也不会有动物。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128713" y="1412875"/>
            <a:ext cx="7561263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38163" y="1960563"/>
            <a:ext cx="5400675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98475" y="2503488"/>
            <a:ext cx="4859338" cy="0"/>
          </a:xfrm>
          <a:prstGeom prst="line">
            <a:avLst/>
          </a:prstGeom>
          <a:ln>
            <a:solidFill>
              <a:srgbClr val="0066FF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72188" y="1941513"/>
            <a:ext cx="2595563" cy="0"/>
          </a:xfrm>
          <a:prstGeom prst="line">
            <a:avLst/>
          </a:prstGeom>
          <a:ln>
            <a:solidFill>
              <a:srgbClr val="0066FF"/>
            </a:solidFill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800100" y="2995613"/>
            <a:ext cx="7542213" cy="1209675"/>
          </a:xfrm>
          <a:prstGeom prst="callout2">
            <a:avLst>
              <a:gd name="adj1" fmla="val 34908"/>
              <a:gd name="adj2" fmla="val -312"/>
              <a:gd name="adj3" fmla="val 29677"/>
              <a:gd name="adj4" fmla="val -4467"/>
              <a:gd name="adj5" fmla="val -18624"/>
              <a:gd name="adj6" fmla="val -385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正反两个方面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阐述太阳与植物生长和动物的生存、繁殖的密切关系。正面阐述是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详写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，反面阐述是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略写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。反面阐述起总结说明的作用。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836463" y="450850"/>
            <a:ext cx="3013623" cy="465138"/>
          </a:xfrm>
          <a:prstGeom prst="borderCallout1">
            <a:avLst>
              <a:gd name="adj1" fmla="val 59313"/>
              <a:gd name="adj2" fmla="val -225"/>
              <a:gd name="adj3" fmla="val 116363"/>
              <a:gd name="adj4" fmla="val -9413"/>
            </a:avLst>
          </a:prstGeom>
          <a:solidFill>
            <a:schemeClr val="bg1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从正面说的，是事实。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577339" y="2157413"/>
            <a:ext cx="3272747" cy="465138"/>
          </a:xfrm>
          <a:prstGeom prst="borderCallout1">
            <a:avLst>
              <a:gd name="adj1" fmla="val 59313"/>
              <a:gd name="adj2" fmla="val -225"/>
              <a:gd name="adj3" fmla="val 69692"/>
              <a:gd name="adj4" fmla="val -15092"/>
            </a:avLst>
          </a:prstGeom>
          <a:solidFill>
            <a:schemeClr val="bg1"/>
          </a:solidFill>
          <a:ln w="19050">
            <a:solidFill>
              <a:srgbClr val="0066FF"/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66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从反面说的，不是事实。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  <p:bldP spid="2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"/>
          <p:cNvSpPr/>
          <p:nvPr/>
        </p:nvSpPr>
        <p:spPr>
          <a:xfrm>
            <a:off x="760479" y="568995"/>
            <a:ext cx="2087431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积累练笔： </a:t>
            </a:r>
            <a:endParaRPr lang="zh-CN" altLang="en-US" sz="2800" b="1" dirty="0">
              <a:solidFill>
                <a:srgbClr val="36A43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627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83282"/>
            <a:ext cx="390525" cy="446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矩形 1"/>
          <p:cNvSpPr/>
          <p:nvPr/>
        </p:nvSpPr>
        <p:spPr>
          <a:xfrm>
            <a:off x="693641" y="995578"/>
            <a:ext cx="7971387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31825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如果没有太阳，地球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上将到处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是黑暗，到处是寒冷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，没有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风、雪、雨、露， 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没有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草、木、鸟、兽， 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自然也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不会有人”，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“如果没有” 表示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假设。像这样表示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假设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的句子你会写吗？试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着写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</a:rPr>
              <a:t>一个。</a:t>
            </a:r>
            <a:endParaRPr lang="en-US" altLang="zh-CN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05526" y="3303902"/>
            <a:ext cx="74676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如果没有老师，知识就得不到传播， 文化便得不到传承，愚昧和无知就会统治整个世界。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/>
          <p:nvPr/>
        </p:nvSpPr>
        <p:spPr>
          <a:xfrm>
            <a:off x="409893" y="1073785"/>
            <a:ext cx="5795962" cy="2489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地面上的水被太阳晒着的时候，吸收了热，变成了水蒸气。空气上升时，温度下降，其中的水蒸气凝成了无数的小水滴，飘浮在空中，变成云。云层里的小水滴越聚越多，就变成雨或雪落下来。</a:t>
            </a:r>
          </a:p>
        </p:txBody>
      </p:sp>
      <p:pic>
        <p:nvPicPr>
          <p:cNvPr id="27651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9200" y="809625"/>
            <a:ext cx="2806700" cy="2420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098550" y="3667125"/>
            <a:ext cx="6856413" cy="620713"/>
          </a:xfrm>
          <a:prstGeom prst="callout2">
            <a:avLst>
              <a:gd name="adj1" fmla="val 34908"/>
              <a:gd name="adj2" fmla="val -312"/>
              <a:gd name="adj3" fmla="val 29677"/>
              <a:gd name="adj4" fmla="val -4467"/>
              <a:gd name="adj5" fmla="val -18624"/>
              <a:gd name="adj6" fmla="val -385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这一段告诉我们因为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有了太阳，才有云、雨和雪。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2002790" y="365125"/>
            <a:ext cx="4296410" cy="5501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云、雨、雪与太阳的密切关系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7411" grpId="0" animBg="1"/>
      <p:bldP spid="174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文本框 83969"/>
          <p:cNvSpPr txBox="1">
            <a:spLocks noChangeArrowheads="1"/>
          </p:cNvSpPr>
          <p:nvPr/>
        </p:nvSpPr>
        <p:spPr bwMode="auto">
          <a:xfrm>
            <a:off x="2277876" y="104561"/>
            <a:ext cx="4588249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6">
                        <a:lumMod val="75000"/>
                        <a:tint val="66000"/>
                        <a:satMod val="160000"/>
                      </a:schemeClr>
                    </a:gs>
                    <a:gs pos="50000">
                      <a:schemeClr val="accent6">
                        <a:lumMod val="75000"/>
                        <a:tint val="44500"/>
                        <a:satMod val="160000"/>
                      </a:schemeClr>
                    </a:gs>
                    <a:gs pos="100000">
                      <a:schemeClr val="accent6">
                        <a:lumMod val="75000"/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雨和雪是怎样形成的</a:t>
            </a:r>
            <a:r>
              <a:rPr kumimoji="0" lang="en-US" altLang="zh-CN" sz="3600" b="1" i="0" u="none" strike="noStrike" kern="1200" cap="none" spc="0" normalizeH="0" baseline="0" noProof="0" dirty="0" smtClean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6">
                        <a:lumMod val="75000"/>
                        <a:tint val="66000"/>
                        <a:satMod val="160000"/>
                      </a:schemeClr>
                    </a:gs>
                    <a:gs pos="50000">
                      <a:schemeClr val="accent6">
                        <a:lumMod val="75000"/>
                        <a:tint val="44500"/>
                        <a:satMod val="160000"/>
                      </a:schemeClr>
                    </a:gs>
                    <a:gs pos="100000">
                      <a:schemeClr val="accent6">
                        <a:lumMod val="75000"/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  <a:endParaRPr kumimoji="0" lang="zh-CN" altLang="en-US" sz="3600" b="1" i="0" u="none" strike="noStrike" kern="1200" cap="none" spc="0" normalizeH="0" baseline="0" noProof="0" dirty="0" smtClean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6">
                      <a:lumMod val="75000"/>
                      <a:tint val="66000"/>
                      <a:satMod val="160000"/>
                    </a:schemeClr>
                  </a:gs>
                  <a:gs pos="50000">
                    <a:schemeClr val="accent6">
                      <a:lumMod val="75000"/>
                      <a:tint val="44500"/>
                      <a:satMod val="160000"/>
                    </a:schemeClr>
                  </a:gs>
                  <a:gs pos="100000">
                    <a:schemeClr val="accent6">
                      <a:lumMod val="75000"/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598613" y="3961264"/>
            <a:ext cx="68580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水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157288" y="2840489"/>
            <a:ext cx="160020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水蒸气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1185863" y="1795914"/>
            <a:ext cx="154305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小水滴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657475" y="730701"/>
            <a:ext cx="685800" cy="60483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云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4584700" y="3246889"/>
            <a:ext cx="685800" cy="59531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雪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3776663" y="3242126"/>
            <a:ext cx="685800" cy="60483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00" b="1" i="0" u="none" strike="noStrike" kern="1200" cap="none" spc="0" normalizeH="0" baseline="0" noProof="0" smtClean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雨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3399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4281" name="Line 9"/>
          <p:cNvSpPr/>
          <p:nvPr/>
        </p:nvSpPr>
        <p:spPr>
          <a:xfrm flipV="1">
            <a:off x="1957388" y="2408689"/>
            <a:ext cx="0" cy="4000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4282" name="Line 10"/>
          <p:cNvSpPr/>
          <p:nvPr/>
        </p:nvSpPr>
        <p:spPr>
          <a:xfrm flipV="1">
            <a:off x="2039938" y="1046614"/>
            <a:ext cx="539750" cy="674687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54283" name="Line 11"/>
          <p:cNvSpPr/>
          <p:nvPr/>
        </p:nvSpPr>
        <p:spPr>
          <a:xfrm flipV="1">
            <a:off x="1941513" y="3500889"/>
            <a:ext cx="0" cy="4000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8684" name="AutoShape 12" descr="点击放大">
            <a:hlinkClick r:id="rId2"/>
          </p:cNvPr>
          <p:cNvSpPr>
            <a:spLocks noChangeAspect="1"/>
          </p:cNvSpPr>
          <p:nvPr/>
        </p:nvSpPr>
        <p:spPr>
          <a:xfrm>
            <a:off x="227013" y="2178050"/>
            <a:ext cx="222250" cy="222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100" dirty="0">
              <a:latin typeface="Times New Roman" panose="02020603050405020304" pitchFamily="18" charset="0"/>
            </a:endParaRPr>
          </a:p>
        </p:txBody>
      </p:sp>
      <p:sp>
        <p:nvSpPr>
          <p:cNvPr id="28685" name="AutoShape 13" descr="点击放大">
            <a:hlinkClick r:id="rId3"/>
          </p:cNvPr>
          <p:cNvSpPr>
            <a:spLocks noChangeAspect="1"/>
          </p:cNvSpPr>
          <p:nvPr/>
        </p:nvSpPr>
        <p:spPr>
          <a:xfrm>
            <a:off x="227013" y="2178050"/>
            <a:ext cx="222250" cy="222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100" dirty="0">
              <a:latin typeface="Times New Roman" panose="02020603050405020304" pitchFamily="18" charset="0"/>
            </a:endParaRPr>
          </a:p>
        </p:txBody>
      </p:sp>
      <p:sp>
        <p:nvSpPr>
          <p:cNvPr id="28686" name="AutoShape 14" descr="点击放大">
            <a:hlinkClick r:id="rId4"/>
          </p:cNvPr>
          <p:cNvSpPr>
            <a:spLocks noChangeAspect="1"/>
          </p:cNvSpPr>
          <p:nvPr/>
        </p:nvSpPr>
        <p:spPr>
          <a:xfrm>
            <a:off x="227013" y="2178050"/>
            <a:ext cx="222250" cy="222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100" dirty="0">
              <a:latin typeface="Times New Roman" panose="02020603050405020304" pitchFamily="18" charset="0"/>
            </a:endParaRPr>
          </a:p>
        </p:txBody>
      </p:sp>
      <p:sp>
        <p:nvSpPr>
          <p:cNvPr id="28687" name="AutoShape 15" descr="点击放大">
            <a:hlinkClick r:id="rId5"/>
          </p:cNvPr>
          <p:cNvSpPr>
            <a:spLocks noChangeAspect="1"/>
          </p:cNvSpPr>
          <p:nvPr/>
        </p:nvSpPr>
        <p:spPr>
          <a:xfrm>
            <a:off x="227013" y="2178050"/>
            <a:ext cx="222250" cy="222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sz="100" dirty="0">
              <a:latin typeface="Times New Roman" panose="02020603050405020304" pitchFamily="18" charset="0"/>
            </a:endParaRP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5127625" y="1589539"/>
            <a:ext cx="343535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云、雨、雪、风的形成需要太阳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自然现象。</a:t>
            </a:r>
          </a:p>
        </p:txBody>
      </p:sp>
      <p:sp>
        <p:nvSpPr>
          <p:cNvPr id="54290" name="Line 18"/>
          <p:cNvSpPr/>
          <p:nvPr/>
        </p:nvSpPr>
        <p:spPr>
          <a:xfrm flipH="1">
            <a:off x="2454275" y="3943801"/>
            <a:ext cx="1606550" cy="323850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" name="Line 18"/>
          <p:cNvSpPr/>
          <p:nvPr/>
        </p:nvSpPr>
        <p:spPr>
          <a:xfrm>
            <a:off x="3492500" y="1203776"/>
            <a:ext cx="969963" cy="1833563"/>
          </a:xfrm>
          <a:prstGeom prst="line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54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ldLvl="0" animBg="1"/>
      <p:bldP spid="54276" grpId="0" bldLvl="0" animBg="1"/>
      <p:bldP spid="54277" grpId="0" bldLvl="0" animBg="1"/>
      <p:bldP spid="54278" grpId="0" bldLvl="0" animBg="1"/>
      <p:bldP spid="54279" grpId="0" bldLvl="0" animBg="1"/>
      <p:bldP spid="54280" grpId="0" bldLvl="0" animBg="1"/>
      <p:bldP spid="5428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8"/>
          <p:cNvSpPr/>
          <p:nvPr/>
        </p:nvSpPr>
        <p:spPr>
          <a:xfrm>
            <a:off x="704533" y="966470"/>
            <a:ext cx="541337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太阳晒着地面，有些地区吸收的热量多，那里的空气就比较热；有些地区吸收的热量少，那里的空气就比较冷。空气有冷有热，才能流动，成为风。</a:t>
            </a:r>
          </a:p>
        </p:txBody>
      </p:sp>
      <p:pic>
        <p:nvPicPr>
          <p:cNvPr id="99330" name="Picture 2" descr="http://img004.file.rongbiz.cn/uploadfile/201604/14/11/11-23-09-77-13252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7999" y="857985"/>
            <a:ext cx="2465173" cy="2079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882775" y="3390900"/>
            <a:ext cx="4881563" cy="622300"/>
          </a:xfrm>
          <a:prstGeom prst="callout2">
            <a:avLst>
              <a:gd name="adj1" fmla="val 34908"/>
              <a:gd name="adj2" fmla="val -312"/>
              <a:gd name="adj3" fmla="val 29677"/>
              <a:gd name="adj4" fmla="val -4467"/>
              <a:gd name="adj5" fmla="val -20961"/>
              <a:gd name="adj6" fmla="val -534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这一段告诉我们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风是怎样形成的。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1821815" y="456565"/>
            <a:ext cx="4296410" cy="5101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冷、热、风与太阳的密切关系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74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8"/>
          <p:cNvSpPr/>
          <p:nvPr/>
        </p:nvSpPr>
        <p:spPr>
          <a:xfrm>
            <a:off x="555625" y="1482725"/>
            <a:ext cx="528002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太阳光有杀菌的作用，我们可以利用它来预防和治疗疾病。</a:t>
            </a:r>
          </a:p>
        </p:txBody>
      </p:sp>
      <p:pic>
        <p:nvPicPr>
          <p:cNvPr id="98306" name="Picture 2" descr="https://ss2.baidu.com/6ONYsjip0QIZ8tyhnq/it/u=838462733,3536346919&amp;fm=173&amp;app=25&amp;f=JPEG?w=584&amp;h=373&amp;s=9A28FA061512C3D04003EA7C0300607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7357" y="1253306"/>
            <a:ext cx="2886412" cy="18435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10118" y="3389948"/>
            <a:ext cx="3995738" cy="620713"/>
          </a:xfrm>
          <a:prstGeom prst="callout2">
            <a:avLst>
              <a:gd name="adj1" fmla="val 34908"/>
              <a:gd name="adj2" fmla="val -312"/>
              <a:gd name="adj3" fmla="val 29677"/>
              <a:gd name="adj4" fmla="val -4467"/>
              <a:gd name="adj5" fmla="val -65369"/>
              <a:gd name="adj6" fmla="val -715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说明了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太阳与疾病的关系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1725930" y="798830"/>
            <a:ext cx="4965700" cy="51408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太阳与预防、治疗疾病的密切关系</a:t>
            </a:r>
            <a:endParaRPr lang="zh-CN" altLang="en-US" sz="2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74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8"/>
          <p:cNvSpPr/>
          <p:nvPr/>
        </p:nvSpPr>
        <p:spPr>
          <a:xfrm>
            <a:off x="667658" y="564922"/>
            <a:ext cx="7740650" cy="1536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地球上的光明和温暖都是太阳送来的。如果没有太阳，地球上将到处是黑暗，到处是寒冷，没有风、雪、雨、露，没有草、木、鸟、兽，自然也不会有人。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930419" y="87313"/>
            <a:ext cx="4059695" cy="512763"/>
          </a:xfrm>
          <a:prstGeom prst="borderCallout1">
            <a:avLst>
              <a:gd name="adj1" fmla="val 59313"/>
              <a:gd name="adj2" fmla="val -225"/>
              <a:gd name="adj3" fmla="val 116363"/>
              <a:gd name="adj4" fmla="val -9413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总起来说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太阳和人类的关系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667" y="1806207"/>
            <a:ext cx="5761763" cy="879475"/>
            <a:chOff x="772686" y="3876457"/>
            <a:chExt cx="5764589" cy="879120"/>
          </a:xfrm>
        </p:grpSpPr>
        <p:sp>
          <p:nvSpPr>
            <p:cNvPr id="31751" name="文本框 9"/>
            <p:cNvSpPr txBox="1"/>
            <p:nvPr/>
          </p:nvSpPr>
          <p:spPr>
            <a:xfrm>
              <a:off x="1544660" y="4112065"/>
              <a:ext cx="4992615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这一自然段是怎样来进行说明的？</a:t>
              </a:r>
            </a:p>
          </p:txBody>
        </p:sp>
        <p:pic>
          <p:nvPicPr>
            <p:cNvPr id="3175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8" name="矩形 17"/>
          <p:cNvSpPr/>
          <p:nvPr/>
        </p:nvSpPr>
        <p:spPr>
          <a:xfrm>
            <a:off x="688655" y="2551467"/>
            <a:ext cx="8074343" cy="1917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4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这段话是从正反两方面来说明的。第一句“地球上的光明和温暖都是太阳送来的”，这是从正面说。第二句“如果没有太阳，地球上将到处是黑暗，到处是寒冷，没有风、雪、雨、露，没有草、木、鸟、兽，自然也不会有人。”这是从反面说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8"/>
          <p:cNvSpPr/>
          <p:nvPr/>
        </p:nvSpPr>
        <p:spPr>
          <a:xfrm>
            <a:off x="763588" y="1011238"/>
            <a:ext cx="5784850" cy="1385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一句话，没有太阳，就没有我们这个美丽可爱的世界。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2771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202" r="10193" b="6601"/>
          <a:stretch>
            <a:fillRect/>
          </a:stretch>
        </p:blipFill>
        <p:spPr>
          <a:xfrm>
            <a:off x="6656388" y="858838"/>
            <a:ext cx="1997075" cy="192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320800" y="2803525"/>
            <a:ext cx="6705600" cy="1020763"/>
          </a:xfrm>
          <a:prstGeom prst="callout2">
            <a:avLst>
              <a:gd name="adj1" fmla="val 34908"/>
              <a:gd name="adj2" fmla="val -312"/>
              <a:gd name="adj3" fmla="val 29677"/>
              <a:gd name="adj4" fmla="val -4467"/>
              <a:gd name="adj5" fmla="val -17008"/>
              <a:gd name="adj6" fmla="val -607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>
              <a:defRPr sz="2000" b="1">
                <a:latin typeface="仿宋" panose="02010609060101010101" pitchFamily="49" charset="-122"/>
                <a:ea typeface="仿宋" panose="02010609060101010101" pitchFamily="49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总结句。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这既是对前两句的总结，也是对全文的总结，再次强调了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太阳的重要性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681355" y="660669"/>
            <a:ext cx="7781925" cy="1026160"/>
          </a:xfrm>
          <a:solidFill>
            <a:schemeClr val="bg1"/>
          </a:solidFill>
        </p:spPr>
        <p:txBody>
          <a:bodyPr/>
          <a:lstStyle/>
          <a:p>
            <a:pPr marL="0" indent="804863" eaLnBrk="1" hangingPunct="1">
              <a:spcBef>
                <a:spcPts val="0"/>
              </a:spcBef>
              <a:buNone/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怎样理解“没有太阳，就没有我们这个美丽可爱的世界”？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729553" y="1843499"/>
            <a:ext cx="7859273" cy="22726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9138"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地球</a:t>
            </a:r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上的光明和</a:t>
            </a:r>
            <a:r>
              <a:rPr lang="zh-CN" altLang="en-US" sz="28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温暖都是</a:t>
            </a:r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太阳送来的。如果没有太阳，地球上将到处是黑暗，到处是寒冷，没有风、雪、雨、露，没有草、木、鸟、兽，自然也没有人。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374848" y="265798"/>
            <a:ext cx="8229600" cy="857250"/>
          </a:xfrm>
          <a:solidFill>
            <a:schemeClr val="bg1"/>
          </a:solidFill>
        </p:spPr>
        <p:txBody>
          <a:bodyPr/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</a:rPr>
              <a:t>用下面的句式说说太阳和人类生活的关系。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288800" y="1329929"/>
            <a:ext cx="8675688" cy="2391965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没有太阳，就没有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没有太阳，就没有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_______________________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没有太阳，就没有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_________________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没有太阳，就没有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没有太阳，就没有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631198" y="1381690"/>
            <a:ext cx="489585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植物、动物和人类的生存</a:t>
            </a:r>
          </a:p>
        </p:txBody>
      </p:sp>
      <p:sp>
        <p:nvSpPr>
          <p:cNvPr id="59396" name="Text Box 5"/>
          <p:cNvSpPr txBox="1">
            <a:spLocks noChangeArrowheads="1"/>
          </p:cNvSpPr>
          <p:nvPr/>
        </p:nvSpPr>
        <p:spPr bwMode="auto">
          <a:xfrm>
            <a:off x="4932363" y="2074238"/>
            <a:ext cx="18473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zh-CN" altLang="zh-CN" sz="3200" b="1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3631198" y="1985923"/>
            <a:ext cx="572452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风、雪、雨、露等天气的变化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3630960" y="2552080"/>
            <a:ext cx="3389312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我们人类的健康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6" grpId="0"/>
      <p:bldP spid="4096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2"/>
          <p:cNvSpPr txBox="1">
            <a:spLocks noChangeArrowheads="1"/>
          </p:cNvSpPr>
          <p:nvPr/>
        </p:nvSpPr>
        <p:spPr bwMode="auto">
          <a:xfrm>
            <a:off x="668655" y="1071148"/>
            <a:ext cx="7706360" cy="9531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太阳与地球的密切关系与它本身的特点有什么联系？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908197" y="1926448"/>
            <a:ext cx="7647384" cy="25766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    太阳大、温度高、距离远的特点，是形成美丽可爱世界的根本原因，如果这三个条件中缺少任何一个，太阳和地球的关系都不可能像现在这样密切。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8655" y="463184"/>
            <a:ext cx="2101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61280" y="861298"/>
            <a:ext cx="8326438" cy="3259687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运用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多种说明方法说明事物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  </a:t>
            </a:r>
          </a:p>
          <a:p>
            <a:pPr marR="0" lvl="0" indent="719138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运用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多种说明方法来说明事物是本文写作上的重要特点，本文在介绍太阳时，运用列数字、举例子、作比较等说明方法，使一些抽象的不好懂的知识显得具体、通俗、明了，这样描写太阳的特点，能给人留下深刻的印象。</a:t>
            </a:r>
          </a:p>
        </p:txBody>
      </p:sp>
      <p:sp>
        <p:nvSpPr>
          <p:cNvPr id="4" name="矩形 3"/>
          <p:cNvSpPr/>
          <p:nvPr/>
        </p:nvSpPr>
        <p:spPr>
          <a:xfrm>
            <a:off x="3272950" y="39243"/>
            <a:ext cx="2448107" cy="76944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rgbClr val="0000FF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4010" y="793115"/>
            <a:ext cx="8138160" cy="55976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请你至少使用两种说明方法，介绍你熟悉的一个事物。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71513" y="1609448"/>
            <a:ext cx="7800975" cy="209974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31825">
              <a:lnSpc>
                <a:spcPct val="14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我</a:t>
            </a: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家的冰箱是一个长方体，它长60 厘米，宽56 厘米，高180 厘米，跟爸爸一般高。它外壳呈银灰色，有三个门，三个门全部都是玻璃镜面，上面还有深红色的花朵，真是漂亮极了。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2236470" y="1368425"/>
            <a:ext cx="2494280" cy="2540"/>
          </a:xfrm>
          <a:prstGeom prst="line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28889" y="1306830"/>
            <a:ext cx="55562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远：距地球约一亿五千万</a:t>
            </a:r>
            <a:r>
              <a:rPr 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千</a:t>
            </a: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米 </a:t>
            </a: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大：抵得上</a:t>
            </a:r>
            <a:r>
              <a:rPr 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约</a:t>
            </a: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一百三十万个地球</a:t>
            </a:r>
            <a:r>
              <a:rPr 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的体积</a:t>
            </a:r>
            <a:endParaRPr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热：表面温度五千多摄氏度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                  </a:t>
            </a:r>
            <a:endParaRPr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064984" y="1374775"/>
            <a:ext cx="76200" cy="237617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295682" y="1880553"/>
            <a:ext cx="54038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太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阳</a:t>
            </a:r>
          </a:p>
        </p:txBody>
      </p:sp>
      <p:sp>
        <p:nvSpPr>
          <p:cNvPr id="5" name="矩形 4"/>
          <p:cNvSpPr/>
          <p:nvPr/>
        </p:nvSpPr>
        <p:spPr>
          <a:xfrm>
            <a:off x="7320369" y="1440180"/>
            <a:ext cx="165290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没有太阳，就没有我们这个美丽可爱的世界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1686649" y="1374775"/>
            <a:ext cx="142240" cy="107315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66572" y="2834005"/>
            <a:ext cx="803425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关系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9" name="左大括号 8"/>
          <p:cNvSpPr/>
          <p:nvPr/>
        </p:nvSpPr>
        <p:spPr>
          <a:xfrm rot="10800000">
            <a:off x="7104469" y="1207135"/>
            <a:ext cx="215900" cy="240411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41184" y="1311593"/>
            <a:ext cx="488950" cy="11988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</a:t>
            </a:r>
          </a:p>
        </p:txBody>
      </p:sp>
      <p:sp>
        <p:nvSpPr>
          <p:cNvPr id="16" name="矩形 15"/>
          <p:cNvSpPr/>
          <p:nvPr/>
        </p:nvSpPr>
        <p:spPr>
          <a:xfrm>
            <a:off x="3476494" y="29437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左大括号 3"/>
          <p:cNvSpPr/>
          <p:nvPr/>
        </p:nvSpPr>
        <p:spPr>
          <a:xfrm>
            <a:off x="1819055" y="2636342"/>
            <a:ext cx="78740" cy="1245870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97795" y="2641422"/>
            <a:ext cx="328803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动植物生长、矿物形成 </a:t>
            </a: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云、雨、雪、风的形成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                 </a:t>
            </a: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预防和治疗疾病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5" grpId="0"/>
      <p:bldP spid="6" grpId="0" bldLvl="0" animBg="1"/>
      <p:bldP spid="8" grpId="0"/>
      <p:bldP spid="9" grpId="0" bldLvl="0" animBg="1"/>
      <p:bldP spid="10" grpId="0"/>
      <p:bldP spid="4" grpId="0" bldLvl="0" animBg="1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36866" y="1601015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这篇课文向我们介绍了太阳的特点以及太阳与人类的关系，让我们懂得了太阳的重要性，激发了我们探索大自然奥秘的兴趣。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837748" y="1316492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9138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探索自然奥秘 </a:t>
            </a:r>
            <a:r>
              <a:rPr lang="zh-CN" altLang="en-US" sz="2800" b="1" dirty="0" smtClean="0">
                <a:latin typeface="+mj-ea"/>
                <a:ea typeface="+mj-ea"/>
              </a:rPr>
              <a:t>万物</a:t>
            </a:r>
            <a:r>
              <a:rPr lang="zh-CN" altLang="en-US" sz="2800" b="1" dirty="0">
                <a:latin typeface="+mj-ea"/>
                <a:ea typeface="+mj-ea"/>
              </a:rPr>
              <a:t>生长靠太阳，太阳不但为我们带来光明和温暖，也为我们提供了取之不尽的资源。我们要努力学习，去探索太阳更多的奥秘，让它更好地为人类服务。</a:t>
            </a:r>
          </a:p>
        </p:txBody>
      </p:sp>
      <p:sp>
        <p:nvSpPr>
          <p:cNvPr id="3" name="矩形 2"/>
          <p:cNvSpPr/>
          <p:nvPr/>
        </p:nvSpPr>
        <p:spPr>
          <a:xfrm>
            <a:off x="3401028" y="35983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25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2014</Words>
  <Application>Microsoft Office PowerPoint</Application>
  <PresentationFormat>全屏显示(16:9)</PresentationFormat>
  <Paragraphs>140</Paragraphs>
  <Slides>37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用下面的句式说说太阳和人类生活的关系。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697</cp:revision>
  <dcterms:created xsi:type="dcterms:W3CDTF">2015-12-30T08:03:00Z</dcterms:created>
  <dcterms:modified xsi:type="dcterms:W3CDTF">2020-07-24T02:55:05Z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