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36"/>
  </p:notesMasterIdLst>
  <p:sldIdLst>
    <p:sldId id="689" r:id="rId3"/>
    <p:sldId id="650" r:id="rId4"/>
    <p:sldId id="651" r:id="rId5"/>
    <p:sldId id="652" r:id="rId6"/>
    <p:sldId id="653" r:id="rId7"/>
    <p:sldId id="654" r:id="rId8"/>
    <p:sldId id="655" r:id="rId9"/>
    <p:sldId id="656" r:id="rId10"/>
    <p:sldId id="657" r:id="rId11"/>
    <p:sldId id="658" r:id="rId12"/>
    <p:sldId id="660" r:id="rId13"/>
    <p:sldId id="659" r:id="rId14"/>
    <p:sldId id="661" r:id="rId15"/>
    <p:sldId id="662" r:id="rId16"/>
    <p:sldId id="664" r:id="rId17"/>
    <p:sldId id="666" r:id="rId18"/>
    <p:sldId id="667" r:id="rId19"/>
    <p:sldId id="668" r:id="rId20"/>
    <p:sldId id="669" r:id="rId21"/>
    <p:sldId id="670" r:id="rId22"/>
    <p:sldId id="671" r:id="rId23"/>
    <p:sldId id="672" r:id="rId24"/>
    <p:sldId id="673" r:id="rId25"/>
    <p:sldId id="675" r:id="rId26"/>
    <p:sldId id="676" r:id="rId27"/>
    <p:sldId id="674" r:id="rId28"/>
    <p:sldId id="677" r:id="rId29"/>
    <p:sldId id="678" r:id="rId30"/>
    <p:sldId id="687" r:id="rId31"/>
    <p:sldId id="680" r:id="rId32"/>
    <p:sldId id="681" r:id="rId33"/>
    <p:sldId id="682" r:id="rId34"/>
    <p:sldId id="688" r:id="rId35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19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72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946979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30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3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3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3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39" descr="구름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9" name="Picture 40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3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39" descr="구름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40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2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2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2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88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08A5364-8106-4794-8318-32B6E6EC42A0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2020/8/24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8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8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8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荣德基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90488"/>
            <a:ext cx="1292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9" descr="구름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34938"/>
            <a:ext cx="6826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4688"/>
            <a:ext cx="9144000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A0578-5DB7-4621-95E1-9372D6F3A118}" type="datetimeFigureOut">
              <a:rPr lang="zh-CN" altLang="en-US"/>
              <a:pPr>
                <a:defRPr/>
              </a:pPr>
              <a:t>2020/8/24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D9C85-F215-4306-9825-287F3E1268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11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2" name="图片 6" descr="IMG_256"/>
            <p:cNvPicPr>
              <a:picLocks noChangeAspect="1"/>
            </p:cNvPicPr>
            <p:nvPr userDrawn="1"/>
          </p:nvPicPr>
          <p:blipFill>
            <a:blip r:embed="rId8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8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3" name="图片 6" descr="IMG_256"/>
            <p:cNvPicPr>
              <a:picLocks noChangeAspect="1"/>
            </p:cNvPicPr>
            <p:nvPr userDrawn="1"/>
          </p:nvPicPr>
          <p:blipFill>
            <a:blip r:embed="rId8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10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10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10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2.wav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2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5" descr="IMG_256"/>
          <p:cNvPicPr>
            <a:picLocks noChangeAspect="1"/>
          </p:cNvPicPr>
          <p:nvPr/>
        </p:nvPicPr>
        <p:blipFill>
          <a:blip r:embed="rId2"/>
          <a:srcRect l="2495" t="3582" r="3454" b="102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3110865" y="1698003"/>
            <a:ext cx="292227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17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松 鼠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548" y="2772423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393" y="2772423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56569" y="2926960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57222" y="-29535"/>
            <a:ext cx="3465512" cy="368300"/>
            <a:chOff x="-36512" y="147808"/>
            <a:chExt cx="3383280" cy="347267"/>
          </a:xfrm>
        </p:grpSpPr>
        <p:sp>
          <p:nvSpPr>
            <p:cNvPr id="3" name="矩形 2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744220" y="1093649"/>
            <a:ext cx="7520305" cy="1291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通过上节课的学习，你能说说这是一只怎样的小松鼠吗</a:t>
            </a: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？填一填。</a:t>
            </a:r>
            <a:endParaRPr lang="en-US" altLang="zh-CN" sz="2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19596" y="234581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77246" y="2513693"/>
            <a:ext cx="7705090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这是一只（</a:t>
            </a:r>
            <a:r>
              <a:rPr lang="en-US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          </a:t>
            </a:r>
            <a:r>
              <a:rPr lang="en-US" sz="28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                               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）的松鼠。</a:t>
            </a:r>
            <a:endParaRPr lang="zh-CN" altLang="en-US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40862" y="2617638"/>
            <a:ext cx="483044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漂亮、乖巧、驯良、讨人喜爱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642691" y="929465"/>
            <a:ext cx="8129181" cy="345325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063">
              <a:lnSpc>
                <a:spcPct val="140000"/>
              </a:lnSpc>
            </a:pPr>
            <a:r>
              <a:rPr lang="zh-CN" altLang="en-US" sz="2600" b="1" dirty="0">
                <a:latin typeface="+mj-ea"/>
                <a:ea typeface="+mj-ea"/>
              </a:rPr>
              <a:t>读课文，抓住统领全文的总起句，快速了解课文内容，然后围绕这个句子梳理</a:t>
            </a:r>
            <a:r>
              <a:rPr lang="zh-CN" altLang="en-US" sz="2600" b="1" dirty="0" smtClean="0">
                <a:latin typeface="+mj-ea"/>
                <a:ea typeface="+mj-ea"/>
              </a:rPr>
              <a:t>课文</a:t>
            </a:r>
            <a:r>
              <a:rPr lang="zh-CN" altLang="en-US" sz="2600" b="1" dirty="0">
                <a:latin typeface="+mj-ea"/>
                <a:ea typeface="+mj-ea"/>
              </a:rPr>
              <a:t>结构，了解作者是从哪些方面介绍松鼠的特点的，体会作者对松鼠的喜爱之情。</a:t>
            </a:r>
            <a:r>
              <a:rPr lang="zh-CN" altLang="en-US" sz="2600" b="1" dirty="0" smtClean="0">
                <a:latin typeface="+mj-ea"/>
                <a:ea typeface="+mj-ea"/>
              </a:rPr>
              <a:t>然后</a:t>
            </a:r>
            <a:r>
              <a:rPr lang="zh-CN" altLang="en-US" sz="2600" b="1" dirty="0">
                <a:latin typeface="+mj-ea"/>
                <a:ea typeface="+mj-ea"/>
              </a:rPr>
              <a:t>，结合具体的句子，体会本文的语言特点与</a:t>
            </a:r>
            <a:r>
              <a:rPr lang="en-US" altLang="zh-CN" sz="2600" b="1" dirty="0">
                <a:latin typeface="+mj-ea"/>
                <a:ea typeface="+mj-ea"/>
              </a:rPr>
              <a:t>《</a:t>
            </a:r>
            <a:r>
              <a:rPr lang="zh-CN" altLang="en-US" sz="2600" b="1" dirty="0">
                <a:latin typeface="+mj-ea"/>
                <a:ea typeface="+mj-ea"/>
              </a:rPr>
              <a:t>太阳</a:t>
            </a:r>
            <a:r>
              <a:rPr lang="en-US" altLang="zh-CN" sz="2600" b="1" dirty="0">
                <a:latin typeface="+mj-ea"/>
                <a:ea typeface="+mj-ea"/>
              </a:rPr>
              <a:t>》</a:t>
            </a:r>
            <a:r>
              <a:rPr lang="zh-CN" altLang="en-US" sz="2600" b="1" dirty="0">
                <a:latin typeface="+mj-ea"/>
                <a:ea typeface="+mj-ea"/>
              </a:rPr>
              <a:t>的不同之处，学习作者用生动</a:t>
            </a:r>
            <a:r>
              <a:rPr lang="zh-CN" altLang="en-US" sz="2600" b="1" dirty="0" smtClean="0">
                <a:latin typeface="+mj-ea"/>
                <a:ea typeface="+mj-ea"/>
              </a:rPr>
              <a:t>、形象</a:t>
            </a:r>
            <a:r>
              <a:rPr lang="zh-CN" altLang="en-US" sz="2600" b="1" dirty="0">
                <a:latin typeface="+mj-ea"/>
                <a:ea typeface="+mj-ea"/>
              </a:rPr>
              <a:t>的语言细致、准确地说明事物特征的方法。</a:t>
            </a:r>
            <a:endParaRPr sz="26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71682" y="148279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6315740" y="1472609"/>
            <a:ext cx="24561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15550" y="2025502"/>
            <a:ext cx="4646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032369" y="2576343"/>
            <a:ext cx="327165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715550" y="3182398"/>
            <a:ext cx="80490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106797" y="3724658"/>
            <a:ext cx="319723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15550" y="4256286"/>
            <a:ext cx="53237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/>
          <p:nvPr/>
        </p:nvSpPr>
        <p:spPr>
          <a:xfrm>
            <a:off x="639480" y="865523"/>
            <a:ext cx="5616575" cy="5238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eaLnBrk="0" hangingPunct="0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课文是从哪些方面来介绍松鼠的？</a:t>
            </a:r>
          </a:p>
        </p:txBody>
      </p:sp>
      <p:sp>
        <p:nvSpPr>
          <p:cNvPr id="27653" name="矩形 5"/>
          <p:cNvSpPr>
            <a:spLocks noChangeArrowheads="1"/>
          </p:cNvSpPr>
          <p:nvPr/>
        </p:nvSpPr>
        <p:spPr bwMode="auto">
          <a:xfrm>
            <a:off x="3958833" y="1677054"/>
            <a:ext cx="460096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从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66">
                      <a:alpha val="60000"/>
                    </a:srgb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外形特点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66">
                      <a:alpha val="60000"/>
                    </a:srgb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性格特征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66">
                      <a:alpha val="60000"/>
                    </a:srgb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行为特征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66">
                      <a:alpha val="60000"/>
                    </a:srgb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生活习性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等方面来介绍松鼠的。</a:t>
            </a:r>
          </a:p>
        </p:txBody>
      </p:sp>
      <p:pic>
        <p:nvPicPr>
          <p:cNvPr id="27654" name="图片 728" descr="2"/>
          <p:cNvPicPr>
            <a:picLocks noChangeAspect="1" noChangeArrowheads="1"/>
          </p:cNvPicPr>
          <p:nvPr/>
        </p:nvPicPr>
        <p:blipFill rotWithShape="1">
          <a:blip r:embed="rId2"/>
          <a:srcRect b="4385"/>
          <a:stretch>
            <a:fillRect/>
          </a:stretch>
        </p:blipFill>
        <p:spPr bwMode="auto">
          <a:xfrm>
            <a:off x="565149" y="1622425"/>
            <a:ext cx="3393684" cy="2289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332392" y="1535223"/>
            <a:ext cx="6457950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默读</a:t>
            </a:r>
            <a:r>
              <a:rPr 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第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自然段</a:t>
            </a:r>
            <a:r>
              <a:rPr 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松鼠的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外形特征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，想一想</a:t>
            </a:r>
            <a:r>
              <a:rPr lang="en-US" altLang="zh-CN" sz="2800" b="1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松鼠的漂亮表现在哪里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13315" name="组合 1"/>
          <p:cNvGrpSpPr/>
          <p:nvPr/>
        </p:nvGrpSpPr>
        <p:grpSpPr>
          <a:xfrm>
            <a:off x="1540064" y="714120"/>
            <a:ext cx="2681051" cy="523220"/>
            <a:chOff x="2608652" y="-594825"/>
            <a:chExt cx="3586163" cy="670217"/>
          </a:xfrm>
        </p:grpSpPr>
        <p:pic>
          <p:nvPicPr>
            <p:cNvPr id="1332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7851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22" name="矩形 8"/>
            <p:cNvSpPr/>
            <p:nvPr/>
          </p:nvSpPr>
          <p:spPr>
            <a:xfrm>
              <a:off x="2897153" y="-594825"/>
              <a:ext cx="2950248" cy="67021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外形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特点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8"/>
          <p:cNvSpPr/>
          <p:nvPr/>
        </p:nvSpPr>
        <p:spPr>
          <a:xfrm>
            <a:off x="625475" y="1305560"/>
            <a:ext cx="5919788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松鼠是一种漂亮的小动物，乖巧，驯良，很讨人喜欢。</a:t>
            </a:r>
            <a:endParaRPr lang="zh-CN" altLang="en-US" sz="28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8679" name="图片 727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5887" y="676448"/>
            <a:ext cx="2375863" cy="21914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93271" y="3044378"/>
            <a:ext cx="7485063" cy="909638"/>
          </a:xfrm>
          <a:prstGeom prst="roundRect">
            <a:avLst/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5334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这是文章的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总起句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，统领全文，总写松鼠的特点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: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漂亮、乖巧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、驯良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/>
          <p:nvPr/>
        </p:nvSpPr>
        <p:spPr>
          <a:xfrm>
            <a:off x="485775" y="796647"/>
            <a:ext cx="8172450" cy="2489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3400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它们面容清秀，眼睛闪闪发光，身体矫健，四肢轻快。玲珑的小面孔，衬上一条帽缨形的美丽尾巴，显得格外漂亮。它们的尾巴老是翘起来，一直翘到头上，自己就躲在尾巴底下歇凉。它们常常直竖着身子坐着，像人们用手一样，用前爪往嘴里送东西吃。</a:t>
            </a:r>
          </a:p>
        </p:txBody>
      </p:sp>
      <p:sp>
        <p:nvSpPr>
          <p:cNvPr id="13316" name="WordArt 4"/>
          <p:cNvSpPr>
            <a:spLocks noTextEdit="1"/>
          </p:cNvSpPr>
          <p:nvPr/>
        </p:nvSpPr>
        <p:spPr>
          <a:xfrm>
            <a:off x="6876733" y="57358"/>
            <a:ext cx="1714500" cy="8128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  <a:normAutofit fontScale="92500" lnSpcReduction="20000"/>
          </a:bodyPr>
          <a:lstStyle/>
          <a:p>
            <a:pPr algn="ctr" eaLnBrk="0" hangingPunct="0"/>
            <a:r>
              <a:rPr lang="zh-CN" altLang="en-US" sz="6000" b="1" dirty="0">
                <a:gradFill rotWithShape="1">
                  <a:gsLst>
                    <a:gs pos="0">
                      <a:schemeClr val="accent2"/>
                    </a:gs>
                    <a:gs pos="100000">
                      <a:srgbClr val="FF3300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漂亮</a:t>
            </a: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505778" y="1739304"/>
            <a:ext cx="8131175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圆角矩形标注 21"/>
          <p:cNvSpPr>
            <a:spLocks noChangeArrowheads="1"/>
          </p:cNvSpPr>
          <p:nvPr/>
        </p:nvSpPr>
        <p:spPr bwMode="auto">
          <a:xfrm>
            <a:off x="2568288" y="57358"/>
            <a:ext cx="1418921" cy="510778"/>
          </a:xfrm>
          <a:prstGeom prst="wedgeRoundRectCallout">
            <a:avLst>
              <a:gd name="adj1" fmla="val 43785"/>
              <a:gd name="adj2" fmla="val 84961"/>
              <a:gd name="adj3" fmla="val 16667"/>
            </a:avLst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打比方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957579" y="3190537"/>
            <a:ext cx="7633653" cy="1344295"/>
          </a:xfrm>
          <a:prstGeom prst="borderCallout1">
            <a:avLst>
              <a:gd name="adj1" fmla="val 49173"/>
              <a:gd name="adj2" fmla="val -707"/>
              <a:gd name="adj3" fmla="val -9191"/>
              <a:gd name="adj4" fmla="val -856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这段话类似于文学作品中的肖像描写。用“帽缨形”形容松鼠的尾巴，运用了打比方的说明方法，引发人们的联想，给人以美感，不仅写出了松鼠尾巴的形状，也表现出其尾巴的美丽。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2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1" name="Picture 7"/>
          <p:cNvPicPr>
            <a:picLocks noChangeAspect="1"/>
          </p:cNvPicPr>
          <p:nvPr/>
        </p:nvPicPr>
        <p:blipFill rotWithShape="1">
          <a:blip r:embed="rId3"/>
          <a:srcRect t="4424"/>
          <a:stretch/>
        </p:blipFill>
        <p:spPr>
          <a:xfrm>
            <a:off x="0" y="0"/>
            <a:ext cx="9144000" cy="5213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/>
          <p:nvPr/>
        </p:nvSpPr>
        <p:spPr>
          <a:xfrm>
            <a:off x="171450" y="672472"/>
            <a:ext cx="362585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330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“我”的“漂亮”：</a:t>
            </a:r>
          </a:p>
        </p:txBody>
      </p:sp>
      <p:sp>
        <p:nvSpPr>
          <p:cNvPr id="8" name="Text Box 3"/>
          <p:cNvSpPr txBox="1"/>
          <p:nvPr/>
        </p:nvSpPr>
        <p:spPr>
          <a:xfrm>
            <a:off x="319405" y="1386205"/>
            <a:ext cx="25749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面容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清秀</a:t>
            </a:r>
          </a:p>
        </p:txBody>
      </p:sp>
      <p:sp>
        <p:nvSpPr>
          <p:cNvPr id="9" name="Text Box 4"/>
          <p:cNvSpPr txBox="1"/>
          <p:nvPr/>
        </p:nvSpPr>
        <p:spPr>
          <a:xfrm>
            <a:off x="319405" y="1913255"/>
            <a:ext cx="299466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眼睛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闪闪发光</a:t>
            </a:r>
          </a:p>
        </p:txBody>
      </p:sp>
      <p:sp>
        <p:nvSpPr>
          <p:cNvPr id="11" name="Text Box 5"/>
          <p:cNvSpPr txBox="1"/>
          <p:nvPr/>
        </p:nvSpPr>
        <p:spPr>
          <a:xfrm>
            <a:off x="319088" y="2439988"/>
            <a:ext cx="24844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身体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矫健</a:t>
            </a:r>
          </a:p>
        </p:txBody>
      </p:sp>
      <p:sp>
        <p:nvSpPr>
          <p:cNvPr id="12" name="Text Box 6"/>
          <p:cNvSpPr txBox="1"/>
          <p:nvPr/>
        </p:nvSpPr>
        <p:spPr>
          <a:xfrm>
            <a:off x="319088" y="2968625"/>
            <a:ext cx="25749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四肢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轻快</a:t>
            </a:r>
          </a:p>
        </p:txBody>
      </p:sp>
      <p:sp>
        <p:nvSpPr>
          <p:cNvPr id="13" name="Text Box 7"/>
          <p:cNvSpPr txBox="1"/>
          <p:nvPr/>
        </p:nvSpPr>
        <p:spPr>
          <a:xfrm>
            <a:off x="319405" y="3557905"/>
            <a:ext cx="382397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尾巴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帽缨形、漂亮</a:t>
            </a:r>
          </a:p>
        </p:txBody>
      </p:sp>
      <p:sp>
        <p:nvSpPr>
          <p:cNvPr id="14" name="Text Box 8"/>
          <p:cNvSpPr txBox="1"/>
          <p:nvPr/>
        </p:nvSpPr>
        <p:spPr>
          <a:xfrm>
            <a:off x="319088" y="4084638"/>
            <a:ext cx="482441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坐姿</a:t>
            </a:r>
            <a:r>
              <a:rPr lang="zh-CN" altLang="en-US" sz="3200" b="1" dirty="0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吃相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用前爪送吃</a:t>
            </a:r>
          </a:p>
        </p:txBody>
      </p:sp>
      <p:pic>
        <p:nvPicPr>
          <p:cNvPr id="32778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044" y="549489"/>
            <a:ext cx="2003425" cy="1631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9" name="Group 13"/>
          <p:cNvGrpSpPr>
            <a:grpSpLocks noChangeAspect="1"/>
          </p:cNvGrpSpPr>
          <p:nvPr/>
        </p:nvGrpSpPr>
        <p:grpSpPr bwMode="auto">
          <a:xfrm>
            <a:off x="7213270" y="2390989"/>
            <a:ext cx="1727200" cy="1943100"/>
            <a:chOff x="0" y="0"/>
            <a:chExt cx="3264" cy="4752"/>
          </a:xfrm>
          <a:effectLst>
            <a:innerShdw blurRad="114300">
              <a:prstClr val="black"/>
            </a:innerShdw>
          </a:effectLst>
        </p:grpSpPr>
        <p:pic>
          <p:nvPicPr>
            <p:cNvPr id="32784" name="Picture 14" descr="20032221705234617 拷贝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64" cy="4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5" name="Picture 15" descr="ground-squirre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92"/>
              <a:ext cx="2880" cy="4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780" name="Group 16"/>
          <p:cNvGrpSpPr>
            <a:grpSpLocks noChangeAspect="1"/>
          </p:cNvGrpSpPr>
          <p:nvPr/>
        </p:nvGrpSpPr>
        <p:grpSpPr bwMode="auto">
          <a:xfrm>
            <a:off x="3898569" y="831124"/>
            <a:ext cx="2808287" cy="1889125"/>
            <a:chOff x="0" y="0"/>
            <a:chExt cx="5520" cy="4227"/>
          </a:xfrm>
          <a:effectLst>
            <a:innerShdw blurRad="114300">
              <a:prstClr val="black"/>
            </a:innerShdw>
          </a:effectLst>
        </p:grpSpPr>
        <p:pic>
          <p:nvPicPr>
            <p:cNvPr id="32782" name="Picture 17" descr="showpic_original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520" cy="4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3" name="Picture 18" descr="squirrel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40"/>
              <a:ext cx="5136" cy="3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781" name="Picture 20" descr="2006523_361ff4652d5466d8b6e328ce92bc88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3"/>
          <a:stretch>
            <a:fillRect/>
          </a:stretch>
        </p:blipFill>
        <p:spPr bwMode="auto">
          <a:xfrm>
            <a:off x="4403395" y="2851364"/>
            <a:ext cx="2609849" cy="1719263"/>
          </a:xfrm>
          <a:prstGeom prst="ellipse">
            <a:avLst/>
          </a:prstGeom>
          <a:ln>
            <a:noFill/>
          </a:ln>
          <a:effectLst>
            <a:innerShdw blurRad="114300">
              <a:prstClr val="black"/>
            </a:inn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005328" y="1425575"/>
            <a:ext cx="7221855" cy="1899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>
              <a:lnSpc>
                <a:spcPct val="140000"/>
              </a:lnSpc>
            </a:pPr>
            <a:r>
              <a:rPr lang="en-US" alt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 </a:t>
            </a:r>
            <a:r>
              <a:rPr 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自由读课文</a:t>
            </a:r>
            <a:r>
              <a:rPr lang="zh-CN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zh-CN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自然段</a:t>
            </a:r>
            <a:r>
              <a:rPr 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，和同桌说一说：作者是从哪些方面介绍松鼠的性格驯良的特征的？</a:t>
            </a:r>
          </a:p>
        </p:txBody>
      </p:sp>
      <p:grpSp>
        <p:nvGrpSpPr>
          <p:cNvPr id="16387" name="组合 1"/>
          <p:cNvGrpSpPr/>
          <p:nvPr/>
        </p:nvGrpSpPr>
        <p:grpSpPr>
          <a:xfrm>
            <a:off x="996130" y="618827"/>
            <a:ext cx="2884753" cy="523220"/>
            <a:chOff x="2608652" y="-619427"/>
            <a:chExt cx="3586163" cy="670206"/>
          </a:xfrm>
        </p:grpSpPr>
        <p:pic>
          <p:nvPicPr>
            <p:cNvPr id="16392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3" name="矩形 8"/>
            <p:cNvSpPr/>
            <p:nvPr/>
          </p:nvSpPr>
          <p:spPr>
            <a:xfrm>
              <a:off x="2921053" y="-619427"/>
              <a:ext cx="2950249" cy="67020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性格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特征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3"/>
          <p:cNvSpPr txBox="1"/>
          <p:nvPr/>
        </p:nvSpPr>
        <p:spPr>
          <a:xfrm>
            <a:off x="2882900" y="1425575"/>
            <a:ext cx="5589588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松鼠不躲藏在地底下，经常在高处活动，像飞鸟一样住在树顶上，满树林里跑，从这棵树跳到那棵树。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2781" name="Picture 13" descr="C:\Users\Administrator\AppData\Roaming\Tencent\Users\541737432\QQ\WinTemp\RichOle\FHSX8HJE]7CI~W9G]FB]K~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27942" y="1153808"/>
            <a:ext cx="2322632" cy="23674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圆角矩形标注 13"/>
          <p:cNvSpPr>
            <a:spLocks noChangeArrowheads="1"/>
          </p:cNvSpPr>
          <p:nvPr/>
        </p:nvSpPr>
        <p:spPr bwMode="auto">
          <a:xfrm>
            <a:off x="5677694" y="898419"/>
            <a:ext cx="1212698" cy="510778"/>
          </a:xfrm>
          <a:prstGeom prst="wedgeRoundRectCallout">
            <a:avLst>
              <a:gd name="adj1" fmla="val -67982"/>
              <a:gd name="adj2" fmla="val 58758"/>
              <a:gd name="adj3" fmla="val 16667"/>
            </a:avLst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打比方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784600" y="3506788"/>
            <a:ext cx="3962400" cy="785813"/>
          </a:xfrm>
          <a:prstGeom prst="borderCallout1">
            <a:avLst>
              <a:gd name="adj1" fmla="val -1992"/>
              <a:gd name="adj2" fmla="val 53380"/>
              <a:gd name="adj3" fmla="val -45241"/>
              <a:gd name="adj4" fmla="val 46651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把松鼠比作飞鸟，形象地表现了松鼠的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行动敏捷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3907790" y="2529218"/>
            <a:ext cx="3077845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1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2" name="Text Box 10"/>
          <p:cNvSpPr txBox="1"/>
          <p:nvPr/>
        </p:nvSpPr>
        <p:spPr>
          <a:xfrm>
            <a:off x="257251" y="585486"/>
            <a:ext cx="5229151" cy="378565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它们在树上做窝，摘果实，喝露水。只有树被风刮得太厉害了，才到地上来。在平原地区是很少看到松鼠的。它们不接近人的住宅，也不待在小树丛里，只喜欢住在高大的老树上。在清朗的夏夜，可以听到松鼠在树上跳着叫着，互相追逐。它们好像很怕强烈的日光，白天躲在窝里歇凉，晚上出来奔跑、玩耍、吃东西。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11" name="WordArt 4"/>
          <p:cNvSpPr>
            <a:spLocks noTextEdit="1"/>
          </p:cNvSpPr>
          <p:nvPr/>
        </p:nvSpPr>
        <p:spPr>
          <a:xfrm>
            <a:off x="3401976" y="3800311"/>
            <a:ext cx="1714500" cy="81280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8750"/>
              </a:avLst>
            </a:prstTxWarp>
            <a:normAutofit fontScale="92500" lnSpcReduction="20000"/>
          </a:bodyPr>
          <a:lstStyle/>
          <a:p>
            <a:pPr algn="ctr" eaLnBrk="0" hangingPunct="0"/>
            <a:r>
              <a:rPr lang="zh-CN" altLang="en-US" sz="6000" b="1" dirty="0">
                <a:gradFill rotWithShape="1">
                  <a:gsLst>
                    <a:gs pos="0">
                      <a:schemeClr val="accent2"/>
                    </a:gs>
                    <a:gs pos="100000">
                      <a:srgbClr val="FF3300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驯良</a:t>
            </a:r>
          </a:p>
        </p:txBody>
      </p:sp>
      <p:pic>
        <p:nvPicPr>
          <p:cNvPr id="17412" name="Picture 7" descr="squirrel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366" y="675"/>
            <a:ext cx="3476397" cy="513219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3119438" y="919163"/>
            <a:ext cx="387667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“我”的“驯良”：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270250" y="1806575"/>
            <a:ext cx="5861050" cy="555625"/>
            <a:chOff x="3270250" y="1806575"/>
            <a:chExt cx="5861050" cy="555625"/>
          </a:xfrm>
        </p:grpSpPr>
        <p:sp>
          <p:nvSpPr>
            <p:cNvPr id="18448" name="Rectangle 3"/>
            <p:cNvSpPr/>
            <p:nvPr/>
          </p:nvSpPr>
          <p:spPr>
            <a:xfrm>
              <a:off x="3270250" y="1806575"/>
              <a:ext cx="1987550" cy="5238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活动范围：</a:t>
              </a:r>
            </a:p>
          </p:txBody>
        </p:sp>
        <p:sp>
          <p:nvSpPr>
            <p:cNvPr id="18449" name="Rectangle 6"/>
            <p:cNvSpPr/>
            <p:nvPr/>
          </p:nvSpPr>
          <p:spPr>
            <a:xfrm>
              <a:off x="5081588" y="1881188"/>
              <a:ext cx="8034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树林</a:t>
              </a:r>
            </a:p>
          </p:txBody>
        </p:sp>
        <p:sp>
          <p:nvSpPr>
            <p:cNvPr id="18450" name="Rectangle 9"/>
            <p:cNvSpPr/>
            <p:nvPr/>
          </p:nvSpPr>
          <p:spPr>
            <a:xfrm>
              <a:off x="5854700" y="1900238"/>
              <a:ext cx="3276600" cy="4619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400" b="1" dirty="0">
                  <a:solidFill>
                    <a:srgbClr val="FF3300"/>
                  </a:solidFill>
                  <a:latin typeface="Times New Roman" panose="02020603050405020304" pitchFamily="18" charset="0"/>
                  <a:ea typeface="仿宋" panose="02010609060101010101" pitchFamily="49" charset="-122"/>
                </a:rPr>
                <a:t>(</a:t>
              </a:r>
              <a:r>
                <a:rPr lang="zh-CN" altLang="en-US" sz="2400" b="1" dirty="0">
                  <a:solidFill>
                    <a:srgbClr val="FF3300"/>
                  </a:solidFill>
                  <a:latin typeface="Times New Roman" panose="02020603050405020304" pitchFamily="18" charset="0"/>
                  <a:ea typeface="仿宋" panose="02010609060101010101" pitchFamily="49" charset="-122"/>
                </a:rPr>
                <a:t>不侵犯人类</a:t>
              </a:r>
              <a:r>
                <a:rPr lang="en-US" altLang="zh-CN" sz="2400" b="1" dirty="0">
                  <a:solidFill>
                    <a:srgbClr val="FF3300"/>
                  </a:solidFill>
                  <a:latin typeface="Times New Roman" panose="02020603050405020304" pitchFamily="18" charset="0"/>
                  <a:ea typeface="仿宋" panose="02010609060101010101" pitchFamily="49" charset="-122"/>
                </a:rPr>
                <a:t>)</a:t>
              </a:r>
              <a:endPara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  <a:ea typeface="仿宋" panose="020106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70250" y="2411413"/>
            <a:ext cx="6005513" cy="538162"/>
            <a:chOff x="3270250" y="2411413"/>
            <a:chExt cx="6005513" cy="538162"/>
          </a:xfrm>
        </p:grpSpPr>
        <p:sp>
          <p:nvSpPr>
            <p:cNvPr id="18445" name="Rectangle 4"/>
            <p:cNvSpPr/>
            <p:nvPr/>
          </p:nvSpPr>
          <p:spPr>
            <a:xfrm>
              <a:off x="3270250" y="2411413"/>
              <a:ext cx="1987550" cy="5238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活动时间：</a:t>
              </a:r>
            </a:p>
          </p:txBody>
        </p:sp>
        <p:sp>
          <p:nvSpPr>
            <p:cNvPr id="18446" name="Rectangle 7"/>
            <p:cNvSpPr/>
            <p:nvPr/>
          </p:nvSpPr>
          <p:spPr>
            <a:xfrm>
              <a:off x="5081588" y="2479675"/>
              <a:ext cx="8034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晚上</a:t>
              </a:r>
            </a:p>
          </p:txBody>
        </p:sp>
        <p:sp>
          <p:nvSpPr>
            <p:cNvPr id="18447" name="Rectangle 10"/>
            <p:cNvSpPr/>
            <p:nvPr/>
          </p:nvSpPr>
          <p:spPr>
            <a:xfrm>
              <a:off x="5872163" y="2487613"/>
              <a:ext cx="3403600" cy="4619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400" b="1" dirty="0">
                  <a:solidFill>
                    <a:srgbClr val="FF3300"/>
                  </a:solidFill>
                  <a:latin typeface="Times New Roman" panose="02020603050405020304" pitchFamily="18" charset="0"/>
                  <a:ea typeface="仿宋" panose="02010609060101010101" pitchFamily="49" charset="-122"/>
                </a:rPr>
                <a:t>(</a:t>
              </a:r>
              <a:r>
                <a:rPr lang="zh-CN" altLang="en-US" sz="2400" b="1" dirty="0">
                  <a:solidFill>
                    <a:srgbClr val="FF3300"/>
                  </a:solidFill>
                  <a:latin typeface="Times New Roman" panose="02020603050405020304" pitchFamily="18" charset="0"/>
                  <a:ea typeface="仿宋" panose="02010609060101010101" pitchFamily="49" charset="-122"/>
                </a:rPr>
                <a:t>不骚扰人类</a:t>
              </a:r>
              <a:r>
                <a:rPr lang="en-US" altLang="zh-CN" sz="2400" b="1" dirty="0">
                  <a:solidFill>
                    <a:srgbClr val="FF3300"/>
                  </a:solidFill>
                  <a:latin typeface="Times New Roman" panose="02020603050405020304" pitchFamily="18" charset="0"/>
                  <a:ea typeface="仿宋" panose="02010609060101010101" pitchFamily="49" charset="-122"/>
                </a:rPr>
                <a:t>)</a:t>
              </a:r>
              <a:endPara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  <a:ea typeface="仿宋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70250" y="3016250"/>
            <a:ext cx="5784850" cy="1074738"/>
            <a:chOff x="3270250" y="3016250"/>
            <a:chExt cx="5784850" cy="1073983"/>
          </a:xfrm>
        </p:grpSpPr>
        <p:sp>
          <p:nvSpPr>
            <p:cNvPr id="18442" name="TextBox 20"/>
            <p:cNvSpPr txBox="1"/>
            <p:nvPr/>
          </p:nvSpPr>
          <p:spPr>
            <a:xfrm>
              <a:off x="3270250" y="3016250"/>
              <a:ext cx="2447925" cy="522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常吃食物：</a:t>
              </a:r>
            </a:p>
          </p:txBody>
        </p:sp>
        <p:sp>
          <p:nvSpPr>
            <p:cNvPr id="18443" name="Rectangle 7"/>
            <p:cNvSpPr/>
            <p:nvPr/>
          </p:nvSpPr>
          <p:spPr>
            <a:xfrm>
              <a:off x="5068888" y="3074988"/>
              <a:ext cx="398621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杏仁、榛子、榉实和橡栗等     </a:t>
              </a:r>
            </a:p>
          </p:txBody>
        </p:sp>
        <p:sp>
          <p:nvSpPr>
            <p:cNvPr id="18444" name="TextBox 22"/>
            <p:cNvSpPr txBox="1"/>
            <p:nvPr/>
          </p:nvSpPr>
          <p:spPr>
            <a:xfrm>
              <a:off x="5164137" y="3628270"/>
              <a:ext cx="2112963" cy="4619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400" b="1" dirty="0">
                  <a:solidFill>
                    <a:srgbClr val="FF3300"/>
                  </a:solidFill>
                  <a:latin typeface="Times New Roman" panose="02020603050405020304" pitchFamily="18" charset="0"/>
                  <a:ea typeface="仿宋" panose="02010609060101010101" pitchFamily="49" charset="-122"/>
                </a:rPr>
                <a:t>(</a:t>
              </a:r>
              <a:r>
                <a:rPr lang="zh-CN" altLang="en-US" sz="2400" b="1" dirty="0">
                  <a:solidFill>
                    <a:srgbClr val="FF3300"/>
                  </a:solidFill>
                  <a:latin typeface="Times New Roman" panose="02020603050405020304" pitchFamily="18" charset="0"/>
                  <a:ea typeface="仿宋" panose="02010609060101010101" pitchFamily="49" charset="-122"/>
                </a:rPr>
                <a:t>不伤害人畜</a:t>
              </a:r>
              <a:r>
                <a:rPr lang="en-US" altLang="zh-CN" sz="2400" b="1" dirty="0">
                  <a:solidFill>
                    <a:srgbClr val="FF3300"/>
                  </a:solidFill>
                  <a:latin typeface="Times New Roman" panose="02020603050405020304" pitchFamily="18" charset="0"/>
                  <a:ea typeface="仿宋" panose="02010609060101010101" pitchFamily="49" charset="-122"/>
                </a:rPr>
                <a:t>)</a:t>
              </a:r>
              <a:endPara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  <a:ea typeface="仿宋" panose="02010609060101010101" pitchFamily="49" charset="-122"/>
              </a:endParaRPr>
            </a:p>
          </p:txBody>
        </p:sp>
      </p:grpSp>
      <p:pic>
        <p:nvPicPr>
          <p:cNvPr id="35859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77" y="1787525"/>
            <a:ext cx="2658012" cy="1995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3" descr="3719128867278367137"/>
          <p:cNvPicPr>
            <a:picLocks noChangeAspect="1" noChangeArrowheads="1"/>
          </p:cNvPicPr>
          <p:nvPr/>
        </p:nvPicPr>
        <p:blipFill>
          <a:blip r:embed="rId5" cstate="print"/>
          <a:srcRect l="7692" t="-2567" b="7594"/>
          <a:stretch>
            <a:fillRect/>
          </a:stretch>
        </p:blipFill>
        <p:spPr bwMode="auto">
          <a:xfrm>
            <a:off x="25400" y="643823"/>
            <a:ext cx="1689386" cy="12481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1" descr="2008515235510768_2"/>
          <p:cNvPicPr>
            <a:picLocks noChangeAspect="1" noChangeArrowheads="1"/>
          </p:cNvPicPr>
          <p:nvPr/>
        </p:nvPicPr>
        <p:blipFill>
          <a:blip r:embed="rId6" cstate="print"/>
          <a:srcRect t="7472"/>
          <a:stretch>
            <a:fillRect/>
          </a:stretch>
        </p:blipFill>
        <p:spPr bwMode="auto">
          <a:xfrm>
            <a:off x="1536283" y="3570786"/>
            <a:ext cx="1701799" cy="125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410970" y="1468075"/>
            <a:ext cx="6322695" cy="13031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 </a:t>
            </a: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默</a:t>
            </a:r>
            <a:r>
              <a:rPr 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读</a:t>
            </a:r>
            <a:r>
              <a:rPr lang="zh-CN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3-4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自然段</a:t>
            </a:r>
            <a:r>
              <a:rPr 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，看看这一部分作者写了松鼠的哪些行为特征？</a:t>
            </a:r>
          </a:p>
        </p:txBody>
      </p:sp>
      <p:grpSp>
        <p:nvGrpSpPr>
          <p:cNvPr id="19459" name="组合 1"/>
          <p:cNvGrpSpPr/>
          <p:nvPr/>
        </p:nvGrpSpPr>
        <p:grpSpPr>
          <a:xfrm>
            <a:off x="931184" y="706450"/>
            <a:ext cx="2492500" cy="523855"/>
            <a:chOff x="2608652" y="-592137"/>
            <a:chExt cx="3586163" cy="671030"/>
          </a:xfrm>
        </p:grpSpPr>
        <p:pic>
          <p:nvPicPr>
            <p:cNvPr id="19464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5" name="矩形 8"/>
            <p:cNvSpPr/>
            <p:nvPr/>
          </p:nvSpPr>
          <p:spPr>
            <a:xfrm>
              <a:off x="2926177" y="-591324"/>
              <a:ext cx="2949868" cy="6702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行为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特征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94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5"/>
          <p:cNvSpPr/>
          <p:nvPr/>
        </p:nvSpPr>
        <p:spPr>
          <a:xfrm>
            <a:off x="909638" y="1294205"/>
            <a:ext cx="6875462" cy="645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457200" eaLnBrk="0" hangingPunct="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松鼠不像山鼠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那样，一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到冬天就蛰伏不动。</a:t>
            </a:r>
            <a:endParaRPr lang="zh-CN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0" name="WordArt 4"/>
          <p:cNvSpPr>
            <a:spLocks noTextEdit="1"/>
          </p:cNvSpPr>
          <p:nvPr/>
        </p:nvSpPr>
        <p:spPr>
          <a:xfrm>
            <a:off x="3770313" y="3525754"/>
            <a:ext cx="1714500" cy="811212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8750"/>
              </a:avLst>
            </a:prstTxWarp>
            <a:normAutofit fontScale="92500" lnSpcReduction="20000"/>
          </a:bodyPr>
          <a:lstStyle/>
          <a:p>
            <a:pPr algn="ctr" eaLnBrk="0" hangingPunct="0"/>
            <a:r>
              <a:rPr lang="zh-CN" altLang="en-US" sz="6000" b="1">
                <a:gradFill rotWithShape="1">
                  <a:gsLst>
                    <a:gs pos="0">
                      <a:schemeClr val="accent2"/>
                    </a:gs>
                    <a:gs pos="100000">
                      <a:srgbClr val="FF3300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乖巧</a:t>
            </a:r>
          </a:p>
        </p:txBody>
      </p:sp>
      <p:sp>
        <p:nvSpPr>
          <p:cNvPr id="14" name="圆角矩形标注 13"/>
          <p:cNvSpPr>
            <a:spLocks noChangeArrowheads="1"/>
          </p:cNvSpPr>
          <p:nvPr/>
        </p:nvSpPr>
        <p:spPr bwMode="auto">
          <a:xfrm>
            <a:off x="6279968" y="793560"/>
            <a:ext cx="1212698" cy="510778"/>
          </a:xfrm>
          <a:prstGeom prst="wedgeRoundRectCallout">
            <a:avLst>
              <a:gd name="adj1" fmla="val -67982"/>
              <a:gd name="adj2" fmla="val 58758"/>
              <a:gd name="adj3" fmla="val 16667"/>
            </a:avLst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作比较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643063" y="2233529"/>
            <a:ext cx="5748338" cy="785813"/>
          </a:xfrm>
          <a:prstGeom prst="borderCallout1">
            <a:avLst>
              <a:gd name="adj1" fmla="val -1992"/>
              <a:gd name="adj2" fmla="val 53380"/>
              <a:gd name="adj3" fmla="val -38772"/>
              <a:gd name="adj4" fmla="val 46431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将松鼠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与山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鼠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作比较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，突出了松鼠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的活动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特点，也表现了松鼠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乖巧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的性格特征。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/>
      <p:bldP spid="16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2" name="Text Box 10"/>
          <p:cNvSpPr txBox="1"/>
          <p:nvPr/>
        </p:nvSpPr>
        <p:spPr>
          <a:xfrm>
            <a:off x="631825" y="493927"/>
            <a:ext cx="7735888" cy="166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2300"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它们是十分警觉的，只要有人触动一下松鼠所在的大树，它们就从树上的窝里跑出来躲到树枝底下，或者逃到别的树上去。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3" name="Rectangle 1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3" name="圆角矩形标注 12"/>
          <p:cNvSpPr>
            <a:spLocks noChangeArrowheads="1"/>
          </p:cNvSpPr>
          <p:nvPr/>
        </p:nvSpPr>
        <p:spPr bwMode="auto">
          <a:xfrm>
            <a:off x="6489852" y="77632"/>
            <a:ext cx="1212698" cy="510778"/>
          </a:xfrm>
          <a:prstGeom prst="wedgeRoundRectCallout">
            <a:avLst>
              <a:gd name="adj1" fmla="val -67982"/>
              <a:gd name="adj2" fmla="val 58758"/>
              <a:gd name="adj3" fmla="val 16667"/>
            </a:avLst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举例子</a:t>
            </a:r>
          </a:p>
        </p:txBody>
      </p:sp>
      <p:sp>
        <p:nvSpPr>
          <p:cNvPr id="20485" name="WordArt 4"/>
          <p:cNvSpPr>
            <a:spLocks noTextEdit="1"/>
          </p:cNvSpPr>
          <p:nvPr/>
        </p:nvSpPr>
        <p:spPr>
          <a:xfrm>
            <a:off x="3770313" y="3830852"/>
            <a:ext cx="1714500" cy="811212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8750"/>
              </a:avLst>
            </a:prstTxWarp>
            <a:normAutofit fontScale="92500" lnSpcReduction="20000"/>
          </a:bodyPr>
          <a:lstStyle/>
          <a:p>
            <a:pPr algn="ctr" eaLnBrk="0" hangingPunct="0"/>
            <a:r>
              <a:rPr lang="zh-CN" altLang="en-US" sz="6000" b="1">
                <a:gradFill rotWithShape="1">
                  <a:gsLst>
                    <a:gs pos="0">
                      <a:schemeClr val="accent2"/>
                    </a:gs>
                    <a:gs pos="100000">
                      <a:srgbClr val="FF3300"/>
                    </a:gs>
                  </a:gsLst>
                  <a:lin ang="5400000" scaled="1"/>
                  <a:tileRect/>
                </a:gradFill>
                <a:effectLst>
                  <a:outerShdw dist="53882" dir="2699999" algn="ctr" rotWithShape="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乖巧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723900" y="2260814"/>
            <a:ext cx="7569200" cy="1392238"/>
          </a:xfrm>
          <a:prstGeom prst="borderCallout1">
            <a:avLst>
              <a:gd name="adj1" fmla="val -1992"/>
              <a:gd name="adj2" fmla="val 53380"/>
              <a:gd name="adj3" fmla="val -33295"/>
              <a:gd name="adj4" fmla="val 48948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这句话用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“只要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就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……”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这一句式来表现松鼠灵敏的反应与动作。作者用了三个动词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“跑”“躲”“逃”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来表示松鼠对于危险的快速应变能力，从而更显出它“十分警觉”的灵性，由此表现出它的“乖巧”。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/>
      <p:bldP spid="1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5"/>
          <p:cNvSpPr/>
          <p:nvPr/>
        </p:nvSpPr>
        <p:spPr>
          <a:xfrm>
            <a:off x="369888" y="609600"/>
            <a:ext cx="6831012" cy="310991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3400">
              <a:lnSpc>
                <a:spcPct val="14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松鼠的窝通常搭在树枝分杈的地方，又干净又暖和。它们搭窝的时候，先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搬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些小木片，错杂着放在一起，再用一些干苔藓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编扎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起来，然后把苔藓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挤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紧、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踏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平，使那建筑物足够宽敞、足够坚实。这样，它们可以带着儿女住在里面，既舒适又安全。窝口朝上，端端正正，很狭窄，勉强可以进出。窝口有一个圆锥形的盖，把整个窝遮蔽起来，下雨时雨水向四周流去，不会落在窝里。</a:t>
            </a:r>
            <a:endParaRPr lang="zh-CN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98725" y="1169988"/>
            <a:ext cx="277813" cy="295275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29363" y="1169988"/>
            <a:ext cx="277813" cy="295275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36850" y="1577975"/>
            <a:ext cx="544513" cy="32385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9951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166" y="399499"/>
            <a:ext cx="1765795" cy="2739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2930525" y="111903"/>
            <a:ext cx="3752850" cy="538162"/>
            <a:chOff x="3226928" y="915412"/>
            <a:chExt cx="3752267" cy="538020"/>
          </a:xfrm>
        </p:grpSpPr>
        <p:pic>
          <p:nvPicPr>
            <p:cNvPr id="21514" name="Picture 16" descr="C:\Users\Administrator\Desktop\对话框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26928" y="924376"/>
              <a:ext cx="3636461" cy="52905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5" name="矩形 12"/>
            <p:cNvSpPr/>
            <p:nvPr/>
          </p:nvSpPr>
          <p:spPr>
            <a:xfrm>
              <a:off x="3391877" y="915412"/>
              <a:ext cx="3587318" cy="461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找出表示先后顺序的词。</a:t>
              </a:r>
            </a:p>
          </p:txBody>
        </p:sp>
      </p:grp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682625" y="3727152"/>
            <a:ext cx="7996238" cy="760413"/>
          </a:xfrm>
          <a:prstGeom prst="borderCallout1">
            <a:avLst>
              <a:gd name="adj1" fmla="val -1992"/>
              <a:gd name="adj2" fmla="val 53380"/>
              <a:gd name="adj3" fmla="val -50243"/>
              <a:gd name="adj4" fmla="val 4824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写松鼠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搭窝的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全过程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。用“搬、编扎、挤、踏”等一系列动词，从选址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、建造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等方面表现了松鼠做事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有条理、聪明、勤快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/>
      <p:bldP spid="17" grpId="0" animBg="1"/>
      <p:bldP spid="18" grpId="0" animBg="1"/>
      <p:bldP spid="19" grpId="0" animBg="1"/>
      <p:bldP spid="2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48376" y="2569383"/>
            <a:ext cx="7289800" cy="166776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松鼠搭窝的时候，先搬来一些小树枝，交错着放在一起，再找一些干苔藓铺在上面，然后把苔藓压紧、踏平。最后，在搭好的窝上面加一个盖。</a:t>
            </a:r>
          </a:p>
        </p:txBody>
      </p:sp>
      <p:grpSp>
        <p:nvGrpSpPr>
          <p:cNvPr id="22531" name="组合 5"/>
          <p:cNvGrpSpPr/>
          <p:nvPr/>
        </p:nvGrpSpPr>
        <p:grpSpPr>
          <a:xfrm>
            <a:off x="447824" y="639795"/>
            <a:ext cx="7788275" cy="1904682"/>
            <a:chOff x="399892" y="1025451"/>
            <a:chExt cx="7788625" cy="1904074"/>
          </a:xfrm>
        </p:grpSpPr>
        <p:grpSp>
          <p:nvGrpSpPr>
            <p:cNvPr id="22533" name="组合 4"/>
            <p:cNvGrpSpPr/>
            <p:nvPr/>
          </p:nvGrpSpPr>
          <p:grpSpPr>
            <a:xfrm>
              <a:off x="737707" y="1025451"/>
              <a:ext cx="7450810" cy="1904074"/>
              <a:chOff x="690082" y="1025451"/>
              <a:chExt cx="7450810" cy="1904074"/>
            </a:xfrm>
          </p:grpSpPr>
          <p:sp>
            <p:nvSpPr>
              <p:cNvPr id="22535" name="矩形 2"/>
              <p:cNvSpPr/>
              <p:nvPr/>
            </p:nvSpPr>
            <p:spPr>
              <a:xfrm>
                <a:off x="690082" y="1025451"/>
                <a:ext cx="1814948" cy="4614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rgbClr val="36A43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练习说话： 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723759" y="1509484"/>
                <a:ext cx="7417133" cy="14200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marR="0" lvl="0" indent="533400" algn="l" defTabSz="457200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 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假如你是一只小松鼠，你会怎样向大家介绍搭窝的过程呢？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试着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  <a:cs typeface="Times New Roman" panose="02020603050405020304" pitchFamily="18" charset="0"/>
                  </a:rPr>
                  <a:t>用上表示先后顺序的词语：“先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  <a:cs typeface="Times New Roman" panose="02020603050405020304" pitchFamily="18" charset="0"/>
                  </a:rPr>
                  <a:t>……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  <a:cs typeface="Times New Roman" panose="02020603050405020304" pitchFamily="18" charset="0"/>
                  </a:rPr>
                  <a:t>再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  <a:cs typeface="Times New Roman" panose="02020603050405020304" pitchFamily="18" charset="0"/>
                  </a:rPr>
                  <a:t>……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  <a:cs typeface="Times New Roman" panose="02020603050405020304" pitchFamily="18" charset="0"/>
                  </a:rPr>
                  <a:t>然后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  <a:cs typeface="Times New Roman" panose="02020603050405020304" pitchFamily="18" charset="0"/>
                  </a:rPr>
                  <a:t>……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  <a:cs typeface="Times New Roman" panose="02020603050405020304" pitchFamily="18" charset="0"/>
                  </a:rPr>
                  <a:t>还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  <a:cs typeface="Times New Roman" panose="02020603050405020304" pitchFamily="18" charset="0"/>
                  </a:rPr>
                  <a:t>……” 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)</a:t>
                </a:r>
              </a:p>
            </p:txBody>
          </p:sp>
        </p:grpSp>
        <p:pic>
          <p:nvPicPr>
            <p:cNvPr id="22534" name="图片 24" descr="花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892" y="1026145"/>
              <a:ext cx="389937" cy="445643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/>
          <p:nvPr/>
        </p:nvSpPr>
        <p:spPr>
          <a:xfrm>
            <a:off x="452438" y="846138"/>
            <a:ext cx="3546475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行动特征──乖巧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465138" y="2803525"/>
            <a:ext cx="4086225" cy="1689100"/>
            <a:chOff x="465367" y="2804208"/>
            <a:chExt cx="4086772" cy="1688360"/>
          </a:xfrm>
        </p:grpSpPr>
        <p:sp>
          <p:nvSpPr>
            <p:cNvPr id="23563" name="Text Box 5"/>
            <p:cNvSpPr txBox="1"/>
            <p:nvPr/>
          </p:nvSpPr>
          <p:spPr>
            <a:xfrm>
              <a:off x="465367" y="2804208"/>
              <a:ext cx="270939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从搭窝特点上：</a:t>
              </a:r>
            </a:p>
          </p:txBody>
        </p:sp>
        <p:sp>
          <p:nvSpPr>
            <p:cNvPr id="23564" name="Text Box 6"/>
            <p:cNvSpPr txBox="1"/>
            <p:nvPr/>
          </p:nvSpPr>
          <p:spPr>
            <a:xfrm>
              <a:off x="2924770" y="2804357"/>
              <a:ext cx="1627369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选择窝址</a:t>
              </a:r>
            </a:p>
          </p:txBody>
        </p:sp>
        <p:sp>
          <p:nvSpPr>
            <p:cNvPr id="23565" name="Text Box 10"/>
            <p:cNvSpPr txBox="1"/>
            <p:nvPr/>
          </p:nvSpPr>
          <p:spPr>
            <a:xfrm>
              <a:off x="2924770" y="3372484"/>
              <a:ext cx="1627369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搭窝过程</a:t>
              </a:r>
              <a:endParaRPr lang="zh-CN" altLang="en-US" sz="2800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3566" name="Text Box 11"/>
            <p:cNvSpPr txBox="1"/>
            <p:nvPr/>
          </p:nvSpPr>
          <p:spPr>
            <a:xfrm>
              <a:off x="2924662" y="3969348"/>
              <a:ext cx="1627369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窝口设计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5138" y="1546225"/>
            <a:ext cx="4475162" cy="1060450"/>
            <a:chOff x="465367" y="1545679"/>
            <a:chExt cx="4475197" cy="1060238"/>
          </a:xfrm>
        </p:grpSpPr>
        <p:sp>
          <p:nvSpPr>
            <p:cNvPr id="23560" name="Text Box 3"/>
            <p:cNvSpPr txBox="1"/>
            <p:nvPr/>
          </p:nvSpPr>
          <p:spPr>
            <a:xfrm>
              <a:off x="465367" y="1545679"/>
              <a:ext cx="3444875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从动作、行为上：</a:t>
              </a:r>
            </a:p>
          </p:txBody>
        </p:sp>
        <p:sp>
          <p:nvSpPr>
            <p:cNvPr id="23561" name="Text Box 8"/>
            <p:cNvSpPr txBox="1"/>
            <p:nvPr/>
          </p:nvSpPr>
          <p:spPr>
            <a:xfrm>
              <a:off x="3213335" y="1560193"/>
              <a:ext cx="167695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警觉性强</a:t>
              </a:r>
            </a:p>
          </p:txBody>
        </p:sp>
        <p:sp>
          <p:nvSpPr>
            <p:cNvPr id="23562" name="Text Box 12"/>
            <p:cNvSpPr txBox="1"/>
            <p:nvPr/>
          </p:nvSpPr>
          <p:spPr>
            <a:xfrm>
              <a:off x="3163061" y="2082697"/>
              <a:ext cx="177750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跑跳敏捷</a:t>
              </a:r>
            </a:p>
          </p:txBody>
        </p:sp>
      </p:grpSp>
      <p:pic>
        <p:nvPicPr>
          <p:cNvPr id="23557" name="Picture 18" descr="松鼠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900" y="3150741"/>
            <a:ext cx="3276600" cy="1309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600" y="1147316"/>
            <a:ext cx="1836738" cy="17256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100455" y="1774553"/>
            <a:ext cx="6942455" cy="12988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>
              <a:lnSpc>
                <a:spcPct val="140000"/>
              </a:lnSpc>
            </a:pPr>
            <a:r>
              <a:rPr lang="en-US" alt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 </a:t>
            </a:r>
            <a:r>
              <a:rPr 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读</a:t>
            </a:r>
            <a:r>
              <a:rPr lang="zh-CN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自然段</a:t>
            </a:r>
            <a:r>
              <a:rPr 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，看看作者从哪几方面介绍松鼠的</a:t>
            </a:r>
            <a:r>
              <a:rPr lang="en-US" alt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“</a:t>
            </a: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生活习性</a:t>
            </a:r>
            <a:r>
              <a:rPr lang="en-US" alt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”</a:t>
            </a:r>
            <a:r>
              <a:rPr 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？</a:t>
            </a:r>
            <a:endParaRPr lang="zh-CN" altLang="en-US" sz="28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  <p:grpSp>
        <p:nvGrpSpPr>
          <p:cNvPr id="24579" name="组合 1"/>
          <p:cNvGrpSpPr/>
          <p:nvPr/>
        </p:nvGrpSpPr>
        <p:grpSpPr>
          <a:xfrm>
            <a:off x="1100455" y="740804"/>
            <a:ext cx="2381434" cy="526885"/>
            <a:chOff x="2608652" y="-592137"/>
            <a:chExt cx="3586163" cy="675636"/>
          </a:xfrm>
        </p:grpSpPr>
        <p:pic>
          <p:nvPicPr>
            <p:cNvPr id="24585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86" name="矩形 8"/>
            <p:cNvSpPr/>
            <p:nvPr/>
          </p:nvSpPr>
          <p:spPr>
            <a:xfrm>
              <a:off x="2907833" y="-587437"/>
              <a:ext cx="2950249" cy="6709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生活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习性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457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3"/>
          <p:cNvSpPr txBox="1"/>
          <p:nvPr/>
        </p:nvSpPr>
        <p:spPr>
          <a:xfrm>
            <a:off x="357188" y="963697"/>
            <a:ext cx="6238875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松鼠通常一胎生三四个。小松鼠的毛是灰褐色的，过了冬就换毛，新换的毛比脱落的毛颜色深些。它们用爪子和牙齿梳理全身的毛，身上总是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光光溜溜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干干净净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的。</a:t>
            </a: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1089025" y="1487255"/>
            <a:ext cx="3240088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4581" name="Picture 3" descr="PTW_04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8"/>
              </a:clrFrom>
              <a:clrTo>
                <a:srgbClr val="FAFAF8">
                  <a:alpha val="0"/>
                </a:srgbClr>
              </a:clrTo>
            </a:clrChange>
          </a:blip>
          <a:srcRect l="11740" t="-912" r="21175" b="50307"/>
          <a:stretch>
            <a:fillRect/>
          </a:stretch>
        </p:blipFill>
        <p:spPr>
          <a:xfrm>
            <a:off x="6583363" y="1323742"/>
            <a:ext cx="2425700" cy="15954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圆角矩形标注 15"/>
          <p:cNvSpPr>
            <a:spLocks noChangeArrowheads="1"/>
          </p:cNvSpPr>
          <p:nvPr/>
        </p:nvSpPr>
        <p:spPr bwMode="auto">
          <a:xfrm>
            <a:off x="3722106" y="520668"/>
            <a:ext cx="1212698" cy="510778"/>
          </a:xfrm>
          <a:prstGeom prst="wedgeRoundRectCallout">
            <a:avLst>
              <a:gd name="adj1" fmla="val -67982"/>
              <a:gd name="adj2" fmla="val 58758"/>
              <a:gd name="adj3" fmla="val 16667"/>
            </a:avLst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举例子</a:t>
            </a: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874713" y="3363680"/>
            <a:ext cx="7378700" cy="1004888"/>
          </a:xfrm>
          <a:prstGeom prst="borderCallout1">
            <a:avLst>
              <a:gd name="adj1" fmla="val -547"/>
              <a:gd name="adj2" fmla="val 50626"/>
              <a:gd name="adj3" fmla="val -14216"/>
              <a:gd name="adj4" fmla="val 47217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“光光溜溜”形容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毛光滑不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杂乱，“干干净净”形容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毛洁净无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杂物。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叠词连用，形象地表现了松鼠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爱干净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的特点。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17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075" y="566446"/>
            <a:ext cx="3101340" cy="38055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390" y="483896"/>
            <a:ext cx="2886075" cy="18688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390" y="2472081"/>
            <a:ext cx="2886075" cy="1960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/>
          <p:nvPr/>
        </p:nvSpPr>
        <p:spPr>
          <a:xfrm>
            <a:off x="1182688" y="1863725"/>
            <a:ext cx="6843712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你学到了哪些写小动物的方法？</a:t>
            </a:r>
          </a:p>
        </p:txBody>
      </p:sp>
      <p:sp>
        <p:nvSpPr>
          <p:cNvPr id="25603" name="WordArt 3"/>
          <p:cNvSpPr>
            <a:spLocks noTextEdit="1"/>
          </p:cNvSpPr>
          <p:nvPr/>
        </p:nvSpPr>
        <p:spPr>
          <a:xfrm rot="685608">
            <a:off x="7048500" y="3438525"/>
            <a:ext cx="1109663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25604" name="矩形 2"/>
          <p:cNvSpPr/>
          <p:nvPr/>
        </p:nvSpPr>
        <p:spPr>
          <a:xfrm>
            <a:off x="760413" y="1079500"/>
            <a:ext cx="2236787" cy="5857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讨论交流：</a:t>
            </a:r>
          </a:p>
        </p:txBody>
      </p:sp>
      <p:pic>
        <p:nvPicPr>
          <p:cNvPr id="25605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13" y="1152525"/>
            <a:ext cx="390525" cy="446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矩形 3"/>
          <p:cNvSpPr/>
          <p:nvPr/>
        </p:nvSpPr>
        <p:spPr>
          <a:xfrm>
            <a:off x="530381" y="900916"/>
            <a:ext cx="8104187" cy="279223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63855" indent="-363855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(1)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可以先写动物的外形，再写动物的生活习性。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写作顺序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363855" indent="-363855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(2)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写动物的生活习性时，可以从它们的活动、住、吃、游戏、玩耍、睡觉等方面来写。</a:t>
            </a:r>
          </a:p>
          <a:p>
            <a:pPr marL="363855" indent="-363855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(3)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无论写外形还是生活习性，重点是用词要准确，把他们的特点写具体。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77797" y="681103"/>
            <a:ext cx="7806971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讨论：学习了本文之后,你觉得如何才能更好地介绍动物呢？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66136" y="1780929"/>
            <a:ext cx="41821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A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.</a:t>
            </a:r>
            <a:r>
              <a:rPr 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准确,生动的</a:t>
            </a:r>
            <a:r>
              <a:rPr lang="zh-C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语言</a:t>
            </a:r>
            <a:endParaRPr lang="en-US" altLang="zh-CN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B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.</a:t>
            </a:r>
            <a:r>
              <a:rPr lang="zh-CN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合理清晰的结构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鲜明的事物特征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D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.</a:t>
            </a:r>
            <a:r>
              <a:rPr lang="zh-CN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恰当选用说明</a:t>
            </a:r>
            <a:r>
              <a:rPr lang="zh-CN" altLang="zh-C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方法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66854" y="1241937"/>
            <a:ext cx="8186420" cy="3318427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          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巧抓特点写动物</a:t>
            </a: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每种动物都有自己的特点，抓住动物的特点来写，才能给人留下深刻的印象，如，本文抓住松鼠的面容、眼睛、尾巴等的特点，介绍了松鼠漂亮的外形，生动传神，作者对松鼠的喜爱之情也可见一斑。</a:t>
            </a:r>
          </a:p>
        </p:txBody>
      </p:sp>
      <p:sp>
        <p:nvSpPr>
          <p:cNvPr id="35843" name="TextBox 2"/>
          <p:cNvSpPr txBox="1"/>
          <p:nvPr/>
        </p:nvSpPr>
        <p:spPr>
          <a:xfrm>
            <a:off x="692630" y="726628"/>
            <a:ext cx="771207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想一想本文在描写松鼠时是如何抓住特点写的？</a:t>
            </a:r>
          </a:p>
        </p:txBody>
      </p:sp>
      <p:sp>
        <p:nvSpPr>
          <p:cNvPr id="4" name="矩形 3"/>
          <p:cNvSpPr/>
          <p:nvPr/>
        </p:nvSpPr>
        <p:spPr>
          <a:xfrm>
            <a:off x="3198271" y="59351"/>
            <a:ext cx="224292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80060" y="842645"/>
            <a:ext cx="5588635" cy="855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你家里有小动物吗？试着抓住它的特点写一写它。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6375083" y="533717"/>
            <a:ext cx="2243138" cy="687388"/>
          </a:xfrm>
          <a:prstGeom prst="cloudCallout">
            <a:avLst>
              <a:gd name="adj1" fmla="val -73864"/>
              <a:gd name="adj2" fmla="val 4947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一定要抓住动物特点！</a:t>
            </a:r>
          </a:p>
        </p:txBody>
      </p:sp>
      <p:sp>
        <p:nvSpPr>
          <p:cNvPr id="11" name="矩形 10"/>
          <p:cNvSpPr/>
          <p:nvPr/>
        </p:nvSpPr>
        <p:spPr>
          <a:xfrm>
            <a:off x="617967" y="1703283"/>
            <a:ext cx="7800975" cy="28623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4500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妈妈买回来两条小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金鱼。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它们都身披一件橙黄色的铠甲，好像勇敢的小卫兵，守护着自己的家园。小金鱼的两只眼睛圆鼓鼓的，好像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两颗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黑色的宝石。它们的嘴巴总是一张一合的，好像永远吃不饱似的。它们的尾巴好像一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把锋利的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剪刀，一直左右摆动着。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98302" y="968537"/>
            <a:ext cx="2557145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0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面容：清秀</a:t>
            </a:r>
          </a:p>
          <a:p>
            <a:pPr>
              <a:buFont typeface="Arial" panose="020B0604020202020204" pitchFamily="34" charset="0"/>
            </a:pPr>
            <a:r>
              <a:rPr lang="zh-CN" altLang="en-US" sz="20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眼睛：闪闪发光                                                    </a:t>
            </a:r>
            <a:r>
              <a:rPr lang="zh-CN" altLang="zh-CN" sz="20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尾巴：上</a:t>
            </a:r>
            <a:r>
              <a:rPr lang="zh-CN" altLang="zh-CN" sz="2000" b="1" dirty="0" smtClean="0">
                <a:solidFill>
                  <a:srgbClr val="00B050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翘</a:t>
            </a:r>
            <a:endParaRPr lang="zh-CN" altLang="zh-CN" sz="2000" b="1" dirty="0">
              <a:solidFill>
                <a:srgbClr val="00B050"/>
              </a:solidFill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1302638" y="1265406"/>
            <a:ext cx="215900" cy="309753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7892" name="矩形 1"/>
          <p:cNvSpPr/>
          <p:nvPr/>
        </p:nvSpPr>
        <p:spPr>
          <a:xfrm>
            <a:off x="663511" y="2335699"/>
            <a:ext cx="540385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松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鼠</a:t>
            </a:r>
          </a:p>
        </p:txBody>
      </p:sp>
      <p:sp>
        <p:nvSpPr>
          <p:cNvPr id="5" name="矩形 4"/>
          <p:cNvSpPr/>
          <p:nvPr/>
        </p:nvSpPr>
        <p:spPr>
          <a:xfrm>
            <a:off x="7739400" y="1561653"/>
            <a:ext cx="469900" cy="18148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讨人喜欢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2670810" y="1072366"/>
            <a:ext cx="203835" cy="838835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81443" y="2133451"/>
            <a:ext cx="1217000" cy="4818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sym typeface="Calibri" panose="020F0502020204030204" pitchFamily="34" charset="0"/>
              </a:rPr>
              <a:t>性格特征</a:t>
            </a:r>
            <a:endParaRPr lang="zh-CN" altLang="en-US" sz="20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sym typeface="Calibri" panose="020F0502020204030204" pitchFamily="34" charset="0"/>
            </a:endParaRPr>
          </a:p>
        </p:txBody>
      </p:sp>
      <p:sp>
        <p:nvSpPr>
          <p:cNvPr id="9" name="左大括号 8"/>
          <p:cNvSpPr/>
          <p:nvPr/>
        </p:nvSpPr>
        <p:spPr>
          <a:xfrm rot="10800000">
            <a:off x="5048250" y="958066"/>
            <a:ext cx="202565" cy="95313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09820" y="1178696"/>
            <a:ext cx="1278394" cy="55399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外形特征</a:t>
            </a:r>
            <a:endParaRPr lang="zh-CN" altLang="en-US" sz="20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40930" y="15784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825614" y="2057912"/>
            <a:ext cx="37978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活动范围：树上（不侵犯人类）</a:t>
            </a:r>
          </a:p>
          <a:p>
            <a:r>
              <a:rPr lang="zh-CN" altLang="en-US" sz="20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活动时间：夜晚（不骚扰人类）</a:t>
            </a:r>
          </a:p>
        </p:txBody>
      </p:sp>
      <p:sp>
        <p:nvSpPr>
          <p:cNvPr id="12" name="矩形 11"/>
          <p:cNvSpPr/>
          <p:nvPr/>
        </p:nvSpPr>
        <p:spPr>
          <a:xfrm>
            <a:off x="1428291" y="2950061"/>
            <a:ext cx="1217000" cy="4818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sym typeface="Calibri" panose="020F0502020204030204" pitchFamily="34" charset="0"/>
              </a:rPr>
              <a:t>行为特征</a:t>
            </a:r>
            <a:endParaRPr lang="zh-CN" altLang="en-US" sz="20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sym typeface="Calibri" panose="020F050202020403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94182" y="3849869"/>
            <a:ext cx="2507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梳理打扮（爱干净）</a:t>
            </a:r>
          </a:p>
        </p:txBody>
      </p:sp>
      <p:sp>
        <p:nvSpPr>
          <p:cNvPr id="14" name="矩形 13"/>
          <p:cNvSpPr/>
          <p:nvPr/>
        </p:nvSpPr>
        <p:spPr>
          <a:xfrm>
            <a:off x="1445760" y="3748729"/>
            <a:ext cx="1217000" cy="4818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sym typeface="Calibri" panose="020F0502020204030204" pitchFamily="34" charset="0"/>
              </a:rPr>
              <a:t>生活习性</a:t>
            </a:r>
            <a:endParaRPr lang="zh-CN" altLang="en-US" sz="20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sym typeface="Calibri" panose="020F050202020403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25614" y="2875630"/>
            <a:ext cx="1991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行动：敏捷轻巧</a:t>
            </a:r>
          </a:p>
          <a:p>
            <a:r>
              <a:rPr lang="zh-CN" altLang="en-US" sz="20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搭窝：精心考究</a:t>
            </a:r>
          </a:p>
        </p:txBody>
      </p:sp>
      <p:sp>
        <p:nvSpPr>
          <p:cNvPr id="17" name="左大括号 16"/>
          <p:cNvSpPr/>
          <p:nvPr/>
        </p:nvSpPr>
        <p:spPr>
          <a:xfrm>
            <a:off x="2734945" y="2133451"/>
            <a:ext cx="76200" cy="582295"/>
          </a:xfrm>
          <a:prstGeom prst="leftBrace">
            <a:avLst>
              <a:gd name="adj1" fmla="val 8333"/>
              <a:gd name="adj2" fmla="val 50038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左大括号 18"/>
          <p:cNvSpPr/>
          <p:nvPr/>
        </p:nvSpPr>
        <p:spPr>
          <a:xfrm>
            <a:off x="2734945" y="3043406"/>
            <a:ext cx="76200" cy="459740"/>
          </a:xfrm>
          <a:prstGeom prst="leftBrace">
            <a:avLst>
              <a:gd name="adj1" fmla="val 8333"/>
              <a:gd name="adj2" fmla="val 50038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0" name="左大括号 19"/>
          <p:cNvSpPr/>
          <p:nvPr/>
        </p:nvSpPr>
        <p:spPr>
          <a:xfrm rot="10800000">
            <a:off x="7195522" y="1060003"/>
            <a:ext cx="460375" cy="323977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313045" y="1261596"/>
            <a:ext cx="967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4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漂亮</a:t>
            </a:r>
          </a:p>
        </p:txBody>
      </p:sp>
      <p:sp>
        <p:nvSpPr>
          <p:cNvPr id="22" name="左大括号 21"/>
          <p:cNvSpPr/>
          <p:nvPr/>
        </p:nvSpPr>
        <p:spPr>
          <a:xfrm rot="10800000">
            <a:off x="6386571" y="2136963"/>
            <a:ext cx="202565" cy="59055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507843" y="2185398"/>
            <a:ext cx="98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4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驯良</a:t>
            </a:r>
          </a:p>
        </p:txBody>
      </p:sp>
      <p:sp>
        <p:nvSpPr>
          <p:cNvPr id="24" name="左大括号 23"/>
          <p:cNvSpPr/>
          <p:nvPr/>
        </p:nvSpPr>
        <p:spPr>
          <a:xfrm rot="10800000">
            <a:off x="4842562" y="2969610"/>
            <a:ext cx="300355" cy="45910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38167" y="2998820"/>
            <a:ext cx="967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4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乖巧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3" grpId="0" animBg="1"/>
      <p:bldP spid="5" grpId="0"/>
      <p:bldP spid="6" grpId="0" animBg="1"/>
      <p:bldP spid="8" grpId="0"/>
      <p:bldP spid="9" grpId="1" animBg="1"/>
      <p:bldP spid="9" grpId="2" animBg="1"/>
      <p:bldP spid="10" grpId="0"/>
      <p:bldP spid="11" grpId="1"/>
      <p:bldP spid="11" grpId="2"/>
      <p:bldP spid="12" grpId="0"/>
      <p:bldP spid="13" grpId="1"/>
      <p:bldP spid="13" grpId="2"/>
      <p:bldP spid="14" grpId="0"/>
      <p:bldP spid="15" grpId="1"/>
      <p:bldP spid="15" grpId="2"/>
      <p:bldP spid="17" grpId="0" animBg="1"/>
      <p:bldP spid="19" grpId="0" animBg="1"/>
      <p:bldP spid="20" grpId="0" animBg="1"/>
      <p:bldP spid="21" grpId="1"/>
      <p:bldP spid="21" grpId="2"/>
      <p:bldP spid="22" grpId="1" animBg="1"/>
      <p:bldP spid="22" grpId="2" animBg="1"/>
      <p:bldP spid="23" grpId="1"/>
      <p:bldP spid="23" grpId="2"/>
      <p:bldP spid="24" grpId="1" animBg="1"/>
      <p:bldP spid="24" grpId="2" animBg="1"/>
      <p:bldP spid="25" grpId="1"/>
      <p:bldP spid="25" grpId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1003449" y="1378481"/>
            <a:ext cx="7200900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本文生动地介绍了松鼠漂亮的外形、驯良的性格、乖巧的行为和生活习性等，突出了松鼠讨人喜欢的特点，表达了作者对松鼠的喜爱之情。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468663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620395" y="1250315"/>
            <a:ext cx="8161020" cy="2642870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爱护动物 </a:t>
            </a:r>
            <a:r>
              <a:rPr lang="zh-CN" altLang="en-US" sz="2800" b="1" dirty="0" smtClean="0"/>
              <a:t>通过</a:t>
            </a:r>
            <a:r>
              <a:rPr lang="zh-CN" altLang="en-US" sz="2800" b="1" dirty="0"/>
              <a:t>作者的介绍，我们了解了可爱的小松鼠。其实在地球上， 还有很多和松鼠一样惹人喜爱的小动物，它们都是我们这个大家庭的一员，让我们保护自然，爱护动物，与动物和睦相处吧。</a:t>
            </a:r>
            <a:endParaRPr lang="zh-CN" altLang="en-US" sz="28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59630" y="46048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6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1630</Words>
  <Application>Microsoft Office PowerPoint</Application>
  <PresentationFormat>全屏显示(16:9)</PresentationFormat>
  <Paragraphs>113</Paragraphs>
  <Slides>33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35" baseType="lpstr">
      <vt:lpstr>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697</cp:revision>
  <dcterms:created xsi:type="dcterms:W3CDTF">2015-12-30T08:03:00Z</dcterms:created>
  <dcterms:modified xsi:type="dcterms:W3CDTF">2020-08-24T08:32:28Z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