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9"/>
  </p:notesMasterIdLst>
  <p:sldIdLst>
    <p:sldId id="705" r:id="rId2"/>
    <p:sldId id="666" r:id="rId3"/>
    <p:sldId id="670" r:id="rId4"/>
    <p:sldId id="668" r:id="rId5"/>
    <p:sldId id="671" r:id="rId6"/>
    <p:sldId id="672" r:id="rId7"/>
    <p:sldId id="673" r:id="rId8"/>
    <p:sldId id="675" r:id="rId9"/>
    <p:sldId id="676" r:id="rId10"/>
    <p:sldId id="677" r:id="rId11"/>
    <p:sldId id="678" r:id="rId12"/>
    <p:sldId id="679" r:id="rId13"/>
    <p:sldId id="680" r:id="rId14"/>
    <p:sldId id="681" r:id="rId15"/>
    <p:sldId id="682" r:id="rId16"/>
    <p:sldId id="683" r:id="rId17"/>
    <p:sldId id="684" r:id="rId18"/>
    <p:sldId id="685" r:id="rId19"/>
    <p:sldId id="689" r:id="rId20"/>
    <p:sldId id="690" r:id="rId21"/>
    <p:sldId id="691" r:id="rId22"/>
    <p:sldId id="686" r:id="rId23"/>
    <p:sldId id="687" r:id="rId24"/>
    <p:sldId id="688" r:id="rId25"/>
    <p:sldId id="692" r:id="rId26"/>
    <p:sldId id="693" r:id="rId27"/>
    <p:sldId id="694" r:id="rId28"/>
    <p:sldId id="695" r:id="rId29"/>
    <p:sldId id="697" r:id="rId30"/>
    <p:sldId id="696" r:id="rId31"/>
    <p:sldId id="698" r:id="rId32"/>
    <p:sldId id="699" r:id="rId33"/>
    <p:sldId id="700" r:id="rId34"/>
    <p:sldId id="701" r:id="rId35"/>
    <p:sldId id="702" r:id="rId36"/>
    <p:sldId id="703" r:id="rId37"/>
    <p:sldId id="704" r:id="rId38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84" d="100"/>
          <a:sy n="84" d="100"/>
        </p:scale>
        <p:origin x="-72" y="-1026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68306115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-3175" y="4695825"/>
            <a:ext cx="9144000" cy="462280"/>
            <a:chOff x="0" y="7372"/>
            <a:chExt cx="14400" cy="728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4"/>
            <a:srcRect l="55729" t="15246" r="3063" b="5882"/>
            <a:stretch>
              <a:fillRect/>
            </a:stretch>
          </p:blipFill>
          <p:spPr>
            <a:xfrm>
              <a:off x="6256" y="7373"/>
              <a:ext cx="8144" cy="727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1" name="图片 10" descr="IMG_256"/>
            <p:cNvPicPr>
              <a:picLocks noChangeAspect="1"/>
            </p:cNvPicPr>
            <p:nvPr userDrawn="1"/>
          </p:nvPicPr>
          <p:blipFill>
            <a:blip r:embed="rId4"/>
            <a:srcRect l="1949" t="15246" r="72815" b="5882"/>
            <a:stretch>
              <a:fillRect/>
            </a:stretch>
          </p:blipFill>
          <p:spPr>
            <a:xfrm>
              <a:off x="0" y="7372"/>
              <a:ext cx="4810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9" name="图片 8" descr="IMG_256"/>
            <p:cNvPicPr>
              <a:picLocks noChangeAspect="1"/>
            </p:cNvPicPr>
            <p:nvPr userDrawn="1"/>
          </p:nvPicPr>
          <p:blipFill>
            <a:blip r:embed="rId4"/>
            <a:srcRect l="26572" t="15246" r="44554" b="5882"/>
            <a:stretch>
              <a:fillRect/>
            </a:stretch>
          </p:blipFill>
          <p:spPr>
            <a:xfrm>
              <a:off x="4622" y="7372"/>
              <a:ext cx="1853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-3175" y="4681220"/>
            <a:ext cx="9144000" cy="462280"/>
            <a:chOff x="0" y="7372"/>
            <a:chExt cx="14400" cy="728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4"/>
            <a:srcRect l="55729" t="15246" r="3063" b="5882"/>
            <a:stretch>
              <a:fillRect/>
            </a:stretch>
          </p:blipFill>
          <p:spPr>
            <a:xfrm>
              <a:off x="6256" y="7373"/>
              <a:ext cx="8144" cy="727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1" name="图片 10" descr="IMG_256"/>
            <p:cNvPicPr>
              <a:picLocks noChangeAspect="1"/>
            </p:cNvPicPr>
            <p:nvPr userDrawn="1"/>
          </p:nvPicPr>
          <p:blipFill>
            <a:blip r:embed="rId4"/>
            <a:srcRect l="1949" t="15246" r="72815" b="5882"/>
            <a:stretch>
              <a:fillRect/>
            </a:stretch>
          </p:blipFill>
          <p:spPr>
            <a:xfrm>
              <a:off x="0" y="7372"/>
              <a:ext cx="4810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9" name="图片 8" descr="IMG_256"/>
            <p:cNvPicPr>
              <a:picLocks noChangeAspect="1"/>
            </p:cNvPicPr>
            <p:nvPr userDrawn="1"/>
          </p:nvPicPr>
          <p:blipFill>
            <a:blip r:embed="rId4"/>
            <a:srcRect l="26572" t="15246" r="44554" b="5882"/>
            <a:stretch>
              <a:fillRect/>
            </a:stretch>
          </p:blipFill>
          <p:spPr>
            <a:xfrm>
              <a:off x="4622" y="7372"/>
              <a:ext cx="1853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-3175" y="4681220"/>
            <a:ext cx="9144000" cy="462280"/>
            <a:chOff x="0" y="7372"/>
            <a:chExt cx="14400" cy="728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3"/>
            <a:srcRect l="55729" t="15246" r="3063" b="5882"/>
            <a:stretch>
              <a:fillRect/>
            </a:stretch>
          </p:blipFill>
          <p:spPr>
            <a:xfrm>
              <a:off x="6256" y="7373"/>
              <a:ext cx="8144" cy="727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1" name="图片 10" descr="IMG_256"/>
            <p:cNvPicPr>
              <a:picLocks noChangeAspect="1"/>
            </p:cNvPicPr>
            <p:nvPr userDrawn="1"/>
          </p:nvPicPr>
          <p:blipFill>
            <a:blip r:embed="rId3"/>
            <a:srcRect l="1949" t="15246" r="72815" b="5882"/>
            <a:stretch>
              <a:fillRect/>
            </a:stretch>
          </p:blipFill>
          <p:spPr>
            <a:xfrm>
              <a:off x="0" y="7372"/>
              <a:ext cx="4810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9" name="图片 8" descr="IMG_256"/>
            <p:cNvPicPr>
              <a:picLocks noChangeAspect="1"/>
            </p:cNvPicPr>
            <p:nvPr userDrawn="1"/>
          </p:nvPicPr>
          <p:blipFill>
            <a:blip r:embed="rId3"/>
            <a:srcRect l="26572" t="15246" r="44554" b="5882"/>
            <a:stretch>
              <a:fillRect/>
            </a:stretch>
          </p:blipFill>
          <p:spPr>
            <a:xfrm>
              <a:off x="4622" y="7372"/>
              <a:ext cx="1853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/>
        </p:nvGrpSpPr>
        <p:grpSpPr>
          <a:xfrm>
            <a:off x="-3175" y="4681220"/>
            <a:ext cx="9144000" cy="462280"/>
            <a:chOff x="0" y="7372"/>
            <a:chExt cx="14400" cy="728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2"/>
            <a:srcRect l="55729" t="15246" r="3063" b="5882"/>
            <a:stretch>
              <a:fillRect/>
            </a:stretch>
          </p:blipFill>
          <p:spPr>
            <a:xfrm>
              <a:off x="6256" y="7373"/>
              <a:ext cx="8144" cy="727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1" name="图片 10" descr="IMG_256"/>
            <p:cNvPicPr>
              <a:picLocks noChangeAspect="1"/>
            </p:cNvPicPr>
            <p:nvPr userDrawn="1"/>
          </p:nvPicPr>
          <p:blipFill>
            <a:blip r:embed="rId2"/>
            <a:srcRect l="1949" t="15246" r="72815" b="5882"/>
            <a:stretch>
              <a:fillRect/>
            </a:stretch>
          </p:blipFill>
          <p:spPr>
            <a:xfrm>
              <a:off x="0" y="7372"/>
              <a:ext cx="4810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9" name="图片 8" descr="IMG_256"/>
            <p:cNvPicPr>
              <a:picLocks noChangeAspect="1"/>
            </p:cNvPicPr>
            <p:nvPr userDrawn="1"/>
          </p:nvPicPr>
          <p:blipFill>
            <a:blip r:embed="rId2"/>
            <a:srcRect l="26572" t="15246" r="44554" b="5882"/>
            <a:stretch>
              <a:fillRect/>
            </a:stretch>
          </p:blipFill>
          <p:spPr>
            <a:xfrm>
              <a:off x="4622" y="7372"/>
              <a:ext cx="1853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-3175" y="4695825"/>
            <a:ext cx="9144000" cy="462280"/>
            <a:chOff x="0" y="7372"/>
            <a:chExt cx="14400" cy="728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8"/>
            <a:srcRect l="55729" t="15246" r="3063" b="5882"/>
            <a:stretch>
              <a:fillRect/>
            </a:stretch>
          </p:blipFill>
          <p:spPr>
            <a:xfrm>
              <a:off x="6256" y="7373"/>
              <a:ext cx="8144" cy="727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1" name="图片 10" descr="IMG_256"/>
            <p:cNvPicPr>
              <a:picLocks noChangeAspect="1"/>
            </p:cNvPicPr>
            <p:nvPr userDrawn="1"/>
          </p:nvPicPr>
          <p:blipFill>
            <a:blip r:embed="rId8"/>
            <a:srcRect l="1949" t="15246" r="72815" b="5882"/>
            <a:stretch>
              <a:fillRect/>
            </a:stretch>
          </p:blipFill>
          <p:spPr>
            <a:xfrm>
              <a:off x="0" y="7372"/>
              <a:ext cx="4810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9" name="图片 8" descr="IMG_256"/>
            <p:cNvPicPr>
              <a:picLocks noChangeAspect="1"/>
            </p:cNvPicPr>
            <p:nvPr userDrawn="1"/>
          </p:nvPicPr>
          <p:blipFill>
            <a:blip r:embed="rId8"/>
            <a:srcRect l="26572" t="15246" r="44554" b="5882"/>
            <a:stretch>
              <a:fillRect/>
            </a:stretch>
          </p:blipFill>
          <p:spPr>
            <a:xfrm>
              <a:off x="4622" y="7372"/>
              <a:ext cx="1853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3.tif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743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365" cy="514286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778547" y="1315156"/>
            <a:ext cx="377952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18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慈母情深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354" y="2491529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926" y="2491529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078556" y="2600275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品读释疑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50801"/>
            <a:ext cx="3465512" cy="368300"/>
            <a:chOff x="-36512" y="147808"/>
            <a:chExt cx="3383280" cy="347267"/>
          </a:xfrm>
        </p:grpSpPr>
        <p:sp>
          <p:nvSpPr>
            <p:cNvPr id="5" name="矩形 4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182511" y="931545"/>
            <a:ext cx="6941820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800" b="1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通过上节课的学习，你能说说课文写了什么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？填一填。</a:t>
            </a:r>
            <a:endParaRPr lang="en-US" altLang="zh-CN" sz="2800" b="1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R="0" lvl="0" indent="722313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这</a:t>
            </a:r>
            <a:r>
              <a:rPr lang="zh-CN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篇课文讲述的是贫穷辛劳的</a:t>
            </a:r>
            <a:r>
              <a:rPr lang="en-US" altLang="zh-CN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____</a:t>
            </a:r>
            <a:r>
              <a:rPr lang="zh-CN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不顾</a:t>
            </a:r>
            <a:r>
              <a:rPr lang="en-US" altLang="zh-CN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______</a:t>
            </a:r>
            <a:r>
              <a:rPr lang="zh-CN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的劝阻，毫不犹豫地给钱让</a:t>
            </a:r>
            <a:r>
              <a:rPr lang="en-US" altLang="zh-CN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</a:t>
            </a:r>
            <a:r>
              <a:rPr lang="zh-CN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我</a:t>
            </a:r>
            <a:r>
              <a:rPr lang="en-US" altLang="zh-CN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”</a:t>
            </a:r>
            <a:endParaRPr lang="zh-CN" altLang="en-US" sz="2800" b="1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sym typeface="+mn-ea"/>
            </a:endParaRPr>
          </a:p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买</a:t>
            </a:r>
            <a:r>
              <a:rPr lang="en-US" altLang="zh-CN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《__________》</a:t>
            </a:r>
            <a:r>
              <a:rPr lang="zh-CN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一书的事。</a:t>
            </a:r>
          </a:p>
        </p:txBody>
      </p:sp>
      <p:sp>
        <p:nvSpPr>
          <p:cNvPr id="12" name="矩形 11"/>
          <p:cNvSpPr/>
          <p:nvPr/>
        </p:nvSpPr>
        <p:spPr>
          <a:xfrm>
            <a:off x="6588620" y="2340928"/>
            <a:ext cx="906017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宋体" panose="02010600030101010101" pitchFamily="2" charset="-122"/>
              </a:rPr>
              <a:t>母亲</a:t>
            </a:r>
          </a:p>
        </p:txBody>
      </p:sp>
      <p:sp>
        <p:nvSpPr>
          <p:cNvPr id="13" name="矩形 12"/>
          <p:cNvSpPr/>
          <p:nvPr/>
        </p:nvSpPr>
        <p:spPr>
          <a:xfrm>
            <a:off x="1697217" y="2964498"/>
            <a:ext cx="906017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宋体" panose="02010600030101010101" pitchFamily="2" charset="-122"/>
              </a:rPr>
              <a:t>同事</a:t>
            </a:r>
          </a:p>
        </p:txBody>
      </p:sp>
      <p:sp>
        <p:nvSpPr>
          <p:cNvPr id="14" name="矩形 13"/>
          <p:cNvSpPr/>
          <p:nvPr/>
        </p:nvSpPr>
        <p:spPr>
          <a:xfrm>
            <a:off x="1928141" y="3593783"/>
            <a:ext cx="1988045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宋体" panose="02010600030101010101" pitchFamily="2" charset="-122"/>
              </a:rPr>
              <a:t>青年近卫军</a:t>
            </a:r>
          </a:p>
        </p:txBody>
      </p:sp>
      <p:sp>
        <p:nvSpPr>
          <p:cNvPr id="3" name="矩形 2"/>
          <p:cNvSpPr/>
          <p:nvPr/>
        </p:nvSpPr>
        <p:spPr>
          <a:xfrm>
            <a:off x="3495140" y="161616"/>
            <a:ext cx="2448106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复习引入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344311" y="1111604"/>
            <a:ext cx="8496300" cy="299934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801688">
              <a:lnSpc>
                <a:spcPct val="150000"/>
              </a:lnSpc>
            </a:pPr>
            <a:r>
              <a:rPr lang="zh-CN" altLang="en-US" sz="2600" b="1" dirty="0"/>
              <a:t>初读课文，了解文章的主要内容，理清文章脉络。再读课文，边读边想象文中</a:t>
            </a:r>
            <a:r>
              <a:rPr lang="zh-CN" altLang="en-US" sz="2600" b="1" dirty="0" smtClean="0"/>
              <a:t>的场景</a:t>
            </a:r>
            <a:r>
              <a:rPr lang="zh-CN" altLang="en-US" sz="2600" b="1" dirty="0"/>
              <a:t>，抓住对母亲外貌、动作、语言、神态的描写及相关场景描写，感受母亲的形象</a:t>
            </a:r>
            <a:r>
              <a:rPr lang="zh-CN" altLang="en-US" sz="2600" b="1" dirty="0" smtClean="0"/>
              <a:t>。最后</a:t>
            </a:r>
            <a:r>
              <a:rPr lang="zh-CN" altLang="en-US" sz="2600" b="1" dirty="0"/>
              <a:t>，找出文中反复出现的词句，体会它们的表达效果，学习作者借助场景描写</a:t>
            </a:r>
            <a:r>
              <a:rPr lang="zh-CN" altLang="en-US" sz="2600" b="1" dirty="0" smtClean="0"/>
              <a:t>突出人物</a:t>
            </a:r>
            <a:r>
              <a:rPr lang="zh-CN" altLang="en-US" sz="2600" b="1" dirty="0"/>
              <a:t>形象的写作方法。</a:t>
            </a:r>
            <a:endParaRPr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30674" y="174167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学法导读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2943006" y="1739688"/>
            <a:ext cx="53543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7394222" y="2315421"/>
            <a:ext cx="144638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344311" y="2913733"/>
            <a:ext cx="579684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811866" y="4110951"/>
            <a:ext cx="392289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矩形 1"/>
          <p:cNvSpPr/>
          <p:nvPr/>
        </p:nvSpPr>
        <p:spPr>
          <a:xfrm>
            <a:off x="514668" y="1015646"/>
            <a:ext cx="8404225" cy="738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用上这几个词语来说说课文的主要讲了一件什么事？</a:t>
            </a:r>
          </a:p>
        </p:txBody>
      </p:sp>
      <p:sp>
        <p:nvSpPr>
          <p:cNvPr id="27652" name="矩形 5"/>
          <p:cNvSpPr/>
          <p:nvPr/>
        </p:nvSpPr>
        <p:spPr>
          <a:xfrm>
            <a:off x="1746250" y="1747309"/>
            <a:ext cx="5591595" cy="233333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</a:rPr>
              <a:t>失魂落魄    震耳欲聋 </a:t>
            </a:r>
            <a:endParaRPr lang="en-US" altLang="zh-CN" sz="4000" b="1" dirty="0">
              <a:solidFill>
                <a:srgbClr val="C00000"/>
              </a:solidFill>
              <a:latin typeface="+mj-ea"/>
              <a:ea typeface="+mj-ea"/>
            </a:endParaRPr>
          </a:p>
          <a:p>
            <a:pPr>
              <a:lnSpc>
                <a:spcPct val="200000"/>
              </a:lnSpc>
            </a:pPr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</a:rPr>
              <a:t> 龟裂    忙碌    攥</a:t>
            </a:r>
          </a:p>
        </p:txBody>
      </p:sp>
      <p:sp>
        <p:nvSpPr>
          <p:cNvPr id="2" name="矩形 1"/>
          <p:cNvSpPr/>
          <p:nvPr/>
        </p:nvSpPr>
        <p:spPr>
          <a:xfrm>
            <a:off x="2981352" y="230144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整体感知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8"/>
          <p:cNvSpPr/>
          <p:nvPr/>
        </p:nvSpPr>
        <p:spPr>
          <a:xfrm>
            <a:off x="499110" y="908651"/>
            <a:ext cx="7951788" cy="3093154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624205">
              <a:lnSpc>
                <a:spcPct val="15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我一直想买一</a:t>
            </a:r>
            <a:r>
              <a:rPr lang="zh-CN" altLang="en-US" sz="2600" b="1" dirty="0" smtClean="0">
                <a:latin typeface="Times New Roman" panose="02020603050405020304" pitchFamily="18" charset="0"/>
                <a:ea typeface="楷体" panose="02010609060101010101" pitchFamily="49" charset="-122"/>
              </a:rPr>
              <a:t>本</a:t>
            </a:r>
            <a:r>
              <a:rPr lang="zh-CN" altLang="zh-CN" sz="2600" b="1" dirty="0" smtClean="0">
                <a:latin typeface="Times New Roman" panose="02020603050405020304" pitchFamily="18" charset="0"/>
                <a:ea typeface="楷体" panose="02010609060101010101" pitchFamily="49" charset="-122"/>
              </a:rPr>
              <a:t>《</a:t>
            </a:r>
            <a:r>
              <a:rPr lang="zh-CN" altLang="en-US" sz="2600" b="1" dirty="0" smtClean="0">
                <a:latin typeface="Times New Roman" panose="02020603050405020304" pitchFamily="18" charset="0"/>
                <a:ea typeface="楷体" panose="02010609060101010101" pitchFamily="49" charset="-122"/>
              </a:rPr>
              <a:t>青年近卫军</a:t>
            </a:r>
            <a:r>
              <a:rPr lang="zh-CN" altLang="zh-CN" sz="2600" b="1" dirty="0" smtClean="0">
                <a:latin typeface="Times New Roman" panose="02020603050405020304" pitchFamily="18" charset="0"/>
                <a:ea typeface="楷体" panose="02010609060101010101" pitchFamily="49" charset="-122"/>
              </a:rPr>
              <a:t>》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，想得整天</a:t>
            </a:r>
            <a:r>
              <a:rPr lang="en-US" altLang="zh-CN" sz="26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26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失魂落魄</a:t>
            </a:r>
            <a:r>
              <a:rPr lang="en-US" altLang="zh-CN" sz="26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。于是，我来到母亲工作的地方，那里噪声</a:t>
            </a:r>
            <a:r>
              <a:rPr lang="en-US" altLang="zh-CN" sz="26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26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震耳欲聋</a:t>
            </a:r>
            <a:r>
              <a:rPr lang="en-US" altLang="zh-CN" sz="26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r>
              <a:rPr lang="zh-CN" altLang="en-US" sz="2600" b="1" dirty="0" smtClean="0">
                <a:latin typeface="Times New Roman" panose="02020603050405020304" pitchFamily="18" charset="0"/>
                <a:ea typeface="楷体" panose="02010609060101010101" pitchFamily="49" charset="-122"/>
              </a:rPr>
              <a:t>。当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知道我想要买书时，母亲用</a:t>
            </a:r>
            <a:r>
              <a:rPr lang="en-US" altLang="zh-CN" sz="26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26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龟裂</a:t>
            </a:r>
            <a:r>
              <a:rPr lang="en-US" altLang="zh-CN" sz="26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的手将钱塞给了我，又陷入了</a:t>
            </a:r>
            <a:r>
              <a:rPr lang="en-US" altLang="zh-CN" sz="26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26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忙碌</a:t>
            </a:r>
            <a:r>
              <a:rPr lang="en-US" altLang="zh-CN" sz="26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，我的鼻子一酸，</a:t>
            </a:r>
            <a:r>
              <a:rPr lang="en-US" altLang="zh-CN" sz="26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26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攥</a:t>
            </a:r>
            <a:r>
              <a:rPr lang="en-US" altLang="zh-CN" sz="26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着钱跑了出去。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6"/>
          <p:cNvSpPr txBox="1"/>
          <p:nvPr/>
        </p:nvSpPr>
        <p:spPr>
          <a:xfrm>
            <a:off x="2928480" y="671407"/>
            <a:ext cx="1937032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文章脉络</a:t>
            </a:r>
          </a:p>
        </p:txBody>
      </p:sp>
      <p:sp>
        <p:nvSpPr>
          <p:cNvPr id="8" name="矩形 7"/>
          <p:cNvSpPr/>
          <p:nvPr/>
        </p:nvSpPr>
        <p:spPr>
          <a:xfrm>
            <a:off x="2815590" y="1568309"/>
            <a:ext cx="3512820" cy="1949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渴望买书</a:t>
            </a:r>
            <a:r>
              <a:rPr lang="en-US" altLang="zh-CN" sz="28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(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1-4</a:t>
            </a:r>
            <a:r>
              <a:rPr lang="en-US" altLang="zh-CN" sz="28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)</a:t>
            </a:r>
            <a:endParaRPr lang="en-US" altLang="zh-CN" sz="2800" b="1" dirty="0">
              <a:solidFill>
                <a:srgbClr val="92D050"/>
              </a:solidFill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要钱买书</a:t>
            </a:r>
            <a:r>
              <a:rPr lang="en-US" altLang="zh-CN" sz="28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(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5-37</a:t>
            </a:r>
            <a:r>
              <a:rPr lang="en-US" altLang="zh-CN" sz="28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)</a:t>
            </a:r>
            <a:endParaRPr lang="en-US" altLang="zh-CN" sz="2800" b="1" dirty="0">
              <a:solidFill>
                <a:srgbClr val="92D050"/>
              </a:solidFill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如愿买书</a:t>
            </a:r>
            <a:r>
              <a:rPr lang="en-US" altLang="zh-CN" sz="28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(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38</a:t>
            </a:r>
            <a:r>
              <a:rPr lang="en-US" altLang="zh-CN" sz="28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)</a:t>
            </a:r>
            <a:endParaRPr lang="zh-CN" altLang="en-US" sz="2800" b="1" dirty="0" smtClean="0">
              <a:solidFill>
                <a:srgbClr val="92D050"/>
              </a:solidFill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2517422" y="1682044"/>
            <a:ext cx="264301" cy="1905071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1"/>
          <p:cNvSpPr/>
          <p:nvPr/>
        </p:nvSpPr>
        <p:spPr>
          <a:xfrm>
            <a:off x="736918" y="1002348"/>
            <a:ext cx="7639050" cy="30469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801688">
              <a:lnSpc>
                <a:spcPct val="150000"/>
              </a:lnSpc>
            </a:pPr>
            <a:r>
              <a:rPr lang="zh-CN" altLang="en-US" sz="32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  <a:sym typeface="+mn-ea"/>
              </a:rPr>
              <a:t>自由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  <a:sym typeface="+mn-ea"/>
              </a:rPr>
              <a:t>读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  <a:sym typeface="+mn-ea"/>
              </a:rPr>
              <a:t>1-4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  <a:sym typeface="+mn-ea"/>
              </a:rPr>
              <a:t>段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  <a:sym typeface="+mn-ea"/>
              </a:rPr>
              <a:t>，请同学说一说：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从哪些语句可看出，虽然</a:t>
            </a:r>
            <a:r>
              <a:rPr lang="en-US" altLang="zh-CN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“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我</a:t>
            </a:r>
            <a:r>
              <a:rPr lang="en-US" altLang="zh-CN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”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渴望买书，但是买这么一本书对于</a:t>
            </a:r>
            <a:r>
              <a:rPr lang="en-US" altLang="zh-CN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“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我</a:t>
            </a:r>
            <a:r>
              <a:rPr lang="en-US" altLang="zh-CN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”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的家庭不是件容易的事？</a:t>
            </a:r>
          </a:p>
        </p:txBody>
      </p:sp>
      <p:sp>
        <p:nvSpPr>
          <p:cNvPr id="16387" name="WordArt 3"/>
          <p:cNvSpPr>
            <a:spLocks noTextEdit="1"/>
          </p:cNvSpPr>
          <p:nvPr/>
        </p:nvSpPr>
        <p:spPr>
          <a:xfrm rot="685608">
            <a:off x="7161213" y="3328988"/>
            <a:ext cx="1109662" cy="1174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48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3317875" y="307267"/>
            <a:ext cx="1866265" cy="52324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渴望买书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3"/>
          <p:cNvSpPr txBox="1"/>
          <p:nvPr/>
        </p:nvSpPr>
        <p:spPr>
          <a:xfrm>
            <a:off x="768350" y="1634808"/>
            <a:ext cx="4419600" cy="203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我</a:t>
            </a:r>
            <a:r>
              <a:rPr lang="zh-CN" altLang="en-US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一直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想买一本长篇小说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——《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青年近卫军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。书价一元多钱。</a:t>
            </a:r>
          </a:p>
        </p:txBody>
      </p:sp>
      <p:pic>
        <p:nvPicPr>
          <p:cNvPr id="7" name="Picture 8" descr="C:\Users\Administrator\AppData\Roaming\Tencent\Users\541737432\QQ\WinTemp\RichOle\]G{EQEUDIVBXG2_F0{IBY}V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48666" y="1701481"/>
            <a:ext cx="3024867" cy="22605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898877" y="635882"/>
            <a:ext cx="5804852" cy="827088"/>
          </a:xfrm>
          <a:prstGeom prst="borderCallout1">
            <a:avLst>
              <a:gd name="adj1" fmla="val 43509"/>
              <a:gd name="adj2" fmla="val 33"/>
              <a:gd name="adj3" fmla="val 135777"/>
              <a:gd name="adj4" fmla="val -14126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“一直”说明“我”的这个想法由来已久，为下文“我”向母亲要钱买书做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铺垫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3"/>
          <p:cNvSpPr txBox="1"/>
          <p:nvPr/>
        </p:nvSpPr>
        <p:spPr>
          <a:xfrm>
            <a:off x="981075" y="1027113"/>
            <a:ext cx="7219950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母亲还</a:t>
            </a:r>
            <a:r>
              <a:rPr lang="zh-CN" altLang="en-US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从来没有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一次给过我这么多钱。我</a:t>
            </a:r>
            <a:r>
              <a:rPr lang="zh-CN" altLang="en-US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也从来没有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向母亲一次要过这么多钱。</a:t>
            </a:r>
          </a:p>
        </p:txBody>
      </p:sp>
      <p:sp>
        <p:nvSpPr>
          <p:cNvPr id="18435" name="矩形 3"/>
          <p:cNvSpPr/>
          <p:nvPr/>
        </p:nvSpPr>
        <p:spPr>
          <a:xfrm>
            <a:off x="3263900" y="527050"/>
            <a:ext cx="3305175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endParaRPr lang="zh-CN" altLang="en-US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011413" y="2641070"/>
            <a:ext cx="7280275" cy="1254125"/>
          </a:xfrm>
          <a:prstGeom prst="borderCallout1">
            <a:avLst>
              <a:gd name="adj1" fmla="val -2222"/>
              <a:gd name="adj2" fmla="val 53242"/>
              <a:gd name="adj3" fmla="val -30211"/>
              <a:gd name="adj4" fmla="val 47091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“从来没有</a:t>
            </a:r>
            <a:r>
              <a:rPr kumimoji="0" lang="en-US" altLang="zh-CN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……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也从来没有</a:t>
            </a:r>
            <a:r>
              <a:rPr kumimoji="0" lang="en-US" altLang="zh-CN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……”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从不同角度写出了这一元多钱不论对“我”还是对“我”家来说，都绝对不是个小数目，可见“我”家很贫穷。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"/>
          <p:cNvSpPr txBox="1"/>
          <p:nvPr/>
        </p:nvSpPr>
        <p:spPr>
          <a:xfrm>
            <a:off x="492125" y="1012825"/>
            <a:ext cx="5691188" cy="1385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但我想有一本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青年近卫军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，想得整天</a:t>
            </a:r>
            <a:r>
              <a:rPr lang="zh-CN" altLang="en-US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失魂落魄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pic>
        <p:nvPicPr>
          <p:cNvPr id="7" name="Picture 10" descr="C:\Users\Administrator\AppData\Roaming\Tencent\Users\541737432\QQ\WinTemp\RichOle\W{KTHBBL)%EYT494SNFJ_E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1952" y="733870"/>
            <a:ext cx="2649858" cy="20595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531938" y="2771952"/>
            <a:ext cx="5286551" cy="1139825"/>
          </a:xfrm>
          <a:prstGeom prst="borderCallout1">
            <a:avLst>
              <a:gd name="adj1" fmla="val -948"/>
              <a:gd name="adj2" fmla="val 40555"/>
              <a:gd name="adj3" fmla="val -35305"/>
              <a:gd name="adj4" fmla="val 32167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“失魂落魄”把“我”对这本书的渴望程度淋漓尽致地表现了出来，让读者看到了一个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酷爱读书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的孩子形象。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3"/>
          <p:cNvSpPr txBox="1"/>
          <p:nvPr/>
        </p:nvSpPr>
        <p:spPr>
          <a:xfrm>
            <a:off x="503238" y="750888"/>
            <a:ext cx="5172075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我从同学家的收音机里听到过几次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青年近卫军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的连续广播。那时我家的破收音机已经卖了，被我和弟弟妹妹们吃进了肚子里。</a:t>
            </a:r>
          </a:p>
        </p:txBody>
      </p:sp>
      <p:pic>
        <p:nvPicPr>
          <p:cNvPr id="10" name="Picture 3" descr="03"/>
          <p:cNvPicPr>
            <a:picLocks noChangeAspect="1" noChangeArrowheads="1"/>
          </p:cNvPicPr>
          <p:nvPr/>
        </p:nvPicPr>
        <p:blipFill>
          <a:blip r:embed="rId2"/>
          <a:srcRect l="1598" t="1994"/>
          <a:stretch>
            <a:fillRect/>
          </a:stretch>
        </p:blipFill>
        <p:spPr bwMode="auto">
          <a:xfrm>
            <a:off x="5675088" y="811896"/>
            <a:ext cx="3138808" cy="22558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2" name="直接连接符 11"/>
          <p:cNvCxnSpPr/>
          <p:nvPr/>
        </p:nvCxnSpPr>
        <p:spPr>
          <a:xfrm>
            <a:off x="571500" y="2405063"/>
            <a:ext cx="4951413" cy="0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39750" y="2971800"/>
            <a:ext cx="3425825" cy="1588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2393950" y="3370263"/>
            <a:ext cx="4850542" cy="1139825"/>
          </a:xfrm>
          <a:prstGeom prst="borderCallout1">
            <a:avLst>
              <a:gd name="adj1" fmla="val -948"/>
              <a:gd name="adj2" fmla="val 40555"/>
              <a:gd name="adj3" fmla="val -27663"/>
              <a:gd name="adj4" fmla="val 34114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连“破收音机”都“已经卖了，被我和弟弟妹妹们吃进了肚子里。”可见家庭生活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困难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到了极点。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1"/>
          <p:cNvSpPr/>
          <p:nvPr/>
        </p:nvSpPr>
        <p:spPr>
          <a:xfrm>
            <a:off x="898524" y="1074876"/>
            <a:ext cx="7259638" cy="230832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801688">
              <a:lnSpc>
                <a:spcPct val="150000"/>
              </a:lnSpc>
            </a:pPr>
            <a:r>
              <a:rPr lang="zh-CN" altLang="en-US" sz="32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  <a:sym typeface="+mn-ea"/>
              </a:rPr>
              <a:t>自由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  <a:sym typeface="+mn-ea"/>
              </a:rPr>
              <a:t>读</a:t>
            </a:r>
            <a:r>
              <a:rPr lang="en-US" altLang="zh-CN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  <a:sym typeface="+mn-ea"/>
              </a:rPr>
              <a:t>5-37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  <a:sym typeface="+mn-ea"/>
              </a:rPr>
              <a:t>段，请同学说一说：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课文中哪些语句描写了母亲的工作环境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？“我”要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到钱了吗？</a:t>
            </a:r>
          </a:p>
        </p:txBody>
      </p:sp>
      <p:sp>
        <p:nvSpPr>
          <p:cNvPr id="21507" name="WordArt 3"/>
          <p:cNvSpPr>
            <a:spLocks noTextEdit="1"/>
          </p:cNvSpPr>
          <p:nvPr/>
        </p:nvSpPr>
        <p:spPr>
          <a:xfrm rot="685608">
            <a:off x="7059612" y="3012896"/>
            <a:ext cx="1109662" cy="1174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48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3536949" y="461641"/>
            <a:ext cx="1866265" cy="52324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要钱买书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38"/>
          <p:cNvSpPr/>
          <p:nvPr/>
        </p:nvSpPr>
        <p:spPr>
          <a:xfrm>
            <a:off x="398463" y="598488"/>
            <a:ext cx="8483600" cy="24622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空间非常低矮，低矮得使人感到压抑。不足二百平米的厂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房，四壁潮湿颓败。七八十台破缝纫机一行行排列着，七八十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个都不算年轻的女人忙碌在自己的缝纫机旁。因为光线阴暗，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每个女人的头上方都吊着一只灯泡。正是酷暑炎夏，窗不能开，七八十个女人的身体和七八十只灯泡所散发的热量，使我感到犹如身在蒸笼。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……</a:t>
            </a:r>
          </a:p>
          <a:p>
            <a:pPr>
              <a:lnSpc>
                <a:spcPct val="11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七八十台破缝纫机发出的噪声震耳欲聋。</a:t>
            </a: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5780307" y="2415217"/>
            <a:ext cx="1843088" cy="52322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defPPr>
              <a:defRPr lang="zh-CN"/>
            </a:defPPr>
            <a:lvl1pPr marL="0" algn="ctr" defTabSz="914400" eaLnBrk="1" latinLnBrk="0" hangingPunct="1">
              <a:defRPr sz="2800" b="1"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极其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恶劣</a:t>
            </a:r>
          </a:p>
        </p:txBody>
      </p:sp>
      <p:pic>
        <p:nvPicPr>
          <p:cNvPr id="111617" name="Picture 1" descr="C:\Users\Administrator\AppData\Roaming\Tencent\Users\541737432\QQ\WinTemp\RichOle\Q1[P4A0UBWKHAXQ0DLB`W[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10923" y="646117"/>
            <a:ext cx="1112377" cy="10278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softEdge rad="1270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7" name="组合 6"/>
          <p:cNvGrpSpPr/>
          <p:nvPr/>
        </p:nvGrpSpPr>
        <p:grpSpPr>
          <a:xfrm>
            <a:off x="1014413" y="887413"/>
            <a:ext cx="6364287" cy="2147887"/>
            <a:chOff x="1014579" y="1017784"/>
            <a:chExt cx="6363803" cy="2147903"/>
          </a:xfrm>
        </p:grpSpPr>
        <p:grpSp>
          <p:nvGrpSpPr>
            <p:cNvPr id="22539" name="组合 4"/>
            <p:cNvGrpSpPr/>
            <p:nvPr/>
          </p:nvGrpSpPr>
          <p:grpSpPr>
            <a:xfrm>
              <a:off x="1014579" y="1369331"/>
              <a:ext cx="992999" cy="93016"/>
              <a:chOff x="1557504" y="1369331"/>
              <a:chExt cx="992999" cy="93016"/>
            </a:xfrm>
          </p:grpSpPr>
          <p:sp>
            <p:nvSpPr>
              <p:cNvPr id="38" name="等腰三角形 37"/>
              <p:cNvSpPr/>
              <p:nvPr/>
            </p:nvSpPr>
            <p:spPr bwMode="auto">
              <a:xfrm>
                <a:off x="1557504" y="1378149"/>
                <a:ext cx="196835" cy="84139"/>
              </a:xfrm>
              <a:prstGeom prst="triangle">
                <a:avLst/>
              </a:prstGeom>
              <a:solidFill>
                <a:srgbClr val="FF6600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5" name="等腰三角形 34"/>
              <p:cNvSpPr/>
              <p:nvPr/>
            </p:nvSpPr>
            <p:spPr bwMode="auto">
              <a:xfrm>
                <a:off x="1797198" y="1368624"/>
                <a:ext cx="195248" cy="84139"/>
              </a:xfrm>
              <a:prstGeom prst="triangle">
                <a:avLst/>
              </a:prstGeom>
              <a:solidFill>
                <a:srgbClr val="FF6600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6" name="等腰三角形 35"/>
              <p:cNvSpPr/>
              <p:nvPr/>
            </p:nvSpPr>
            <p:spPr bwMode="auto">
              <a:xfrm>
                <a:off x="2081339" y="1368624"/>
                <a:ext cx="196835" cy="84139"/>
              </a:xfrm>
              <a:prstGeom prst="triangle">
                <a:avLst/>
              </a:prstGeom>
              <a:solidFill>
                <a:srgbClr val="FF6600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4" name="等腰三角形 53"/>
              <p:cNvSpPr/>
              <p:nvPr/>
            </p:nvSpPr>
            <p:spPr bwMode="auto">
              <a:xfrm>
                <a:off x="2354368" y="1368624"/>
                <a:ext cx="196835" cy="84139"/>
              </a:xfrm>
              <a:prstGeom prst="triangle">
                <a:avLst/>
              </a:prstGeom>
              <a:solidFill>
                <a:srgbClr val="FF6600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2540" name="组合 3"/>
            <p:cNvGrpSpPr/>
            <p:nvPr/>
          </p:nvGrpSpPr>
          <p:grpSpPr>
            <a:xfrm>
              <a:off x="6156309" y="1711576"/>
              <a:ext cx="967159" cy="83489"/>
              <a:chOff x="521338" y="2038495"/>
              <a:chExt cx="967159" cy="83489"/>
            </a:xfrm>
          </p:grpSpPr>
          <p:sp>
            <p:nvSpPr>
              <p:cNvPr id="52" name="等腰三角形 51"/>
              <p:cNvSpPr/>
              <p:nvPr/>
            </p:nvSpPr>
            <p:spPr bwMode="auto">
              <a:xfrm>
                <a:off x="521129" y="2038445"/>
                <a:ext cx="195248" cy="84139"/>
              </a:xfrm>
              <a:prstGeom prst="triangle">
                <a:avLst/>
              </a:prstGeom>
              <a:solidFill>
                <a:srgbClr val="FF6600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3" name="等腰三角形 52"/>
              <p:cNvSpPr/>
              <p:nvPr/>
            </p:nvSpPr>
            <p:spPr bwMode="auto">
              <a:xfrm>
                <a:off x="787809" y="2038445"/>
                <a:ext cx="195248" cy="84139"/>
              </a:xfrm>
              <a:prstGeom prst="triangle">
                <a:avLst/>
              </a:prstGeom>
              <a:solidFill>
                <a:srgbClr val="FF6600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0" name="等腰三角形 49"/>
              <p:cNvSpPr/>
              <p:nvPr/>
            </p:nvSpPr>
            <p:spPr bwMode="auto">
              <a:xfrm>
                <a:off x="1025915" y="2038445"/>
                <a:ext cx="195248" cy="84139"/>
              </a:xfrm>
              <a:prstGeom prst="triangle">
                <a:avLst/>
              </a:prstGeom>
              <a:solidFill>
                <a:srgbClr val="FF6600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1" name="等腰三角形 50"/>
              <p:cNvSpPr/>
              <p:nvPr/>
            </p:nvSpPr>
            <p:spPr bwMode="auto">
              <a:xfrm>
                <a:off x="1292595" y="2038445"/>
                <a:ext cx="195248" cy="84139"/>
              </a:xfrm>
              <a:prstGeom prst="triangle">
                <a:avLst/>
              </a:prstGeom>
              <a:solidFill>
                <a:srgbClr val="FF6600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2541" name="组合 5"/>
            <p:cNvGrpSpPr/>
            <p:nvPr/>
          </p:nvGrpSpPr>
          <p:grpSpPr>
            <a:xfrm>
              <a:off x="2066751" y="1017784"/>
              <a:ext cx="462161" cy="83490"/>
              <a:chOff x="2076276" y="1017784"/>
              <a:chExt cx="462161" cy="83490"/>
            </a:xfrm>
          </p:grpSpPr>
          <p:sp>
            <p:nvSpPr>
              <p:cNvPr id="62" name="等腰三角形 61"/>
              <p:cNvSpPr/>
              <p:nvPr/>
            </p:nvSpPr>
            <p:spPr bwMode="auto">
              <a:xfrm>
                <a:off x="2076536" y="1017784"/>
                <a:ext cx="195248" cy="84138"/>
              </a:xfrm>
              <a:prstGeom prst="triangle">
                <a:avLst/>
              </a:prstGeom>
              <a:solidFill>
                <a:srgbClr val="FF6600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3" name="等腰三角形 62"/>
              <p:cNvSpPr/>
              <p:nvPr/>
            </p:nvSpPr>
            <p:spPr bwMode="auto">
              <a:xfrm>
                <a:off x="2343216" y="1017784"/>
                <a:ext cx="195248" cy="84138"/>
              </a:xfrm>
              <a:prstGeom prst="triangle">
                <a:avLst/>
              </a:prstGeom>
              <a:solidFill>
                <a:srgbClr val="FF6600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2542" name="组合 54"/>
            <p:cNvGrpSpPr/>
            <p:nvPr/>
          </p:nvGrpSpPr>
          <p:grpSpPr>
            <a:xfrm>
              <a:off x="5096635" y="2033988"/>
              <a:ext cx="992999" cy="93016"/>
              <a:chOff x="1557504" y="1369331"/>
              <a:chExt cx="992999" cy="93016"/>
            </a:xfrm>
          </p:grpSpPr>
          <p:sp>
            <p:nvSpPr>
              <p:cNvPr id="56" name="等腰三角形 55"/>
              <p:cNvSpPr/>
              <p:nvPr/>
            </p:nvSpPr>
            <p:spPr bwMode="auto">
              <a:xfrm>
                <a:off x="1558188" y="1378660"/>
                <a:ext cx="195247" cy="84138"/>
              </a:xfrm>
              <a:prstGeom prst="triangle">
                <a:avLst/>
              </a:prstGeom>
              <a:solidFill>
                <a:srgbClr val="FF6600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1" name="等腰三角形 60"/>
              <p:cNvSpPr/>
              <p:nvPr/>
            </p:nvSpPr>
            <p:spPr bwMode="auto">
              <a:xfrm>
                <a:off x="1796295" y="1369135"/>
                <a:ext cx="196835" cy="84138"/>
              </a:xfrm>
              <a:prstGeom prst="triangle">
                <a:avLst/>
              </a:prstGeom>
              <a:solidFill>
                <a:srgbClr val="FF6600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4" name="等腰三角形 63"/>
              <p:cNvSpPr/>
              <p:nvPr/>
            </p:nvSpPr>
            <p:spPr bwMode="auto">
              <a:xfrm>
                <a:off x="2082023" y="1369135"/>
                <a:ext cx="195247" cy="84138"/>
              </a:xfrm>
              <a:prstGeom prst="triangle">
                <a:avLst/>
              </a:prstGeom>
              <a:solidFill>
                <a:srgbClr val="FF6600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5" name="等腰三角形 64"/>
              <p:cNvSpPr/>
              <p:nvPr/>
            </p:nvSpPr>
            <p:spPr bwMode="auto">
              <a:xfrm>
                <a:off x="2355052" y="1369135"/>
                <a:ext cx="195247" cy="84138"/>
              </a:xfrm>
              <a:prstGeom prst="triangle">
                <a:avLst/>
              </a:prstGeom>
              <a:solidFill>
                <a:srgbClr val="FF6600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2543" name="组合 65"/>
            <p:cNvGrpSpPr/>
            <p:nvPr/>
          </p:nvGrpSpPr>
          <p:grpSpPr>
            <a:xfrm>
              <a:off x="6404433" y="2043515"/>
              <a:ext cx="973949" cy="93016"/>
              <a:chOff x="1557504" y="1369331"/>
              <a:chExt cx="973949" cy="93016"/>
            </a:xfrm>
          </p:grpSpPr>
          <p:sp>
            <p:nvSpPr>
              <p:cNvPr id="67" name="等腰三角形 66"/>
              <p:cNvSpPr/>
              <p:nvPr/>
            </p:nvSpPr>
            <p:spPr bwMode="auto">
              <a:xfrm>
                <a:off x="1556802" y="1378658"/>
                <a:ext cx="196835" cy="84138"/>
              </a:xfrm>
              <a:prstGeom prst="triangle">
                <a:avLst/>
              </a:prstGeom>
              <a:solidFill>
                <a:srgbClr val="FF6600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2" name="等腰三角形 71"/>
              <p:cNvSpPr/>
              <p:nvPr/>
            </p:nvSpPr>
            <p:spPr bwMode="auto">
              <a:xfrm>
                <a:off x="1796497" y="1369133"/>
                <a:ext cx="195247" cy="84138"/>
              </a:xfrm>
              <a:prstGeom prst="triangle">
                <a:avLst/>
              </a:prstGeom>
              <a:solidFill>
                <a:srgbClr val="FF6600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3" name="等腰三角形 72"/>
              <p:cNvSpPr/>
              <p:nvPr/>
            </p:nvSpPr>
            <p:spPr bwMode="auto">
              <a:xfrm>
                <a:off x="2080637" y="1369133"/>
                <a:ext cx="196835" cy="84138"/>
              </a:xfrm>
              <a:prstGeom prst="triangle">
                <a:avLst/>
              </a:prstGeom>
              <a:solidFill>
                <a:srgbClr val="FF6600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4" name="等腰三角形 73"/>
              <p:cNvSpPr/>
              <p:nvPr/>
            </p:nvSpPr>
            <p:spPr bwMode="auto">
              <a:xfrm>
                <a:off x="2334618" y="1369133"/>
                <a:ext cx="196835" cy="84138"/>
              </a:xfrm>
              <a:prstGeom prst="triangle">
                <a:avLst/>
              </a:prstGeom>
              <a:solidFill>
                <a:srgbClr val="FF6600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2544" name="组合 74"/>
            <p:cNvGrpSpPr/>
            <p:nvPr/>
          </p:nvGrpSpPr>
          <p:grpSpPr>
            <a:xfrm>
              <a:off x="4361461" y="3072671"/>
              <a:ext cx="973949" cy="93016"/>
              <a:chOff x="1557504" y="1369331"/>
              <a:chExt cx="973949" cy="93016"/>
            </a:xfrm>
          </p:grpSpPr>
          <p:sp>
            <p:nvSpPr>
              <p:cNvPr id="76" name="等腰三角形 75"/>
              <p:cNvSpPr/>
              <p:nvPr/>
            </p:nvSpPr>
            <p:spPr bwMode="auto">
              <a:xfrm>
                <a:off x="1556817" y="1378209"/>
                <a:ext cx="196835" cy="84138"/>
              </a:xfrm>
              <a:prstGeom prst="triangle">
                <a:avLst/>
              </a:prstGeom>
              <a:solidFill>
                <a:srgbClr val="FF6600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7" name="等腰三角形 76"/>
              <p:cNvSpPr/>
              <p:nvPr/>
            </p:nvSpPr>
            <p:spPr bwMode="auto">
              <a:xfrm>
                <a:off x="1825084" y="1368684"/>
                <a:ext cx="195248" cy="84138"/>
              </a:xfrm>
              <a:prstGeom prst="triangle">
                <a:avLst/>
              </a:prstGeom>
              <a:solidFill>
                <a:srgbClr val="FF6600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8" name="等腰三角形 77"/>
              <p:cNvSpPr/>
              <p:nvPr/>
            </p:nvSpPr>
            <p:spPr bwMode="auto">
              <a:xfrm>
                <a:off x="2080652" y="1368684"/>
                <a:ext cx="196835" cy="84138"/>
              </a:xfrm>
              <a:prstGeom prst="triangle">
                <a:avLst/>
              </a:prstGeom>
              <a:solidFill>
                <a:srgbClr val="FF6600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 bwMode="auto">
              <a:xfrm>
                <a:off x="2334633" y="1368684"/>
                <a:ext cx="196835" cy="84138"/>
              </a:xfrm>
              <a:prstGeom prst="triangle">
                <a:avLst/>
              </a:prstGeom>
              <a:solidFill>
                <a:srgbClr val="FF6600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117475" y="2789238"/>
            <a:ext cx="8047038" cy="798512"/>
            <a:chOff x="813417" y="3901909"/>
            <a:chExt cx="8049792" cy="799200"/>
          </a:xfrm>
        </p:grpSpPr>
        <p:sp>
          <p:nvSpPr>
            <p:cNvPr id="22537" name="文本框 9"/>
            <p:cNvSpPr txBox="1"/>
            <p:nvPr/>
          </p:nvSpPr>
          <p:spPr>
            <a:xfrm>
              <a:off x="1526507" y="4148336"/>
              <a:ext cx="7336702" cy="45327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母亲的工作环境有什么特点？描写母亲的工作环境有什么作用？</a:t>
              </a:r>
            </a:p>
          </p:txBody>
        </p:sp>
        <p:pic>
          <p:nvPicPr>
            <p:cNvPr id="22538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3417" y="3901909"/>
              <a:ext cx="814609" cy="7992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83" name="矩形 82"/>
          <p:cNvSpPr/>
          <p:nvPr/>
        </p:nvSpPr>
        <p:spPr>
          <a:xfrm>
            <a:off x="809625" y="3467100"/>
            <a:ext cx="7753350" cy="11068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>
              <a:lnSpc>
                <a:spcPct val="1100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母亲的工作环境：空间低矮、四壁潮湿、光线阴暗、酷热难耐、空气污浊、噪音震耳。写母亲的工作环境之恶劣，是为了</a:t>
            </a:r>
            <a:r>
              <a:rPr lang="zh-CN" altLang="en-US" sz="20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突出母亲</a:t>
            </a:r>
            <a:r>
              <a:rPr lang="zh-CN" altLang="en-US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挣钱的辛苦，反衬出母亲让儿子用她的血汗钱买书的伟大。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3251086" y="75828"/>
            <a:ext cx="1728192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环境描写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1"/>
          <p:cNvSpPr/>
          <p:nvPr/>
        </p:nvSpPr>
        <p:spPr>
          <a:xfrm>
            <a:off x="889000" y="1276350"/>
            <a:ext cx="7361238" cy="1624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    课文中哪些语句描写了母亲的瘦弱、疲惫？</a:t>
            </a:r>
          </a:p>
        </p:txBody>
      </p:sp>
      <p:sp>
        <p:nvSpPr>
          <p:cNvPr id="24579" name="WordArt 3"/>
          <p:cNvSpPr>
            <a:spLocks noTextEdit="1"/>
          </p:cNvSpPr>
          <p:nvPr/>
        </p:nvSpPr>
        <p:spPr>
          <a:xfrm rot="685608">
            <a:off x="7161213" y="3328988"/>
            <a:ext cx="1109662" cy="1174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48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8"/>
          <p:cNvSpPr/>
          <p:nvPr/>
        </p:nvSpPr>
        <p:spPr>
          <a:xfrm>
            <a:off x="396875" y="946150"/>
            <a:ext cx="5797550" cy="17532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我穿过一排排缝纫机，走到那个角落，看见一个极其瘦弱的脊背弯曲着，头凑到缝纫机板上。周围几只灯泡烤着我的脸。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062356" y="3483046"/>
            <a:ext cx="6772134" cy="89255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indent="801688" defTabSz="457200">
              <a:lnSpc>
                <a:spcPct val="100000"/>
              </a:lnSpc>
              <a:buClrTx/>
              <a:buSzTx/>
              <a:buFontTx/>
              <a:defRPr/>
            </a:pPr>
            <a:r>
              <a:rPr kumimoji="1" lang="zh-CN" altLang="en-US" sz="2600" b="1" kern="1200" cap="none" spc="0" normalizeH="0" baseline="0" noProof="0" dirty="0">
                <a:solidFill>
                  <a:srgbClr val="C00000"/>
                </a:solidFill>
                <a:latin typeface="+mj-ea"/>
                <a:ea typeface="+mj-ea"/>
                <a:cs typeface="+mn-cs"/>
              </a:rPr>
              <a:t>作者看到了极其瘦弱的母亲，弯曲着脊背，头凑在缝纫机板上工作。</a:t>
            </a:r>
          </a:p>
        </p:txBody>
      </p:sp>
      <p:grpSp>
        <p:nvGrpSpPr>
          <p:cNvPr id="3" name="组合 15"/>
          <p:cNvGrpSpPr/>
          <p:nvPr/>
        </p:nvGrpSpPr>
        <p:grpSpPr>
          <a:xfrm>
            <a:off x="434975" y="2035173"/>
            <a:ext cx="5603875" cy="544513"/>
            <a:chOff x="-799857" y="2638874"/>
            <a:chExt cx="8439186" cy="544286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1134223" y="2638874"/>
              <a:ext cx="6505106" cy="1587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V="1">
              <a:off x="-799857" y="3181573"/>
              <a:ext cx="2581961" cy="1587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Picture 3" descr="06"/>
          <p:cNvPicPr>
            <a:picLocks noChangeAspect="1" noChangeArrowheads="1"/>
          </p:cNvPicPr>
          <p:nvPr/>
        </p:nvPicPr>
        <p:blipFill>
          <a:blip r:embed="rId3"/>
          <a:srcRect l="421" t="3523"/>
          <a:stretch>
            <a:fillRect/>
          </a:stretch>
        </p:blipFill>
        <p:spPr bwMode="auto">
          <a:xfrm>
            <a:off x="6209396" y="858716"/>
            <a:ext cx="2696217" cy="18951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6" name="组合 15"/>
          <p:cNvGrpSpPr/>
          <p:nvPr/>
        </p:nvGrpSpPr>
        <p:grpSpPr>
          <a:xfrm>
            <a:off x="302578" y="2558098"/>
            <a:ext cx="8230235" cy="879475"/>
            <a:chOff x="772686" y="3729196"/>
            <a:chExt cx="8233639" cy="879120"/>
          </a:xfrm>
        </p:grpSpPr>
        <p:sp>
          <p:nvSpPr>
            <p:cNvPr id="25608" name="文本框 9"/>
            <p:cNvSpPr txBox="1"/>
            <p:nvPr/>
          </p:nvSpPr>
          <p:spPr>
            <a:xfrm>
              <a:off x="1669623" y="3925180"/>
              <a:ext cx="7336702" cy="5706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作者看到了怎样的母亲？</a:t>
              </a:r>
            </a:p>
          </p:txBody>
        </p:sp>
        <p:pic>
          <p:nvPicPr>
            <p:cNvPr id="25609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2686" y="3729196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" name="TextBox 1"/>
          <p:cNvSpPr txBox="1"/>
          <p:nvPr/>
        </p:nvSpPr>
        <p:spPr>
          <a:xfrm>
            <a:off x="2811418" y="389048"/>
            <a:ext cx="1728192" cy="5219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外貌描写 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掌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/>
      <p:bldP spid="5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8"/>
          <p:cNvSpPr/>
          <p:nvPr/>
        </p:nvSpPr>
        <p:spPr>
          <a:xfrm>
            <a:off x="714375" y="898525"/>
            <a:ext cx="5129213" cy="12915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背直起来了，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我的母亲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。转过身来了，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我的母亲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。褐色的口罩上方，一双眼神疲惫的眼睛吃惊地望着我，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我的母亲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的眼睛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</a:p>
        </p:txBody>
      </p:sp>
      <p:grpSp>
        <p:nvGrpSpPr>
          <p:cNvPr id="3" name="组合 4"/>
          <p:cNvGrpSpPr/>
          <p:nvPr/>
        </p:nvGrpSpPr>
        <p:grpSpPr>
          <a:xfrm>
            <a:off x="6778662" y="4233369"/>
            <a:ext cx="1966912" cy="517525"/>
            <a:chOff x="6685397" y="735569"/>
            <a:chExt cx="2095639" cy="643411"/>
          </a:xfrm>
        </p:grpSpPr>
        <p:pic>
          <p:nvPicPr>
            <p:cNvPr id="26634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85397" y="735569"/>
              <a:ext cx="209563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35" name="矩形 7"/>
            <p:cNvSpPr/>
            <p:nvPr/>
          </p:nvSpPr>
          <p:spPr>
            <a:xfrm>
              <a:off x="6709781" y="869341"/>
              <a:ext cx="1942774" cy="42150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sz="1600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2</a:t>
              </a:r>
              <a:r>
                <a:rPr lang="zh-CN" altLang="en-US" sz="1600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题哦！</a:t>
              </a:r>
            </a:p>
          </p:txBody>
        </p:sp>
      </p:grpSp>
      <p:pic>
        <p:nvPicPr>
          <p:cNvPr id="11" name="Picture 3" descr="07"/>
          <p:cNvPicPr>
            <a:picLocks noChangeAspect="1" noChangeArrowheads="1"/>
          </p:cNvPicPr>
          <p:nvPr/>
        </p:nvPicPr>
        <p:blipFill>
          <a:blip r:embed="rId3"/>
          <a:srcRect l="1901" t="1274"/>
          <a:stretch>
            <a:fillRect/>
          </a:stretch>
        </p:blipFill>
        <p:spPr bwMode="auto">
          <a:xfrm>
            <a:off x="6423580" y="690563"/>
            <a:ext cx="2197815" cy="17712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2" name="组合 11"/>
          <p:cNvGrpSpPr/>
          <p:nvPr/>
        </p:nvGrpSpPr>
        <p:grpSpPr>
          <a:xfrm>
            <a:off x="193712" y="1932691"/>
            <a:ext cx="4762111" cy="807389"/>
            <a:chOff x="813417" y="3901909"/>
            <a:chExt cx="4763741" cy="808085"/>
          </a:xfrm>
        </p:grpSpPr>
        <p:sp>
          <p:nvSpPr>
            <p:cNvPr id="26632" name="文本框 9"/>
            <p:cNvSpPr txBox="1"/>
            <p:nvPr/>
          </p:nvSpPr>
          <p:spPr>
            <a:xfrm>
              <a:off x="1526507" y="4137037"/>
              <a:ext cx="4050651" cy="57295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这句话很特别，特别在哪里？</a:t>
              </a:r>
            </a:p>
          </p:txBody>
        </p:sp>
        <p:pic>
          <p:nvPicPr>
            <p:cNvPr id="26633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3417" y="3901909"/>
              <a:ext cx="814609" cy="7992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6" name="TextBox 5"/>
          <p:cNvSpPr txBox="1"/>
          <p:nvPr/>
        </p:nvSpPr>
        <p:spPr>
          <a:xfrm>
            <a:off x="804898" y="2755335"/>
            <a:ext cx="759403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  <a:cs typeface="楷体" panose="02010609060101010101" pitchFamily="49" charset="-122"/>
              </a:rPr>
              <a:t>    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  <a:cs typeface="楷体" panose="02010609060101010101" pitchFamily="49" charset="-122"/>
              </a:rPr>
              <a:t>这是一个</a:t>
            </a:r>
            <a:r>
              <a:rPr lang="zh-CN" altLang="en-US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楷体" panose="02010609060101010101" pitchFamily="49" charset="-122"/>
              </a:rPr>
              <a:t>倒装句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  <a:cs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  <a:cs typeface="楷体" panose="02010609060101010101" pitchFamily="49" charset="-122"/>
              </a:rPr>
              <a:t>将母亲的动作和神态前置，强调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  <a:cs typeface="楷体" panose="02010609060101010101" pitchFamily="49" charset="-122"/>
              </a:rPr>
              <a:t>了“我”所看到的母亲是多么的疲惫。连用三个“我的母亲”，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运用</a:t>
            </a:r>
            <a:r>
              <a:rPr lang="zh-CN" altLang="en-US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楷体" panose="02010609060101010101" pitchFamily="49" charset="-122"/>
                <a:sym typeface="+mn-ea"/>
              </a:rPr>
              <a:t>反复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的修辞手法，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  <a:cs typeface="楷体" panose="02010609060101010101" pitchFamily="49" charset="-122"/>
              </a:rPr>
              <a:t>突出了母亲的动作、神态带给“我”的强烈震撼和难以言表的痛楚。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2126747" y="213012"/>
            <a:ext cx="1728192" cy="5219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外貌描写 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94332" y="214282"/>
            <a:ext cx="1728192" cy="5219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神态描写 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bldLvl="0" animBg="1"/>
      <p:bldP spid="2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矩形 8"/>
          <p:cNvSpPr/>
          <p:nvPr/>
        </p:nvSpPr>
        <p:spPr>
          <a:xfrm>
            <a:off x="547688" y="871538"/>
            <a:ext cx="7740650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600" b="1" dirty="0">
                <a:latin typeface="黑体" panose="02010609060101010101" pitchFamily="49" charset="-122"/>
                <a:ea typeface="黑体" panose="02010609060101010101" pitchFamily="49" charset="-122"/>
              </a:rPr>
              <a:t>你从对母亲的外貌描写中体会到了什么？</a:t>
            </a:r>
            <a:endParaRPr lang="zh-CN" altLang="en-US" sz="2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4035" name="矩形 2"/>
          <p:cNvSpPr/>
          <p:nvPr/>
        </p:nvSpPr>
        <p:spPr>
          <a:xfrm>
            <a:off x="643749" y="1374952"/>
            <a:ext cx="7878763" cy="30918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4205">
              <a:lnSpc>
                <a:spcPct val="150000"/>
              </a:lnSpc>
            </a:pPr>
            <a:r>
              <a:rPr lang="zh-CN" altLang="en-US" sz="2600" b="1" dirty="0">
                <a:solidFill>
                  <a:srgbClr val="C00000"/>
                </a:solidFill>
                <a:latin typeface="+mj-ea"/>
                <a:ea typeface="+mj-ea"/>
              </a:rPr>
              <a:t>对母亲的外貌描写刻画了母亲身体瘦弱的形象。“极其瘦弱”说明长期的贫困生活使母亲的身体瘦弱不堪，“脊背弯曲”写出了母亲工作的艰辛。母亲用瘦弱的身躯承担着家庭的重担，也为“我”很难张口要钱做铺垫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1"/>
          <p:cNvSpPr/>
          <p:nvPr/>
        </p:nvSpPr>
        <p:spPr>
          <a:xfrm>
            <a:off x="817563" y="1243013"/>
            <a:ext cx="7515225" cy="203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母亲就这样工作，如此赚钱，可当儿子向她要钱，说要买一本书时，母亲是怎么说的？又是怎么做的？</a:t>
            </a:r>
          </a:p>
        </p:txBody>
      </p:sp>
      <p:sp>
        <p:nvSpPr>
          <p:cNvPr id="31747" name="WordArt 3"/>
          <p:cNvSpPr>
            <a:spLocks noTextEdit="1"/>
          </p:cNvSpPr>
          <p:nvPr/>
        </p:nvSpPr>
        <p:spPr>
          <a:xfrm rot="685608">
            <a:off x="7161213" y="3328988"/>
            <a:ext cx="1109662" cy="1174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48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8"/>
          <p:cNvSpPr/>
          <p:nvPr/>
        </p:nvSpPr>
        <p:spPr>
          <a:xfrm>
            <a:off x="646113" y="694443"/>
            <a:ext cx="5246687" cy="10388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1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母亲掏衣兜。掏出一卷揉得皱皱的毛票，用龟裂的手指数着。</a:t>
            </a:r>
          </a:p>
        </p:txBody>
      </p:sp>
      <p:grpSp>
        <p:nvGrpSpPr>
          <p:cNvPr id="3" name="组合 15"/>
          <p:cNvGrpSpPr/>
          <p:nvPr/>
        </p:nvGrpSpPr>
        <p:grpSpPr>
          <a:xfrm>
            <a:off x="699135" y="1645355"/>
            <a:ext cx="3324225" cy="15875"/>
            <a:chOff x="-518850" y="2607938"/>
            <a:chExt cx="3324510" cy="16101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-518850" y="2624039"/>
              <a:ext cx="1940091" cy="0"/>
            </a:xfrm>
            <a:prstGeom prst="line">
              <a:avLst/>
            </a:prstGeom>
            <a:ln w="38100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2076936" y="2607938"/>
              <a:ext cx="728724" cy="1611"/>
            </a:xfrm>
            <a:prstGeom prst="line">
              <a:avLst/>
            </a:prstGeom>
            <a:ln w="38100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16"/>
          <p:cNvGrpSpPr/>
          <p:nvPr/>
        </p:nvGrpSpPr>
        <p:grpSpPr>
          <a:xfrm>
            <a:off x="3539808" y="716379"/>
            <a:ext cx="1897062" cy="960787"/>
            <a:chOff x="3474542" y="1806884"/>
            <a:chExt cx="1896776" cy="961000"/>
          </a:xfrm>
        </p:grpSpPr>
        <p:sp>
          <p:nvSpPr>
            <p:cNvPr id="29" name="矩形 28"/>
            <p:cNvSpPr/>
            <p:nvPr/>
          </p:nvSpPr>
          <p:spPr>
            <a:xfrm>
              <a:off x="3474542" y="1806884"/>
              <a:ext cx="404751" cy="420779"/>
            </a:xfrm>
            <a:prstGeom prst="rect">
              <a:avLst/>
            </a:prstGeom>
            <a:noFill/>
            <a:ln w="38100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964979" y="2347105"/>
              <a:ext cx="406339" cy="420779"/>
            </a:xfrm>
            <a:prstGeom prst="rect">
              <a:avLst/>
            </a:prstGeom>
            <a:noFill/>
            <a:ln w="38100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49167" name="Picture 15" descr="C:\Users\Administrator\AppData\Roaming\Tencent\Users\541737432\QQ\WinTemp\RichOle\3T{K%%H`2ITSIR}93W23J}C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3273" y="257837"/>
            <a:ext cx="2200165" cy="15863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1088174" y="1794084"/>
            <a:ext cx="7410450" cy="1175635"/>
          </a:xfrm>
          <a:prstGeom prst="borderCallout1">
            <a:avLst>
              <a:gd name="adj1" fmla="val 47722"/>
              <a:gd name="adj2" fmla="val -634"/>
              <a:gd name="adj3" fmla="val 8192"/>
              <a:gd name="adj4" fmla="val -10235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“皱皱的毛票”说明这些钱在母亲身上装了有一段时间了，但由于家境贫寒，她舍不得花。“龟裂”表明母亲为了“我们”的生活，过度操劳，也突出了母亲工作的辛苦。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376697" y="2856829"/>
            <a:ext cx="5741883" cy="661987"/>
            <a:chOff x="913146" y="4014785"/>
            <a:chExt cx="5744932" cy="660498"/>
          </a:xfrm>
        </p:grpSpPr>
        <p:sp>
          <p:nvSpPr>
            <p:cNvPr id="32778" name="文本框 9"/>
            <p:cNvSpPr txBox="1"/>
            <p:nvPr/>
          </p:nvSpPr>
          <p:spPr>
            <a:xfrm>
              <a:off x="1511987" y="4137073"/>
              <a:ext cx="5146091" cy="48845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从母亲的动作描写中你体会到什么？</a:t>
              </a:r>
            </a:p>
          </p:txBody>
        </p:sp>
        <p:pic>
          <p:nvPicPr>
            <p:cNvPr id="32779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3146" y="4014785"/>
              <a:ext cx="673230" cy="660498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3" name="矩形 22"/>
          <p:cNvSpPr/>
          <p:nvPr/>
        </p:nvSpPr>
        <p:spPr>
          <a:xfrm>
            <a:off x="543349" y="3507527"/>
            <a:ext cx="8408740" cy="93160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49580">
              <a:lnSpc>
                <a:spcPct val="130000"/>
              </a:lnSpc>
            </a:pPr>
            <a:r>
              <a:rPr lang="en-US" altLang="zh-CN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zh-CN" altLang="en-US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“掏”“数”两个动词写出了母亲对这不多的钱的珍惜。母亲给“我”的不仅仅是钱，更多的是对“我”读书的支持和浓浓的爱。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51857" y="114217"/>
            <a:ext cx="1728192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动作描写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2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8"/>
          <p:cNvSpPr/>
          <p:nvPr/>
        </p:nvSpPr>
        <p:spPr>
          <a:xfrm>
            <a:off x="581025" y="1058863"/>
            <a:ext cx="8023225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母亲却已将钱塞在我手心里了，大声回答那个女人：“谁叫我们是当妈的呀！我挺高兴他爱看书的！”</a:t>
            </a:r>
          </a:p>
        </p:txBody>
      </p:sp>
      <p:sp>
        <p:nvSpPr>
          <p:cNvPr id="18" name="椭圆 17"/>
          <p:cNvSpPr/>
          <p:nvPr/>
        </p:nvSpPr>
        <p:spPr>
          <a:xfrm>
            <a:off x="3100388" y="1190625"/>
            <a:ext cx="355600" cy="398463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796" name="WordArt 8"/>
          <p:cNvSpPr/>
          <p:nvPr/>
        </p:nvSpPr>
        <p:spPr>
          <a:xfrm>
            <a:off x="5997400" y="2371725"/>
            <a:ext cx="2452687" cy="558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92500" lnSpcReduction="10000"/>
          </a:bodyPr>
          <a:lstStyle/>
          <a:p>
            <a:pPr algn="ctr" eaLnBrk="0" hangingPunct="0"/>
            <a:r>
              <a:rPr lang="zh-CN" altLang="en-US" sz="3600" dirty="0">
                <a:ln w="9525" cap="flat" cmpd="sng">
                  <a:solidFill>
                    <a:schemeClr val="folHlink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慈母情深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655638" y="182034"/>
            <a:ext cx="8199438" cy="801688"/>
          </a:xfrm>
          <a:prstGeom prst="callout2">
            <a:avLst>
              <a:gd name="adj1" fmla="val 39630"/>
              <a:gd name="adj2" fmla="val 6"/>
              <a:gd name="adj3" fmla="val 61453"/>
              <a:gd name="adj4" fmla="val -5517"/>
              <a:gd name="adj5" fmla="val 176080"/>
              <a:gd name="adj6" fmla="val 792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从母亲的话中可以看出母亲十分</a:t>
            </a:r>
            <a:r>
              <a:rPr kumimoji="0" lang="zh-CN" altLang="en-US" sz="22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支持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“我”买书</a:t>
            </a:r>
            <a:r>
              <a:rPr kumimoji="0" lang="zh-CN" altLang="en-US" sz="22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、看书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。为了满足“我”的愿望，母亲不顾别人的劝阻</a:t>
            </a:r>
            <a:r>
              <a:rPr kumimoji="0" lang="zh-CN" altLang="en-US" sz="22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毅然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将钱塞给了“我”。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258940" y="2073273"/>
            <a:ext cx="5340350" cy="706438"/>
            <a:chOff x="913146" y="4014785"/>
            <a:chExt cx="5343639" cy="704728"/>
          </a:xfrm>
        </p:grpSpPr>
        <p:sp>
          <p:nvSpPr>
            <p:cNvPr id="33801" name="文本框 9"/>
            <p:cNvSpPr txBox="1"/>
            <p:nvPr/>
          </p:nvSpPr>
          <p:spPr>
            <a:xfrm>
              <a:off x="1511986" y="4148337"/>
              <a:ext cx="4744799" cy="57117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这句话中哪个字给你的感触最深</a:t>
              </a:r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?</a:t>
              </a:r>
            </a:p>
          </p:txBody>
        </p:sp>
        <p:pic>
          <p:nvPicPr>
            <p:cNvPr id="33802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13146" y="4014785"/>
              <a:ext cx="673230" cy="660498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804784" y="3061870"/>
            <a:ext cx="7579634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44958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这个“塞”是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glow rad="101600">
                    <a:srgbClr val="FFFF66">
                      <a:alpha val="60000"/>
                    </a:srgbClr>
                  </a:glow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用力的、果断的、坚定的、充满期待的、紧紧的、慈爱的、慷慨的、毫不犹豫的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glow rad="101600">
                    <a:srgbClr val="FFFF66">
                      <a:alpha val="60000"/>
                    </a:srgbClr>
                  </a:glow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……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2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1"/>
          <p:cNvSpPr/>
          <p:nvPr/>
        </p:nvSpPr>
        <p:spPr>
          <a:xfrm>
            <a:off x="990600" y="1214438"/>
            <a:ext cx="7167563" cy="2124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987425">
              <a:lnSpc>
                <a:spcPct val="150000"/>
              </a:lnSpc>
            </a:pPr>
            <a:r>
              <a:rPr lang="zh-CN" altLang="en-US" sz="4400" b="1" dirty="0">
                <a:latin typeface="黑体" panose="02010609060101010101" pitchFamily="49" charset="-122"/>
                <a:ea typeface="黑体" panose="02010609060101010101" pitchFamily="49" charset="-122"/>
              </a:rPr>
              <a:t>课文中哪些语句描写了母亲的忙碌？</a:t>
            </a:r>
          </a:p>
        </p:txBody>
      </p:sp>
      <p:sp>
        <p:nvSpPr>
          <p:cNvPr id="28675" name="WordArt 3"/>
          <p:cNvSpPr>
            <a:spLocks noTextEdit="1"/>
          </p:cNvSpPr>
          <p:nvPr/>
        </p:nvSpPr>
        <p:spPr>
          <a:xfrm rot="685608">
            <a:off x="7161213" y="3328988"/>
            <a:ext cx="1109662" cy="1174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48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8"/>
          <p:cNvSpPr/>
          <p:nvPr/>
        </p:nvSpPr>
        <p:spPr>
          <a:xfrm>
            <a:off x="552450" y="768350"/>
            <a:ext cx="5245100" cy="1410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母亲说完，</a:t>
            </a:r>
            <a:r>
              <a:rPr lang="zh-CN" altLang="en-US" sz="2200" b="1" u="sng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立刻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又坐了下去，</a:t>
            </a:r>
            <a:r>
              <a:rPr lang="zh-CN" altLang="en-US" sz="2200" b="1" u="sng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立刻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又弯曲了背，</a:t>
            </a:r>
            <a:r>
              <a:rPr lang="zh-CN" altLang="en-US" sz="2200" b="1" u="sng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立刻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又将头俯在缝纫机板上了，</a:t>
            </a:r>
            <a:r>
              <a:rPr lang="zh-CN" altLang="en-US" sz="2200" b="1" u="sng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立刻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又陷入手脚并用的机械忙碌状态</a:t>
            </a:r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</a:p>
        </p:txBody>
      </p:sp>
      <p:grpSp>
        <p:nvGrpSpPr>
          <p:cNvPr id="4" name="组合 4"/>
          <p:cNvGrpSpPr/>
          <p:nvPr/>
        </p:nvGrpSpPr>
        <p:grpSpPr>
          <a:xfrm>
            <a:off x="7126961" y="4205041"/>
            <a:ext cx="1966913" cy="515938"/>
            <a:chOff x="6685397" y="735569"/>
            <a:chExt cx="2095639" cy="643411"/>
          </a:xfrm>
        </p:grpSpPr>
        <p:pic>
          <p:nvPicPr>
            <p:cNvPr id="29711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85397" y="735569"/>
              <a:ext cx="209563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9712" name="矩形 7"/>
            <p:cNvSpPr/>
            <p:nvPr/>
          </p:nvSpPr>
          <p:spPr>
            <a:xfrm>
              <a:off x="6709781" y="869341"/>
              <a:ext cx="1942774" cy="42150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sz="1600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2</a:t>
              </a:r>
              <a:r>
                <a:rPr lang="zh-CN" altLang="en-US" sz="1600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题哦！</a:t>
              </a:r>
            </a:p>
          </p:txBody>
        </p:sp>
      </p:grpSp>
      <p:pic>
        <p:nvPicPr>
          <p:cNvPr id="19" name="Picture 3" descr="06"/>
          <p:cNvPicPr>
            <a:picLocks noChangeAspect="1" noChangeArrowheads="1"/>
          </p:cNvPicPr>
          <p:nvPr/>
        </p:nvPicPr>
        <p:blipFill>
          <a:blip r:embed="rId5"/>
          <a:srcRect l="421" t="3523"/>
          <a:stretch>
            <a:fillRect/>
          </a:stretch>
        </p:blipFill>
        <p:spPr bwMode="auto">
          <a:xfrm>
            <a:off x="6532950" y="613151"/>
            <a:ext cx="1764383" cy="13678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5" name="组合 14"/>
          <p:cNvGrpSpPr/>
          <p:nvPr/>
        </p:nvGrpSpPr>
        <p:grpSpPr>
          <a:xfrm>
            <a:off x="33867" y="2077401"/>
            <a:ext cx="8274754" cy="634231"/>
            <a:chOff x="943748" y="4030300"/>
            <a:chExt cx="8278675" cy="633291"/>
          </a:xfrm>
        </p:grpSpPr>
        <p:sp>
          <p:nvSpPr>
            <p:cNvPr id="29709" name="文本框 9"/>
            <p:cNvSpPr txBox="1"/>
            <p:nvPr/>
          </p:nvSpPr>
          <p:spPr>
            <a:xfrm>
              <a:off x="1534575" y="4091975"/>
              <a:ext cx="7687848" cy="57161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这个句子的特别之处在于哪？为什么要用四个“立刻”？</a:t>
              </a:r>
            </a:p>
          </p:txBody>
        </p:sp>
        <p:pic>
          <p:nvPicPr>
            <p:cNvPr id="29710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3748" y="4030300"/>
              <a:ext cx="612027" cy="600452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0" name="组合 8"/>
          <p:cNvGrpSpPr/>
          <p:nvPr/>
        </p:nvGrpSpPr>
        <p:grpSpPr>
          <a:xfrm>
            <a:off x="573441" y="145169"/>
            <a:ext cx="3238500" cy="454025"/>
            <a:chOff x="2935346" y="785383"/>
            <a:chExt cx="4757876" cy="605018"/>
          </a:xfrm>
        </p:grpSpPr>
        <p:sp>
          <p:nvSpPr>
            <p:cNvPr id="21" name="圆角矩形标注 14"/>
            <p:cNvSpPr/>
            <p:nvPr/>
          </p:nvSpPr>
          <p:spPr>
            <a:xfrm>
              <a:off x="3042631" y="785383"/>
              <a:ext cx="4338063" cy="60501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708" name="矩形 24"/>
            <p:cNvSpPr/>
            <p:nvPr/>
          </p:nvSpPr>
          <p:spPr>
            <a:xfrm>
              <a:off x="2935346" y="855363"/>
              <a:ext cx="4757876" cy="48439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rgbClr val="0066FF"/>
                  </a:solidFill>
                  <a:latin typeface="Calibri" panose="020F0502020204030204" pitchFamily="34" charset="0"/>
                </a:rPr>
                <a:t> 你能读出忙碌的感觉吗？</a:t>
              </a:r>
              <a:endParaRPr lang="zh-CN" altLang="en-US" sz="2000" b="1" dirty="0">
                <a:latin typeface="Calibri" panose="020F0502020204030204" pitchFamily="34" charset="0"/>
              </a:endParaRPr>
            </a:p>
          </p:txBody>
        </p:sp>
      </p:grpSp>
      <p:sp>
        <p:nvSpPr>
          <p:cNvPr id="14" name="WordArt 8"/>
          <p:cNvSpPr>
            <a:spLocks noChangeArrowheads="1" noChangeShapeType="1"/>
          </p:cNvSpPr>
          <p:nvPr/>
        </p:nvSpPr>
        <p:spPr bwMode="auto">
          <a:xfrm>
            <a:off x="5418722" y="58962"/>
            <a:ext cx="3691274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+mn-cs"/>
              </a:rPr>
              <a:t>这是一位辛劳的母亲</a:t>
            </a:r>
          </a:p>
        </p:txBody>
      </p:sp>
      <p:sp>
        <p:nvSpPr>
          <p:cNvPr id="2" name="矩形 1"/>
          <p:cNvSpPr/>
          <p:nvPr/>
        </p:nvSpPr>
        <p:spPr>
          <a:xfrm>
            <a:off x="660844" y="2643309"/>
            <a:ext cx="77042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31825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+mj-ea"/>
                <a:ea typeface="+mj-ea"/>
              </a:rPr>
              <a:t>用</a:t>
            </a:r>
            <a:r>
              <a:rPr lang="zh-CN" altLang="en-US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反复</a:t>
            </a:r>
            <a:r>
              <a:rPr lang="zh-CN" altLang="en-US" sz="2400" b="1" dirty="0" smtClean="0">
                <a:solidFill>
                  <a:srgbClr val="C00000"/>
                </a:solidFill>
                <a:latin typeface="+mj-ea"/>
                <a:ea typeface="+mj-ea"/>
              </a:rPr>
              <a:t>的手法细致地刻画了母亲一连串的动作。四个“立刻”说明母亲为了一家人的生活争分夺秒地拼命挣钱，丝毫不敢耽搁，刻画了一个辛劳的母亲形象。</a:t>
            </a:r>
          </a:p>
        </p:txBody>
      </p:sp>
      <p:pic>
        <p:nvPicPr>
          <p:cNvPr id="3" name="18.慈母情深 链接音频P19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63" y="693029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50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"/>
          <p:cNvSpPr/>
          <p:nvPr/>
        </p:nvSpPr>
        <p:spPr>
          <a:xfrm>
            <a:off x="429331" y="1158346"/>
            <a:ext cx="8294688" cy="34861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266700" eaLnBrk="0" hangingPunct="0">
              <a:lnSpc>
                <a:spcPct val="150000"/>
              </a:lnSpc>
            </a:pPr>
            <a:r>
              <a:rPr lang="en-US" altLang="zh-CN" sz="21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  </a:t>
            </a:r>
            <a:r>
              <a:rPr lang="zh-CN" altLang="en-US" sz="21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母亲是一个临时工，父亲去遥远的大西北工作，我们</a:t>
            </a:r>
            <a:r>
              <a:rPr lang="en-US" altLang="zh-CN" sz="21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r>
              <a:rPr lang="zh-CN" altLang="en-US" sz="21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个孩子，全凭母亲带养。母亲在一个街道小厂上班，每月工资</a:t>
            </a:r>
            <a:r>
              <a:rPr lang="en-US" altLang="zh-CN" sz="21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27</a:t>
            </a:r>
            <a:r>
              <a:rPr lang="zh-CN" altLang="en-US" sz="21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元，她每天不吃早饭，带上半盒高粱米或大饼子，悄无声息地离开家，每天回家总在七点半左右。吃过晚饭，往往九点来钟了。我们上床睡，母亲则在床角凑着昏暗的灯光为我们缝补衣裤。有时我醒夜，仍见灯光亮着，仍见母亲一针一针、一线一线地缝补。母亲加班，我们就一连几天，甚至十天半月见不着母亲的面孔，就为了那每月</a:t>
            </a:r>
            <a:r>
              <a:rPr lang="en-US" altLang="zh-CN" sz="21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27</a:t>
            </a:r>
            <a:r>
              <a:rPr lang="zh-CN" altLang="en-US" sz="21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元的工资。</a:t>
            </a:r>
          </a:p>
        </p:txBody>
      </p:sp>
      <p:sp>
        <p:nvSpPr>
          <p:cNvPr id="30723" name="WordArt 3"/>
          <p:cNvSpPr>
            <a:spLocks noTextEdit="1"/>
          </p:cNvSpPr>
          <p:nvPr/>
        </p:nvSpPr>
        <p:spPr>
          <a:xfrm>
            <a:off x="322263" y="687388"/>
            <a:ext cx="1157287" cy="50482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78500"/>
              </a:avLst>
            </a:prstTxWarp>
            <a:normAutofit fontScale="62500" lnSpcReduction="20000"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l" eaLnBrk="0" hangingPunct="0"/>
            <a:r>
              <a:rPr lang="zh-CN" altLang="en-US" sz="4800" b="1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  <a:tileRect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小资料：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1"/>
          <p:cNvSpPr/>
          <p:nvPr/>
        </p:nvSpPr>
        <p:spPr>
          <a:xfrm>
            <a:off x="677863" y="1173163"/>
            <a:ext cx="7899400" cy="230832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   当我第一次亲眼目睹了瘦弱的母亲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、辛劳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的母亲、通情达理的母亲后，我才明白了这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一元多钱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不是普通的钱，它是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母亲的血汗钱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。此时作者是怎么做的？接下来又发生了什么？</a:t>
            </a:r>
          </a:p>
        </p:txBody>
      </p:sp>
      <p:sp>
        <p:nvSpPr>
          <p:cNvPr id="34819" name="WordArt 3"/>
          <p:cNvSpPr>
            <a:spLocks noTextEdit="1"/>
          </p:cNvSpPr>
          <p:nvPr/>
        </p:nvSpPr>
        <p:spPr>
          <a:xfrm rot="685608">
            <a:off x="7161213" y="3328988"/>
            <a:ext cx="1109662" cy="1174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48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1"/>
          <p:cNvSpPr/>
          <p:nvPr/>
        </p:nvSpPr>
        <p:spPr>
          <a:xfrm>
            <a:off x="495300" y="635000"/>
            <a:ext cx="8220075" cy="28917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我鼻子一酸，攥着钱跑了出去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</a:p>
          <a:p>
            <a:pPr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那天，我用那一元五角钱给母亲买了一听水果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罐头。</a:t>
            </a:r>
          </a:p>
          <a:p>
            <a:pPr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“你这孩子，谁叫你给我买水果罐头的！不是你说买书，妈才舍不得给你这么多钱呢！”</a:t>
            </a:r>
          </a:p>
          <a:p>
            <a:pPr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那一天母亲数落了我一顿。数落完，又给我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凑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足了买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青年近卫军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的钱。</a:t>
            </a:r>
          </a:p>
        </p:txBody>
      </p:sp>
      <p:pic>
        <p:nvPicPr>
          <p:cNvPr id="35843" name="图片 720" descr="im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083" y="433705"/>
            <a:ext cx="2201862" cy="1406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246683" y="3446744"/>
            <a:ext cx="7153275" cy="1001713"/>
          </a:xfrm>
          <a:prstGeom prst="borderCallout1">
            <a:avLst>
              <a:gd name="adj1" fmla="val -2428"/>
              <a:gd name="adj2" fmla="val 67542"/>
              <a:gd name="adj3" fmla="val -39010"/>
              <a:gd name="adj4" fmla="val 69207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000" b="1" kern="1200" cap="none" spc="0" normalizeH="0" baseline="0" noProof="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一个“凑”字说明买一本书的钱对于母亲</a:t>
            </a:r>
            <a:r>
              <a:rPr kumimoji="0" lang="zh-CN" altLang="en-US" sz="2000" b="1" kern="1200" cap="none" spc="0" normalizeH="0" baseline="0" noProof="0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来说的确</a:t>
            </a:r>
            <a:r>
              <a:rPr kumimoji="0" lang="zh-CN" altLang="en-US" sz="2000" b="1" kern="1200" cap="none" spc="0" normalizeH="0" baseline="0" noProof="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是难以承担的，但是为了满足“我”买</a:t>
            </a:r>
            <a:r>
              <a:rPr kumimoji="0" lang="zh-CN" altLang="en-US" sz="2000" b="1" kern="1200" cap="none" spc="0" normalizeH="0" baseline="0" noProof="0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书的</a:t>
            </a:r>
            <a:r>
              <a:rPr kumimoji="0" lang="zh-CN" altLang="en-US" sz="2000" b="1" kern="1200" cap="none" spc="0" normalizeH="0" baseline="0" noProof="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愿望，母亲还是</a:t>
            </a:r>
            <a:r>
              <a:rPr kumimoji="0" lang="zh-CN" altLang="en-US" sz="2000" b="1" kern="1200" cap="none" spc="0" normalizeH="0" baseline="0" noProof="0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帮“我”</a:t>
            </a:r>
            <a:r>
              <a:rPr kumimoji="0" lang="zh-CN" altLang="en-US" sz="2000" b="1" kern="1200" cap="none" spc="0" normalizeH="0" baseline="0" noProof="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“凑”够了钱，</a:t>
            </a:r>
            <a:r>
              <a:rPr kumimoji="0" lang="zh-CN" altLang="en-US" sz="2000" b="1" kern="1200" cap="none" spc="0" normalizeH="0" baseline="0" noProof="0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母亲</a:t>
            </a:r>
            <a:r>
              <a:rPr kumimoji="0" lang="zh-CN" altLang="en-US" sz="2000" b="1" kern="1200" cap="none" spc="0" normalizeH="0" baseline="0" noProof="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的宽容，母爱的伟大，怎不令人感动呢？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4"/>
          <p:cNvSpPr/>
          <p:nvPr/>
        </p:nvSpPr>
        <p:spPr>
          <a:xfrm>
            <a:off x="860251" y="1024112"/>
            <a:ext cx="7620000" cy="8309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31825"/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联系上下文，说说为什么“我”拿到钱时“鼻子一酸”。你有过“鼻子一酸”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的经历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吗？试着写一写。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9329" name="Rectangle 1"/>
          <p:cNvSpPr/>
          <p:nvPr/>
        </p:nvSpPr>
        <p:spPr>
          <a:xfrm>
            <a:off x="749618" y="1932265"/>
            <a:ext cx="7827962" cy="2441374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541338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</a:rPr>
              <a:t>东门车站“慈善一日捐”活动现场，一个乞丐拄着木拐杖，缓慢地走到募捐箱前，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将乞讨</a:t>
            </a:r>
            <a:r>
              <a:rPr lang="zh-CN" altLang="en-US" sz="2400" b="1" dirty="0">
                <a:solidFill>
                  <a:srgbClr val="C00000"/>
                </a:solidFill>
              </a:rPr>
              <a:t>来的钱全塞进了募捐箱中，然后缓缓地走了。看到这一幕，我的鼻子一酸，快步走到募捐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箱前</a:t>
            </a:r>
            <a:r>
              <a:rPr lang="zh-CN" altLang="en-US" sz="2400" b="1" dirty="0">
                <a:solidFill>
                  <a:srgbClr val="C00000"/>
                </a:solidFill>
              </a:rPr>
              <a:t>，从口袋里掏出妈妈给我买书的一百元钱毫不犹豫地投了进去，我想妈妈是不会批评我的。</a:t>
            </a:r>
            <a:endParaRPr sz="2400" b="1" dirty="0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2" name="组合 4"/>
          <p:cNvGrpSpPr/>
          <p:nvPr/>
        </p:nvGrpSpPr>
        <p:grpSpPr>
          <a:xfrm>
            <a:off x="6716713" y="157802"/>
            <a:ext cx="2427287" cy="644525"/>
            <a:chOff x="6685397" y="735569"/>
            <a:chExt cx="2298883" cy="643411"/>
          </a:xfrm>
        </p:grpSpPr>
        <p:pic>
          <p:nvPicPr>
            <p:cNvPr id="36873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85397" y="735569"/>
              <a:ext cx="209563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6874" name="矩形 7"/>
            <p:cNvSpPr/>
            <p:nvPr/>
          </p:nvSpPr>
          <p:spPr>
            <a:xfrm>
              <a:off x="6708149" y="882133"/>
              <a:ext cx="2276131" cy="36869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这是课后小练笔哦！</a:t>
              </a:r>
            </a:p>
          </p:txBody>
        </p:sp>
      </p:grpSp>
      <p:grpSp>
        <p:nvGrpSpPr>
          <p:cNvPr id="36869" name="组合 6"/>
          <p:cNvGrpSpPr/>
          <p:nvPr/>
        </p:nvGrpSpPr>
        <p:grpSpPr>
          <a:xfrm>
            <a:off x="368300" y="591078"/>
            <a:ext cx="1681163" cy="461962"/>
            <a:chOff x="367636" y="791938"/>
            <a:chExt cx="1682144" cy="461665"/>
          </a:xfrm>
        </p:grpSpPr>
        <p:sp>
          <p:nvSpPr>
            <p:cNvPr id="36871" name="矩形 7"/>
            <p:cNvSpPr/>
            <p:nvPr/>
          </p:nvSpPr>
          <p:spPr>
            <a:xfrm>
              <a:off x="676753" y="791938"/>
              <a:ext cx="1373027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>
              <a:spAutoFit/>
            </a:bodyPr>
            <a:lstStyle/>
            <a:p>
              <a:pPr eaLnBrk="0" hangingPunct="0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小练笔</a:t>
              </a:r>
            </a:p>
          </p:txBody>
        </p:sp>
        <p:pic>
          <p:nvPicPr>
            <p:cNvPr id="36872" name="Picture 8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2026"/>
            <a:stretch>
              <a:fillRect/>
            </a:stretch>
          </p:blipFill>
          <p:spPr>
            <a:xfrm>
              <a:off x="367636" y="856389"/>
              <a:ext cx="330631" cy="335191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9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2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3"/>
          <p:cNvSpPr txBox="1"/>
          <p:nvPr/>
        </p:nvSpPr>
        <p:spPr>
          <a:xfrm>
            <a:off x="642761" y="616654"/>
            <a:ext cx="5586413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我想我没有权利用那钱再买任何别的东西，无论为我自己还是为母亲。</a:t>
            </a:r>
          </a:p>
        </p:txBody>
      </p:sp>
      <p:pic>
        <p:nvPicPr>
          <p:cNvPr id="124930" name="Picture 2" descr="C:\Users\Administrator\AppData\Roaming\Tencent\Users\541737432\QQ\WinTemp\RichOle\WCD5~LYCV[{LVRO(1UGEK6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98822" y="591225"/>
            <a:ext cx="2330103" cy="18019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9" name="组合 8"/>
          <p:cNvGrpSpPr/>
          <p:nvPr/>
        </p:nvGrpSpPr>
        <p:grpSpPr>
          <a:xfrm>
            <a:off x="377828" y="1604432"/>
            <a:ext cx="3193608" cy="706318"/>
            <a:chOff x="913146" y="4014785"/>
            <a:chExt cx="3195575" cy="704728"/>
          </a:xfrm>
        </p:grpSpPr>
        <p:sp>
          <p:nvSpPr>
            <p:cNvPr id="37895" name="文本框 9"/>
            <p:cNvSpPr txBox="1"/>
            <p:nvPr/>
          </p:nvSpPr>
          <p:spPr>
            <a:xfrm>
              <a:off x="1511987" y="4148337"/>
              <a:ext cx="2596734" cy="57117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如何理解这句话？</a:t>
              </a:r>
            </a:p>
          </p:txBody>
        </p:sp>
        <p:pic>
          <p:nvPicPr>
            <p:cNvPr id="37896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3146" y="4014785"/>
              <a:ext cx="673230" cy="660498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766081" y="2440993"/>
            <a:ext cx="774833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449580" algn="l" defTabSz="4572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</a:rPr>
              <a:t> 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母亲挣钱那么不易，家境那么困难，但她毫不犹豫地给钱让“我”买书，满足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“我”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读书的强烈愿望。“我”如何能用那钱再买别的东西，那样就太对不起母亲，对不起母亲浓浓的爱子真情了。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1"/>
          <p:cNvSpPr/>
          <p:nvPr/>
        </p:nvSpPr>
        <p:spPr>
          <a:xfrm>
            <a:off x="955675" y="1230313"/>
            <a:ext cx="7259638" cy="17532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自由读课文</a:t>
            </a: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38</a:t>
            </a:r>
            <a:r>
              <a: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自然段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，请同学说一说：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我买到书了吗？</a:t>
            </a:r>
          </a:p>
        </p:txBody>
      </p:sp>
      <p:sp>
        <p:nvSpPr>
          <p:cNvPr id="21507" name="WordArt 3"/>
          <p:cNvSpPr>
            <a:spLocks noTextEdit="1"/>
          </p:cNvSpPr>
          <p:nvPr/>
        </p:nvSpPr>
        <p:spPr>
          <a:xfrm rot="685608">
            <a:off x="7161213" y="3328988"/>
            <a:ext cx="1109662" cy="1174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48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3719830" y="592878"/>
            <a:ext cx="1866265" cy="52324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如愿买书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2" name="Text Box 10"/>
          <p:cNvSpPr txBox="1"/>
          <p:nvPr/>
        </p:nvSpPr>
        <p:spPr>
          <a:xfrm>
            <a:off x="925513" y="1114425"/>
            <a:ext cx="7264400" cy="715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  <a:spcBef>
                <a:spcPct val="500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就这样，我有了第一本长篇小说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</a:p>
        </p:txBody>
      </p:sp>
      <p:sp>
        <p:nvSpPr>
          <p:cNvPr id="38915" name="Text Box 11"/>
          <p:cNvSpPr txBox="1"/>
          <p:nvPr/>
        </p:nvSpPr>
        <p:spPr>
          <a:xfrm>
            <a:off x="4140200" y="2781300"/>
            <a:ext cx="467995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</a:p>
        </p:txBody>
      </p:sp>
      <p:pic>
        <p:nvPicPr>
          <p:cNvPr id="123905" name="Picture 1" descr="C:\Users\Administrator\AppData\Roaming\Tencent\Users\541737432\QQ\WinTemp\RichOle\H5E@E_A4$_KXQCNL_)H{8D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78132" y="1830535"/>
            <a:ext cx="3194063" cy="24350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171575" y="2725738"/>
            <a:ext cx="3943350" cy="974725"/>
          </a:xfrm>
          <a:prstGeom prst="borderCallout1">
            <a:avLst>
              <a:gd name="adj1" fmla="val -2428"/>
              <a:gd name="adj2" fmla="val 67542"/>
              <a:gd name="adj3" fmla="val -64332"/>
              <a:gd name="adj4" fmla="val 73623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如愿以偿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。写我如愿买上了</a:t>
            </a:r>
            <a:r>
              <a:rPr kumimoji="0" lang="en-US" altLang="zh-CN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《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青年近卫军</a:t>
            </a:r>
            <a:r>
              <a:rPr kumimoji="0" lang="en-US" altLang="zh-CN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》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这本书。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2" grpId="0"/>
      <p:bldP spid="8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54096" y="794313"/>
            <a:ext cx="8326438" cy="3643551"/>
          </a:xfrm>
          <a:prstGeom prst="round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多角度描写人物</a:t>
            </a:r>
          </a:p>
          <a:p>
            <a:pPr indent="631825">
              <a:lnSpc>
                <a:spcPct val="150000"/>
              </a:lnSpc>
            </a:pPr>
            <a:r>
              <a:rPr lang="zh-CN" altLang="en-US" sz="2400" b="1" dirty="0"/>
              <a:t>多角度描写人物就是通过对人物的外貌、动作、语言等进行描写，反映人物</a:t>
            </a:r>
            <a:r>
              <a:rPr lang="zh-CN" altLang="en-US" sz="2400" b="1" dirty="0" smtClean="0"/>
              <a:t>的思想</a:t>
            </a:r>
            <a:r>
              <a:rPr lang="zh-CN" altLang="en-US" sz="2400" b="1" dirty="0"/>
              <a:t>品质、表达作者的思想感情等。例如，本文通过对母亲的外貌、动作、语言、</a:t>
            </a:r>
            <a:r>
              <a:rPr lang="zh-CN" altLang="en-US" sz="2400" b="1" dirty="0" smtClean="0"/>
              <a:t>神态的</a:t>
            </a:r>
            <a:r>
              <a:rPr lang="zh-CN" altLang="en-US" sz="2400" b="1" dirty="0"/>
              <a:t>细致描写，表现了母亲的慈爱与善良，表达了“我”对母亲的感激与崇敬之情。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382963" y="46750"/>
            <a:ext cx="2242922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写法借鉴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66763" y="760767"/>
            <a:ext cx="7596188" cy="5597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62420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Times New Roman" panose="02020603050405020304" pitchFamily="18" charset="0"/>
              </a:rPr>
              <a:t>请你用多角度描写的方法，写一个你熟悉的人。</a:t>
            </a:r>
          </a:p>
        </p:txBody>
      </p:sp>
      <p:sp>
        <p:nvSpPr>
          <p:cNvPr id="4" name="云形标注 3"/>
          <p:cNvSpPr/>
          <p:nvPr/>
        </p:nvSpPr>
        <p:spPr>
          <a:xfrm>
            <a:off x="6256973" y="118392"/>
            <a:ext cx="2243138" cy="687388"/>
          </a:xfrm>
          <a:prstGeom prst="cloudCallout">
            <a:avLst>
              <a:gd name="adj1" fmla="val -182583"/>
              <a:gd name="adj2" fmla="val 50046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一定要用多种描写方法！</a:t>
            </a:r>
          </a:p>
        </p:txBody>
      </p:sp>
      <p:sp>
        <p:nvSpPr>
          <p:cNvPr id="11" name="矩形 10"/>
          <p:cNvSpPr/>
          <p:nvPr/>
        </p:nvSpPr>
        <p:spPr>
          <a:xfrm>
            <a:off x="894080" y="1519134"/>
            <a:ext cx="7385685" cy="222176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31825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同桌数学考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了100 分，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她乐得眉开眼笑，一会儿举着试卷又亲又跳，一会儿又盯着试卷傻笑。“哈哈，爸爸妈妈会怎么奖励我呢？吃大餐、去游乐园、看电影……”短短五分钟，她就设想了几十种奖励方式。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2494915" y="1298717"/>
            <a:ext cx="145986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06752" y="1925037"/>
            <a:ext cx="2084705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</a:pPr>
            <a:r>
              <a:rPr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瘦弱的背影</a:t>
            </a:r>
          </a:p>
          <a:p>
            <a:pPr>
              <a:buFont typeface="Arial" panose="020B0604020202020204" pitchFamily="34" charset="0"/>
            </a:pPr>
            <a:r>
              <a:rPr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疲惫的眼神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                                        </a:t>
            </a:r>
            <a:r>
              <a:rPr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忙碌的身影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                     </a:t>
            </a:r>
          </a:p>
          <a:p>
            <a:pPr>
              <a:buFont typeface="Arial" panose="020B0604020202020204" pitchFamily="34" charset="0"/>
            </a:pPr>
            <a:r>
              <a:rPr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坚定的话语</a:t>
            </a:r>
          </a:p>
        </p:txBody>
      </p:sp>
      <p:sp>
        <p:nvSpPr>
          <p:cNvPr id="3" name="左大括号 2"/>
          <p:cNvSpPr/>
          <p:nvPr/>
        </p:nvSpPr>
        <p:spPr>
          <a:xfrm>
            <a:off x="1489075" y="1419543"/>
            <a:ext cx="215900" cy="2601913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7892" name="矩形 1"/>
          <p:cNvSpPr/>
          <p:nvPr/>
        </p:nvSpPr>
        <p:spPr>
          <a:xfrm>
            <a:off x="756603" y="1664653"/>
            <a:ext cx="540385" cy="181483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慈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母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情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深</a:t>
            </a:r>
          </a:p>
        </p:txBody>
      </p:sp>
      <p:sp>
        <p:nvSpPr>
          <p:cNvPr id="5" name="矩形 4"/>
          <p:cNvSpPr/>
          <p:nvPr/>
        </p:nvSpPr>
        <p:spPr>
          <a:xfrm>
            <a:off x="6495415" y="2176780"/>
            <a:ext cx="221488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浓浓慈母爱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深深感恩情 </a:t>
            </a:r>
          </a:p>
        </p:txBody>
      </p:sp>
      <p:sp>
        <p:nvSpPr>
          <p:cNvPr id="6" name="左大括号 5"/>
          <p:cNvSpPr/>
          <p:nvPr/>
        </p:nvSpPr>
        <p:spPr>
          <a:xfrm>
            <a:off x="3157538" y="2003743"/>
            <a:ext cx="215900" cy="1433513"/>
          </a:xfrm>
          <a:prstGeom prst="leftBrac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04975" y="1253808"/>
            <a:ext cx="293751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渴望买书：失魂落魄</a:t>
            </a:r>
          </a:p>
        </p:txBody>
      </p:sp>
      <p:sp>
        <p:nvSpPr>
          <p:cNvPr id="8" name="矩形 7"/>
          <p:cNvSpPr/>
          <p:nvPr/>
        </p:nvSpPr>
        <p:spPr>
          <a:xfrm>
            <a:off x="1704975" y="3483046"/>
            <a:ext cx="459803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如愿买书：有了第一本长篇小说</a:t>
            </a:r>
          </a:p>
        </p:txBody>
      </p:sp>
      <p:sp>
        <p:nvSpPr>
          <p:cNvPr id="9" name="左大括号 8"/>
          <p:cNvSpPr/>
          <p:nvPr/>
        </p:nvSpPr>
        <p:spPr>
          <a:xfrm rot="10800000">
            <a:off x="6302693" y="1297623"/>
            <a:ext cx="215900" cy="272415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04975" y="2249805"/>
            <a:ext cx="157861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要钱买书</a:t>
            </a:r>
          </a:p>
        </p:txBody>
      </p:sp>
      <p:sp>
        <p:nvSpPr>
          <p:cNvPr id="16" name="矩形 15"/>
          <p:cNvSpPr/>
          <p:nvPr/>
        </p:nvSpPr>
        <p:spPr>
          <a:xfrm>
            <a:off x="3506752" y="231049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课文图示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ldLvl="0" animBg="1"/>
      <p:bldP spid="5" grpId="0"/>
      <p:bldP spid="6" grpId="0" bldLvl="0" animBg="1"/>
      <p:bldP spid="7" grpId="0"/>
      <p:bldP spid="8" grpId="0"/>
      <p:bldP spid="9" grpId="0" bldLvl="0" animBg="1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/>
          <p:nvPr/>
        </p:nvSpPr>
        <p:spPr>
          <a:xfrm>
            <a:off x="1027995" y="1314097"/>
            <a:ext cx="7200900" cy="257937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indent="722313">
              <a:lnSpc>
                <a:spcPct val="150000"/>
              </a:lnSpc>
            </a:pPr>
            <a:r>
              <a:rPr lang="zh-CN" altLang="en-US" sz="2800" b="1" dirty="0"/>
              <a:t>本文记叙了母亲在极其艰苦的</a:t>
            </a:r>
            <a:r>
              <a:rPr lang="zh-CN" altLang="en-US" sz="2800" b="1" dirty="0" smtClean="0"/>
              <a:t>生活条件</a:t>
            </a:r>
            <a:r>
              <a:rPr lang="zh-CN" altLang="en-US" sz="2800" b="1" dirty="0"/>
              <a:t>下，两次给“我”钱，支持和</a:t>
            </a:r>
            <a:r>
              <a:rPr lang="zh-CN" altLang="en-US" sz="2800" b="1" dirty="0" smtClean="0"/>
              <a:t>鼓励 “我”</a:t>
            </a:r>
            <a:r>
              <a:rPr lang="zh-CN" altLang="en-US" sz="2800" b="1" dirty="0"/>
              <a:t>买书的往事，表现了慈母对</a:t>
            </a:r>
            <a:r>
              <a:rPr lang="zh-CN" altLang="en-US" sz="2800" b="1" dirty="0" smtClean="0"/>
              <a:t>“我” 的</a:t>
            </a:r>
            <a:r>
              <a:rPr lang="zh-CN" altLang="en-US" sz="2800" b="1" dirty="0"/>
              <a:t>爱，以及“我”对母亲的敬爱之情</a:t>
            </a:r>
            <a:r>
              <a:rPr lang="zh-CN" altLang="en-US" sz="2800" b="1" dirty="0" smtClean="0"/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311675" y="53858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137"/>
          <p:cNvSpPr txBox="1"/>
          <p:nvPr/>
        </p:nvSpPr>
        <p:spPr>
          <a:xfrm>
            <a:off x="758403" y="1062214"/>
            <a:ext cx="7898130" cy="3203575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rgbClr val="000000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lstStyle/>
          <a:p>
            <a:pPr indent="722313"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关爱母亲 </a:t>
            </a:r>
            <a:r>
              <a:rPr lang="zh-CN" altLang="en-US" sz="2800" b="1" dirty="0" smtClean="0">
                <a:latin typeface="+mj-ea"/>
                <a:ea typeface="+mj-ea"/>
              </a:rPr>
              <a:t>慈母</a:t>
            </a:r>
            <a:r>
              <a:rPr lang="zh-CN" altLang="en-US" sz="2800" b="1" dirty="0">
                <a:latin typeface="+mj-ea"/>
                <a:ea typeface="+mj-ea"/>
              </a:rPr>
              <a:t>情，深似海；慈母爱，最伟大。这位平凡的母亲，为了孩子的成长甘愿承受生活的重压而无怨无悔。静下心来想一想，我们的母亲又何尝不是如此呢？让我们用心去爱</a:t>
            </a:r>
            <a:r>
              <a:rPr lang="zh-CN" altLang="en-US" sz="2800" b="1" dirty="0" smtClean="0">
                <a:latin typeface="+mj-ea"/>
                <a:ea typeface="+mj-ea"/>
              </a:rPr>
              <a:t>我们伟大</a:t>
            </a:r>
            <a:r>
              <a:rPr lang="zh-CN" altLang="en-US" sz="2800" b="1" dirty="0">
                <a:latin typeface="+mj-ea"/>
                <a:ea typeface="+mj-ea"/>
              </a:rPr>
              <a:t>的母亲吧。</a:t>
            </a:r>
          </a:p>
        </p:txBody>
      </p:sp>
      <p:sp>
        <p:nvSpPr>
          <p:cNvPr id="3" name="矩形 2"/>
          <p:cNvSpPr/>
          <p:nvPr/>
        </p:nvSpPr>
        <p:spPr>
          <a:xfrm>
            <a:off x="3333265" y="21163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独特感悟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1" animBg="1"/>
      <p:bldP spid="39938" grpId="2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518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2297</Words>
  <Application>Microsoft Office PowerPoint</Application>
  <PresentationFormat>全屏显示(16:9)</PresentationFormat>
  <Paragraphs>126</Paragraphs>
  <Slides>37</Slides>
  <Notes>1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38" baseType="lpstr"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695</cp:revision>
  <dcterms:created xsi:type="dcterms:W3CDTF">2015-12-30T08:03:00Z</dcterms:created>
  <dcterms:modified xsi:type="dcterms:W3CDTF">2020-08-20T07:33:25Z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