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660" r:id="rId2"/>
    <p:sldId id="642" r:id="rId3"/>
    <p:sldId id="643" r:id="rId4"/>
    <p:sldId id="644" r:id="rId5"/>
    <p:sldId id="645" r:id="rId6"/>
    <p:sldId id="646" r:id="rId7"/>
    <p:sldId id="647" r:id="rId8"/>
    <p:sldId id="648" r:id="rId9"/>
    <p:sldId id="658" r:id="rId10"/>
    <p:sldId id="650" r:id="rId11"/>
    <p:sldId id="651" r:id="rId12"/>
    <p:sldId id="652" r:id="rId13"/>
    <p:sldId id="653" r:id="rId14"/>
    <p:sldId id="654" r:id="rId15"/>
    <p:sldId id="655" r:id="rId16"/>
    <p:sldId id="656" r:id="rId17"/>
    <p:sldId id="659" r:id="rId18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80" d="100"/>
          <a:sy n="80" d="100"/>
        </p:scale>
        <p:origin x="-156" y="-1146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82" d="100"/>
          <a:sy n="82" d="100"/>
        </p:scale>
        <p:origin x="-112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D664B0-15C9-4832-9E23-90F3A77D6DD0}" type="datetimeFigureOut">
              <a:rPr lang="zh-CN" altLang="en-US" smtClean="0"/>
              <a:t>2020/8/20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ADC1D7-4504-4ADE-9815-044FBEBA72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26804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68780426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8131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8132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dirty="0"/>
              <a:t>3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915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915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dirty="0"/>
              <a:t>6</a:t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-3175" y="4681220"/>
            <a:ext cx="9144000" cy="462280"/>
            <a:chOff x="0" y="7372"/>
            <a:chExt cx="14400" cy="728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4"/>
            <a:srcRect l="55729" t="15246" r="3063" b="5882"/>
            <a:stretch>
              <a:fillRect/>
            </a:stretch>
          </p:blipFill>
          <p:spPr>
            <a:xfrm>
              <a:off x="6256" y="7373"/>
              <a:ext cx="8144" cy="727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1" name="图片 10" descr="IMG_256"/>
            <p:cNvPicPr>
              <a:picLocks noChangeAspect="1"/>
            </p:cNvPicPr>
            <p:nvPr userDrawn="1"/>
          </p:nvPicPr>
          <p:blipFill>
            <a:blip r:embed="rId4"/>
            <a:srcRect l="1949" t="15246" r="72815" b="5882"/>
            <a:stretch>
              <a:fillRect/>
            </a:stretch>
          </p:blipFill>
          <p:spPr>
            <a:xfrm>
              <a:off x="0" y="7372"/>
              <a:ext cx="4810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9" name="图片 8" descr="IMG_256"/>
            <p:cNvPicPr>
              <a:picLocks noChangeAspect="1"/>
            </p:cNvPicPr>
            <p:nvPr userDrawn="1"/>
          </p:nvPicPr>
          <p:blipFill>
            <a:blip r:embed="rId4"/>
            <a:srcRect l="26572" t="15246" r="44554" b="5882"/>
            <a:stretch>
              <a:fillRect/>
            </a:stretch>
          </p:blipFill>
          <p:spPr>
            <a:xfrm>
              <a:off x="4622" y="7372"/>
              <a:ext cx="1853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-3175" y="4681220"/>
            <a:ext cx="9144000" cy="462280"/>
            <a:chOff x="0" y="7372"/>
            <a:chExt cx="14400" cy="728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4"/>
            <a:srcRect l="55729" t="15246" r="3063" b="5882"/>
            <a:stretch>
              <a:fillRect/>
            </a:stretch>
          </p:blipFill>
          <p:spPr>
            <a:xfrm>
              <a:off x="6256" y="7373"/>
              <a:ext cx="8144" cy="727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1" name="图片 10" descr="IMG_256"/>
            <p:cNvPicPr>
              <a:picLocks noChangeAspect="1"/>
            </p:cNvPicPr>
            <p:nvPr userDrawn="1"/>
          </p:nvPicPr>
          <p:blipFill>
            <a:blip r:embed="rId4"/>
            <a:srcRect l="1949" t="15246" r="72815" b="5882"/>
            <a:stretch>
              <a:fillRect/>
            </a:stretch>
          </p:blipFill>
          <p:spPr>
            <a:xfrm>
              <a:off x="0" y="7372"/>
              <a:ext cx="4810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9" name="图片 8" descr="IMG_256"/>
            <p:cNvPicPr>
              <a:picLocks noChangeAspect="1"/>
            </p:cNvPicPr>
            <p:nvPr userDrawn="1"/>
          </p:nvPicPr>
          <p:blipFill>
            <a:blip r:embed="rId4"/>
            <a:srcRect l="26572" t="15246" r="44554" b="5882"/>
            <a:stretch>
              <a:fillRect/>
            </a:stretch>
          </p:blipFill>
          <p:spPr>
            <a:xfrm>
              <a:off x="4622" y="7372"/>
              <a:ext cx="1853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-3175" y="4681220"/>
            <a:ext cx="9144000" cy="462280"/>
            <a:chOff x="0" y="7372"/>
            <a:chExt cx="14400" cy="728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3"/>
            <a:srcRect l="55729" t="15246" r="3063" b="5882"/>
            <a:stretch>
              <a:fillRect/>
            </a:stretch>
          </p:blipFill>
          <p:spPr>
            <a:xfrm>
              <a:off x="6256" y="7373"/>
              <a:ext cx="8144" cy="727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1" name="图片 10" descr="IMG_256"/>
            <p:cNvPicPr>
              <a:picLocks noChangeAspect="1"/>
            </p:cNvPicPr>
            <p:nvPr userDrawn="1"/>
          </p:nvPicPr>
          <p:blipFill>
            <a:blip r:embed="rId3"/>
            <a:srcRect l="1949" t="15246" r="72815" b="5882"/>
            <a:stretch>
              <a:fillRect/>
            </a:stretch>
          </p:blipFill>
          <p:spPr>
            <a:xfrm>
              <a:off x="0" y="7372"/>
              <a:ext cx="4810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9" name="图片 8" descr="IMG_256"/>
            <p:cNvPicPr>
              <a:picLocks noChangeAspect="1"/>
            </p:cNvPicPr>
            <p:nvPr userDrawn="1"/>
          </p:nvPicPr>
          <p:blipFill>
            <a:blip r:embed="rId3"/>
            <a:srcRect l="26572" t="15246" r="44554" b="5882"/>
            <a:stretch>
              <a:fillRect/>
            </a:stretch>
          </p:blipFill>
          <p:spPr>
            <a:xfrm>
              <a:off x="4622" y="7372"/>
              <a:ext cx="1853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/>
        </p:nvGrpSpPr>
        <p:grpSpPr>
          <a:xfrm>
            <a:off x="-3175" y="4681220"/>
            <a:ext cx="9144000" cy="462280"/>
            <a:chOff x="0" y="7372"/>
            <a:chExt cx="14400" cy="728"/>
          </a:xfrm>
        </p:grpSpPr>
        <p:pic>
          <p:nvPicPr>
            <p:cNvPr id="10" name="图片 9" descr="IMG_256"/>
            <p:cNvPicPr>
              <a:picLocks noChangeAspect="1"/>
            </p:cNvPicPr>
            <p:nvPr userDrawn="1"/>
          </p:nvPicPr>
          <p:blipFill>
            <a:blip r:embed="rId2"/>
            <a:srcRect l="55729" t="15246" r="3063" b="5882"/>
            <a:stretch>
              <a:fillRect/>
            </a:stretch>
          </p:blipFill>
          <p:spPr>
            <a:xfrm>
              <a:off x="6256" y="7373"/>
              <a:ext cx="8144" cy="727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1" name="图片 10" descr="IMG_256"/>
            <p:cNvPicPr>
              <a:picLocks noChangeAspect="1"/>
            </p:cNvPicPr>
            <p:nvPr userDrawn="1"/>
          </p:nvPicPr>
          <p:blipFill>
            <a:blip r:embed="rId2"/>
            <a:srcRect l="1949" t="15246" r="72815" b="5882"/>
            <a:stretch>
              <a:fillRect/>
            </a:stretch>
          </p:blipFill>
          <p:spPr>
            <a:xfrm>
              <a:off x="0" y="7372"/>
              <a:ext cx="4810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9" name="图片 8" descr="IMG_256"/>
            <p:cNvPicPr>
              <a:picLocks noChangeAspect="1"/>
            </p:cNvPicPr>
            <p:nvPr userDrawn="1"/>
          </p:nvPicPr>
          <p:blipFill>
            <a:blip r:embed="rId2"/>
            <a:srcRect l="26572" t="15246" r="44554" b="5882"/>
            <a:stretch>
              <a:fillRect/>
            </a:stretch>
          </p:blipFill>
          <p:spPr>
            <a:xfrm>
              <a:off x="4622" y="7372"/>
              <a:ext cx="1853" cy="705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hyperlink" Target="&#25945;&#24072;&#22791;&#35838;&#36164;&#26009;&#21253;/2.&#38899;&#35270;&#39057;&#36164;&#26009;&#21253;/18.&#24904;&#27597;&#24773;&#28145;&#65288;&#26391;&#35835;&#35270;&#39057;&#65289;.mp4" TargetMode="Externa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934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" y="0"/>
            <a:ext cx="9143365" cy="514286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788285" y="1181100"/>
            <a:ext cx="377952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18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慈母情深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6858" y="2471295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4098" y="2448180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214024" y="2589572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课前预习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50801"/>
            <a:ext cx="3465512" cy="368300"/>
            <a:chOff x="-36512" y="147808"/>
            <a:chExt cx="3383280" cy="347267"/>
          </a:xfrm>
        </p:grpSpPr>
        <p:sp>
          <p:nvSpPr>
            <p:cNvPr id="5" name="矩形 4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949960" y="765110"/>
            <a:ext cx="4579938" cy="332295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楷体" panose="02010609060101010101" pitchFamily="49" charset="-122"/>
              </a:rPr>
              <a:t>游子吟</a:t>
            </a: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  <a:cs typeface="楷体" panose="02010609060101010101" pitchFamily="49" charset="-122"/>
              </a:rPr>
              <a:t>[</a:t>
            </a:r>
            <a:r>
              <a:rPr kumimoji="0" lang="zh-CN" altLang="en-US" sz="28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  <a:cs typeface="楷体" panose="02010609060101010101" pitchFamily="49" charset="-122"/>
              </a:rPr>
              <a:t>唐</a:t>
            </a:r>
            <a:r>
              <a:rPr kumimoji="0" lang="en-US" altLang="zh-CN" sz="2800" b="1" i="0" u="none" strike="noStrike" kern="1200" cap="none" spc="0" normalizeH="0" baseline="0" noProof="0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  <a:cs typeface="楷体" panose="02010609060101010101" pitchFamily="49" charset="-122"/>
              </a:rPr>
              <a:t>] </a:t>
            </a:r>
            <a:r>
              <a:rPr kumimoji="0" lang="zh-CN" altLang="en-US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仿宋" pitchFamily="49" charset="-122"/>
                <a:ea typeface="仿宋" pitchFamily="49" charset="-122"/>
                <a:cs typeface="楷体" panose="02010609060101010101" pitchFamily="49" charset="-122"/>
              </a:rPr>
              <a:t>孟郊</a:t>
            </a: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慈母手中线，游子身上衣。</a:t>
            </a: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临行密密缝，意恐迟迟归。</a:t>
            </a:r>
          </a:p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谁言寸草心，报得三春晖。</a:t>
            </a:r>
          </a:p>
        </p:txBody>
      </p:sp>
      <p:pic>
        <p:nvPicPr>
          <p:cNvPr id="2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48303" y="1182057"/>
            <a:ext cx="3213012" cy="29413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75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7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/>
          <p:nvPr/>
        </p:nvSpPr>
        <p:spPr>
          <a:xfrm>
            <a:off x="2848928" y="1095351"/>
            <a:ext cx="5781675" cy="2999347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lstStyle/>
          <a:p>
            <a:pPr indent="536575">
              <a:lnSpc>
                <a:spcPct val="150000"/>
              </a:lnSpc>
            </a:pPr>
            <a:r>
              <a:rPr lang="zh-CN" altLang="en-US" sz="26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梁晓声：</a:t>
            </a:r>
            <a:r>
              <a:rPr lang="zh-CN" altLang="en-US" sz="2600" b="1" dirty="0">
                <a:latin typeface="+mj-ea"/>
                <a:ea typeface="+mj-ea"/>
              </a:rPr>
              <a:t>当代作家，山东荣成人。</a:t>
            </a:r>
            <a:endParaRPr lang="en-US" altLang="zh-CN" sz="2600" b="1" dirty="0">
              <a:latin typeface="+mj-ea"/>
              <a:ea typeface="+mj-ea"/>
            </a:endParaRPr>
          </a:p>
          <a:p>
            <a:pPr indent="536575">
              <a:lnSpc>
                <a:spcPct val="150000"/>
              </a:lnSpc>
            </a:pPr>
            <a:r>
              <a:rPr lang="zh-CN" altLang="en-US" sz="2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主要作品：</a:t>
            </a:r>
            <a:r>
              <a:rPr lang="zh-CN" altLang="en-US" sz="2600" b="1" dirty="0">
                <a:latin typeface="+mj-ea"/>
                <a:ea typeface="+mj-ea"/>
              </a:rPr>
              <a:t>短篇小说</a:t>
            </a:r>
            <a:r>
              <a:rPr lang="en-US" altLang="zh-CN" sz="2600" b="1" dirty="0">
                <a:latin typeface="+mj-ea"/>
                <a:ea typeface="+mj-ea"/>
              </a:rPr>
              <a:t>《</a:t>
            </a:r>
            <a:r>
              <a:rPr lang="zh-CN" altLang="en-US" sz="2600" b="1" dirty="0">
                <a:latin typeface="+mj-ea"/>
                <a:ea typeface="+mj-ea"/>
              </a:rPr>
              <a:t>父亲</a:t>
            </a:r>
            <a:r>
              <a:rPr lang="en-US" altLang="zh-CN" sz="2600" b="1" dirty="0">
                <a:latin typeface="+mj-ea"/>
                <a:ea typeface="+mj-ea"/>
              </a:rPr>
              <a:t>》《</a:t>
            </a:r>
            <a:r>
              <a:rPr lang="zh-CN" altLang="en-US" sz="2600" b="1" dirty="0">
                <a:latin typeface="+mj-ea"/>
                <a:ea typeface="+mj-ea"/>
              </a:rPr>
              <a:t>这是一片神奇的土地</a:t>
            </a:r>
            <a:r>
              <a:rPr lang="en-US" altLang="zh-CN" sz="2600" b="1" dirty="0">
                <a:latin typeface="+mj-ea"/>
                <a:ea typeface="+mj-ea"/>
              </a:rPr>
              <a:t>》</a:t>
            </a:r>
            <a:r>
              <a:rPr lang="zh-CN" altLang="en-US" sz="2600" b="1" dirty="0">
                <a:latin typeface="+mj-ea"/>
                <a:ea typeface="+mj-ea"/>
              </a:rPr>
              <a:t>； 中篇小说</a:t>
            </a:r>
            <a:r>
              <a:rPr lang="en-US" altLang="zh-CN" sz="2600" b="1" dirty="0">
                <a:latin typeface="+mj-ea"/>
                <a:ea typeface="+mj-ea"/>
              </a:rPr>
              <a:t>《</a:t>
            </a:r>
            <a:r>
              <a:rPr lang="zh-CN" altLang="en-US" sz="2600" b="1" dirty="0">
                <a:latin typeface="+mj-ea"/>
                <a:ea typeface="+mj-ea"/>
              </a:rPr>
              <a:t>今夜有暴风雪</a:t>
            </a:r>
            <a:r>
              <a:rPr lang="en-US" altLang="zh-CN" sz="2600" b="1" dirty="0">
                <a:latin typeface="+mj-ea"/>
                <a:ea typeface="+mj-ea"/>
              </a:rPr>
              <a:t>》</a:t>
            </a:r>
            <a:r>
              <a:rPr lang="zh-CN" altLang="en-US" sz="2600" b="1" dirty="0">
                <a:latin typeface="+mj-ea"/>
                <a:ea typeface="+mj-ea"/>
              </a:rPr>
              <a:t>；长篇小说</a:t>
            </a:r>
            <a:r>
              <a:rPr lang="en-US" altLang="zh-CN" sz="2600" b="1" dirty="0">
                <a:latin typeface="+mj-ea"/>
                <a:ea typeface="+mj-ea"/>
              </a:rPr>
              <a:t>《</a:t>
            </a:r>
            <a:r>
              <a:rPr lang="zh-CN" altLang="en-US" sz="2600" b="1" dirty="0">
                <a:latin typeface="+mj-ea"/>
                <a:ea typeface="+mj-ea"/>
              </a:rPr>
              <a:t>雪城</a:t>
            </a:r>
            <a:r>
              <a:rPr lang="en-US" altLang="zh-CN" sz="2600" b="1" dirty="0">
                <a:latin typeface="+mj-ea"/>
                <a:ea typeface="+mj-ea"/>
              </a:rPr>
              <a:t>》《</a:t>
            </a:r>
            <a:r>
              <a:rPr lang="zh-CN" altLang="en-US" sz="2600" b="1" dirty="0">
                <a:latin typeface="+mj-ea"/>
                <a:ea typeface="+mj-ea"/>
              </a:rPr>
              <a:t>一个红卫兵的自白</a:t>
            </a:r>
            <a:r>
              <a:rPr lang="en-US" altLang="zh-CN" sz="2600" b="1" dirty="0">
                <a:latin typeface="+mj-ea"/>
                <a:ea typeface="+mj-ea"/>
              </a:rPr>
              <a:t>》</a:t>
            </a:r>
            <a:r>
              <a:rPr lang="zh-CN" altLang="en-US" sz="2600" b="1" dirty="0">
                <a:latin typeface="+mj-ea"/>
                <a:ea typeface="+mj-ea"/>
              </a:rPr>
              <a:t>等。</a:t>
            </a:r>
          </a:p>
        </p:txBody>
      </p:sp>
      <p:pic>
        <p:nvPicPr>
          <p:cNvPr id="15369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6173" y="1426370"/>
            <a:ext cx="2259496" cy="26829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7170" name="组合 5"/>
          <p:cNvGrpSpPr/>
          <p:nvPr/>
        </p:nvGrpSpPr>
        <p:grpSpPr>
          <a:xfrm>
            <a:off x="2936688" y="45715"/>
            <a:ext cx="3509962" cy="831850"/>
            <a:chOff x="924035" y="907522"/>
            <a:chExt cx="3511458" cy="832905"/>
          </a:xfrm>
        </p:grpSpPr>
        <p:grpSp>
          <p:nvGrpSpPr>
            <p:cNvPr id="7175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717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80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助读资料我先看</a:t>
              </a:r>
            </a:p>
          </p:txBody>
        </p:sp>
      </p:grpSp>
      <p:sp>
        <p:nvSpPr>
          <p:cNvPr id="12" name="矩形 11"/>
          <p:cNvSpPr/>
          <p:nvPr/>
        </p:nvSpPr>
        <p:spPr>
          <a:xfrm>
            <a:off x="446271" y="785695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6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走近作者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1"/>
      <p:bldP spid="15363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矩形 9"/>
          <p:cNvSpPr/>
          <p:nvPr/>
        </p:nvSpPr>
        <p:spPr>
          <a:xfrm>
            <a:off x="585788" y="1291588"/>
            <a:ext cx="8093075" cy="31921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3888" defTabSz="914400">
              <a:lnSpc>
                <a:spcPct val="140000"/>
              </a:lnSpc>
            </a:pPr>
            <a:r>
              <a:rPr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本文写的是20 世纪60 年代初的事，那时物资紧缺，家境差一点的连收音机都没有，在这种环境下，人们获取“精神食粮”的方式，唯有读书、看报。可是大多数老百姓的家境都很贫困，多数工人每个月的工资不过二三十元，维持生活已经不易，所以用一元五角钱买本书在当时是很不寻常的事情。</a:t>
            </a:r>
          </a:p>
        </p:txBody>
      </p:sp>
      <p:sp>
        <p:nvSpPr>
          <p:cNvPr id="5" name="矩形 4"/>
          <p:cNvSpPr/>
          <p:nvPr/>
        </p:nvSpPr>
        <p:spPr>
          <a:xfrm>
            <a:off x="392168" y="595689"/>
            <a:ext cx="2037738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6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黑体" panose="02010609060101010101" charset="-122"/>
                <a:ea typeface="黑体" panose="02010609060101010101" charset="-122"/>
              </a:rPr>
              <a:t>时代背景</a:t>
            </a:r>
            <a:endParaRPr lang="zh-CN" altLang="en-US" sz="36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1"/>
          <p:cNvSpPr/>
          <p:nvPr/>
        </p:nvSpPr>
        <p:spPr>
          <a:xfrm>
            <a:off x="839973" y="2938188"/>
            <a:ext cx="7608887" cy="15696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/>
            <a:r>
              <a:rPr lang="zh-CN" altLang="en-US" sz="2400" b="1" dirty="0">
                <a:solidFill>
                  <a:srgbClr val="FF3300"/>
                </a:solidFill>
                <a:latin typeface="微软雅黑" pitchFamily="34" charset="-122"/>
                <a:ea typeface="微软雅黑" pitchFamily="34" charset="-122"/>
              </a:rPr>
              <a:t>同学们，在这个世界上，有这样一个人，她的爱绵绵如溪</a:t>
            </a:r>
            <a:r>
              <a:rPr lang="zh-CN" altLang="en-US" sz="2400" b="1" dirty="0" smtClean="0">
                <a:solidFill>
                  <a:srgbClr val="FF3300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2400" b="1" dirty="0">
                <a:solidFill>
                  <a:srgbClr val="FF3300"/>
                </a:solidFill>
                <a:latin typeface="微软雅黑" pitchFamily="34" charset="-122"/>
                <a:ea typeface="微软雅黑" pitchFamily="34" charset="-122"/>
              </a:rPr>
              <a:t>无微不至</a:t>
            </a:r>
            <a:r>
              <a:rPr lang="zh-CN" altLang="en-US" sz="2400" b="1" dirty="0" smtClean="0">
                <a:solidFill>
                  <a:srgbClr val="FF3300"/>
                </a:solidFill>
                <a:latin typeface="微软雅黑" pitchFamily="34" charset="-122"/>
                <a:ea typeface="微软雅黑" pitchFamily="34" charset="-122"/>
              </a:rPr>
              <a:t>，</a:t>
            </a:r>
            <a:r>
              <a:rPr lang="zh-CN" altLang="en-US" sz="2400" b="1" dirty="0">
                <a:solidFill>
                  <a:srgbClr val="FF3300"/>
                </a:solidFill>
                <a:latin typeface="微软雅黑" pitchFamily="34" charset="-122"/>
                <a:ea typeface="微软雅黑" pitchFamily="34" charset="-122"/>
              </a:rPr>
              <a:t>她就是母亲。今天就让我们走进当代著名作家梁晓声歌颂母亲的散文</a:t>
            </a:r>
            <a:r>
              <a:rPr lang="en-US" altLang="zh-CN" sz="2400" b="1" dirty="0">
                <a:solidFill>
                  <a:srgbClr val="FF3300"/>
                </a:solidFill>
                <a:latin typeface="微软雅黑" pitchFamily="34" charset="-122"/>
                <a:ea typeface="微软雅黑" pitchFamily="34" charset="-122"/>
              </a:rPr>
              <a:t>《</a:t>
            </a:r>
            <a:r>
              <a:rPr lang="zh-CN" altLang="en-US" sz="2400" b="1" dirty="0">
                <a:solidFill>
                  <a:srgbClr val="FF3300"/>
                </a:solidFill>
                <a:latin typeface="微软雅黑" pitchFamily="34" charset="-122"/>
                <a:ea typeface="微软雅黑" pitchFamily="34" charset="-122"/>
              </a:rPr>
              <a:t>慈母情深</a:t>
            </a:r>
            <a:r>
              <a:rPr lang="en-US" altLang="zh-CN" sz="2400" b="1" dirty="0">
                <a:solidFill>
                  <a:srgbClr val="FF3300"/>
                </a:solidFill>
                <a:latin typeface="微软雅黑" pitchFamily="34" charset="-122"/>
                <a:ea typeface="微软雅黑" pitchFamily="34" charset="-122"/>
              </a:rPr>
              <a:t>》</a:t>
            </a:r>
            <a:r>
              <a:rPr lang="zh-CN" altLang="en-US" sz="2400" b="1" dirty="0">
                <a:solidFill>
                  <a:srgbClr val="FF3300"/>
                </a:solidFill>
                <a:latin typeface="微软雅黑" pitchFamily="34" charset="-122"/>
                <a:ea typeface="微软雅黑" pitchFamily="34" charset="-122"/>
              </a:rPr>
              <a:t>，感受伟大的母爱。</a:t>
            </a:r>
          </a:p>
        </p:txBody>
      </p:sp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7103" y="403754"/>
            <a:ext cx="3880569" cy="2363392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>
          <a:xfrm>
            <a:off x="2907566" y="11875"/>
            <a:ext cx="3509962" cy="831850"/>
            <a:chOff x="924035" y="907522"/>
            <a:chExt cx="3511458" cy="832905"/>
          </a:xfrm>
        </p:grpSpPr>
        <p:grpSp>
          <p:nvGrpSpPr>
            <p:cNvPr id="14349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1435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5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第一步：读课文</a:t>
              </a:r>
            </a:p>
          </p:txBody>
        </p:sp>
      </p:grpSp>
      <p:sp>
        <p:nvSpPr>
          <p:cNvPr id="14341" name="矩形 2"/>
          <p:cNvSpPr/>
          <p:nvPr/>
        </p:nvSpPr>
        <p:spPr>
          <a:xfrm>
            <a:off x="587168" y="1047045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</a:t>
            </a:r>
            <a:r>
              <a:rPr lang="zh-CN" altLang="en-US" sz="2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地方作批注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再读一遍，把课文读通读顺，然后读给同学听。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14340" name="组 28"/>
          <p:cNvGrpSpPr/>
          <p:nvPr/>
        </p:nvGrpSpPr>
        <p:grpSpPr>
          <a:xfrm>
            <a:off x="6738562" y="159536"/>
            <a:ext cx="2138363" cy="490537"/>
            <a:chOff x="3508667" y="4638583"/>
            <a:chExt cx="2137740" cy="490761"/>
          </a:xfrm>
        </p:grpSpPr>
        <p:sp>
          <p:nvSpPr>
            <p:cNvPr id="5" name="圆角矩形 4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6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8" name="图片 3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4348" name="TextBox 5">
              <a:hlinkClick r:id="rId5" action="ppaction://hlinkfile"/>
            </p:cNvPr>
            <p:cNvSpPr txBox="1"/>
            <p:nvPr/>
          </p:nvSpPr>
          <p:spPr>
            <a:xfrm>
              <a:off x="3860120" y="4638583"/>
              <a:ext cx="1768345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  <p:bldLst>
      <p:bldP spid="1434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4"/>
          <p:cNvSpPr txBox="1"/>
          <p:nvPr/>
        </p:nvSpPr>
        <p:spPr>
          <a:xfrm>
            <a:off x="742380" y="1542975"/>
            <a:ext cx="253047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失魂落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魄</a:t>
            </a:r>
          </a:p>
        </p:txBody>
      </p:sp>
      <p:sp>
        <p:nvSpPr>
          <p:cNvPr id="15363" name="TextBox 44"/>
          <p:cNvSpPr txBox="1"/>
          <p:nvPr/>
        </p:nvSpPr>
        <p:spPr>
          <a:xfrm>
            <a:off x="3083308" y="1542975"/>
            <a:ext cx="134461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压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抑</a:t>
            </a:r>
          </a:p>
        </p:txBody>
      </p:sp>
      <p:sp>
        <p:nvSpPr>
          <p:cNvPr id="15364" name="TextBox 44"/>
          <p:cNvSpPr txBox="1"/>
          <p:nvPr/>
        </p:nvSpPr>
        <p:spPr>
          <a:xfrm>
            <a:off x="1027178" y="2603425"/>
            <a:ext cx="12747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噪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音</a:t>
            </a:r>
          </a:p>
        </p:txBody>
      </p:sp>
      <p:sp>
        <p:nvSpPr>
          <p:cNvPr id="15365" name="TextBox 44"/>
          <p:cNvSpPr txBox="1"/>
          <p:nvPr/>
        </p:nvSpPr>
        <p:spPr>
          <a:xfrm>
            <a:off x="6776150" y="1484555"/>
            <a:ext cx="175196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缝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纫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机</a:t>
            </a:r>
          </a:p>
        </p:txBody>
      </p:sp>
      <p:sp>
        <p:nvSpPr>
          <p:cNvPr id="15366" name="TextBox 44"/>
          <p:cNvSpPr txBox="1"/>
          <p:nvPr/>
        </p:nvSpPr>
        <p:spPr>
          <a:xfrm>
            <a:off x="2965198" y="2603108"/>
            <a:ext cx="17700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褐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色</a:t>
            </a:r>
          </a:p>
        </p:txBody>
      </p:sp>
      <p:sp>
        <p:nvSpPr>
          <p:cNvPr id="15367" name="TextBox 44"/>
          <p:cNvSpPr txBox="1"/>
          <p:nvPr/>
        </p:nvSpPr>
        <p:spPr>
          <a:xfrm>
            <a:off x="5037838" y="2566913"/>
            <a:ext cx="13509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疲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惫</a:t>
            </a:r>
          </a:p>
        </p:txBody>
      </p:sp>
      <p:sp>
        <p:nvSpPr>
          <p:cNvPr id="15368" name="TextBox 44"/>
          <p:cNvSpPr txBox="1"/>
          <p:nvPr/>
        </p:nvSpPr>
        <p:spPr>
          <a:xfrm>
            <a:off x="6890450" y="2560563"/>
            <a:ext cx="12287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耽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误</a:t>
            </a:r>
          </a:p>
        </p:txBody>
      </p:sp>
      <p:sp>
        <p:nvSpPr>
          <p:cNvPr id="15372" name="TextBox 44"/>
          <p:cNvSpPr txBox="1"/>
          <p:nvPr/>
        </p:nvSpPr>
        <p:spPr>
          <a:xfrm>
            <a:off x="5021645" y="1542658"/>
            <a:ext cx="13430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颓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废</a:t>
            </a:r>
          </a:p>
        </p:txBody>
      </p:sp>
      <p:grpSp>
        <p:nvGrpSpPr>
          <p:cNvPr id="15375" name="组合 5"/>
          <p:cNvGrpSpPr/>
          <p:nvPr/>
        </p:nvGrpSpPr>
        <p:grpSpPr>
          <a:xfrm>
            <a:off x="3004820" y="86228"/>
            <a:ext cx="3348038" cy="831850"/>
            <a:chOff x="924035" y="907522"/>
            <a:chExt cx="3349239" cy="832905"/>
          </a:xfrm>
        </p:grpSpPr>
        <p:grpSp>
          <p:nvGrpSpPr>
            <p:cNvPr id="15390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5394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95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9" name="圆角矩形 18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第二步：学字词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2312100" y="1195630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pò</a:t>
            </a:r>
          </a:p>
        </p:txBody>
      </p:sp>
      <p:sp>
        <p:nvSpPr>
          <p:cNvPr id="24" name="矩形 23"/>
          <p:cNvSpPr/>
          <p:nvPr/>
        </p:nvSpPr>
        <p:spPr>
          <a:xfrm>
            <a:off x="3704020" y="1195313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yì</a:t>
            </a:r>
          </a:p>
        </p:txBody>
      </p:sp>
      <p:sp>
        <p:nvSpPr>
          <p:cNvPr id="25" name="矩形 24"/>
          <p:cNvSpPr/>
          <p:nvPr/>
        </p:nvSpPr>
        <p:spPr>
          <a:xfrm>
            <a:off x="5111180" y="1132130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tuí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290818" y="1132130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rèn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27" name="矩形 26"/>
          <p:cNvSpPr/>
          <p:nvPr/>
        </p:nvSpPr>
        <p:spPr>
          <a:xfrm>
            <a:off x="1027495" y="2191310"/>
            <a:ext cx="99631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zào</a:t>
            </a:r>
            <a:r>
              <a:rPr lang="en-US" altLang="zh-CN" sz="2800" b="1" dirty="0">
                <a:solidFill>
                  <a:srgbClr val="000000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040445" y="2249730"/>
            <a:ext cx="7924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hè</a:t>
            </a:r>
          </a:p>
        </p:txBody>
      </p:sp>
      <p:sp>
        <p:nvSpPr>
          <p:cNvPr id="29" name="矩形 28"/>
          <p:cNvSpPr/>
          <p:nvPr/>
        </p:nvSpPr>
        <p:spPr>
          <a:xfrm>
            <a:off x="5425188" y="2249730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bèi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0" name="矩形 29"/>
          <p:cNvSpPr/>
          <p:nvPr/>
        </p:nvSpPr>
        <p:spPr>
          <a:xfrm>
            <a:off x="6890450" y="2164005"/>
            <a:ext cx="946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dān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" name="矩形 2"/>
          <p:cNvSpPr/>
          <p:nvPr/>
        </p:nvSpPr>
        <p:spPr>
          <a:xfrm>
            <a:off x="1579310" y="3368600"/>
            <a:ext cx="7327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dōu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965515" y="3368600"/>
            <a:ext cx="79248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jūn </a:t>
            </a:r>
          </a:p>
        </p:txBody>
      </p:sp>
      <p:sp>
        <p:nvSpPr>
          <p:cNvPr id="5" name="矩形 4"/>
          <p:cNvSpPr/>
          <p:nvPr/>
        </p:nvSpPr>
        <p:spPr>
          <a:xfrm>
            <a:off x="5021328" y="3368600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quán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7" name="TextBox 44"/>
          <p:cNvSpPr txBox="1"/>
          <p:nvPr/>
        </p:nvSpPr>
        <p:spPr>
          <a:xfrm>
            <a:off x="1027178" y="3697530"/>
            <a:ext cx="12747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衣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兜</a:t>
            </a:r>
          </a:p>
        </p:txBody>
      </p:sp>
      <p:sp>
        <p:nvSpPr>
          <p:cNvPr id="8" name="TextBox 44"/>
          <p:cNvSpPr txBox="1"/>
          <p:nvPr/>
        </p:nvSpPr>
        <p:spPr>
          <a:xfrm>
            <a:off x="3016633" y="3697530"/>
            <a:ext cx="12747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龟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裂</a:t>
            </a:r>
          </a:p>
        </p:txBody>
      </p:sp>
      <p:sp>
        <p:nvSpPr>
          <p:cNvPr id="9" name="TextBox 44"/>
          <p:cNvSpPr txBox="1"/>
          <p:nvPr/>
        </p:nvSpPr>
        <p:spPr>
          <a:xfrm>
            <a:off x="5169283" y="3697530"/>
            <a:ext cx="12747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权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利</a:t>
            </a:r>
          </a:p>
        </p:txBody>
      </p: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464663" y="697772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1.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读字词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http://p0.so.qhimgs1.com/bdr/871__/t016f98ec3999a3ac5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5875" y="-8130"/>
            <a:ext cx="9144000" cy="5143500"/>
          </a:xfrm>
          <a:prstGeom prst="rect">
            <a:avLst/>
          </a:prstGeom>
          <a:noFill/>
        </p:spPr>
      </p:pic>
      <p:sp>
        <p:nvSpPr>
          <p:cNvPr id="10340" name="文本框 50"/>
          <p:cNvSpPr txBox="1"/>
          <p:nvPr/>
        </p:nvSpPr>
        <p:spPr>
          <a:xfrm rot="-1160763">
            <a:off x="7763471" y="5396710"/>
            <a:ext cx="264160" cy="129540"/>
          </a:xfrm>
          <a:prstGeom prst="rect">
            <a:avLst/>
          </a:prstGeom>
          <a:noFill/>
          <a:ln w="9525">
            <a:noFill/>
          </a:ln>
        </p:spPr>
        <p:txBody>
          <a:bodyPr wrap="none" lIns="68580" tIns="34290" rIns="68580" bIns="34290">
            <a:spAutoFit/>
          </a:bodyPr>
          <a:lstStyle/>
          <a:p>
            <a:pPr>
              <a:buFont typeface="Arial" panose="020B0604020202020204" pitchFamily="34" charset="0"/>
              <a:buNone/>
            </a:pPr>
            <a:endParaRPr lang="zh-CN" altLang="zh-CN" sz="400" dirty="0">
              <a:solidFill>
                <a:srgbClr val="DAEEBF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6" name="AutoShape 1" descr="C:\Users\duyanlin\Documents\Tencent Files\593489595\Image\C2C\@@9%0UC%MEQ4T69SC}C2N.jpg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ea typeface="黑体" panose="02010609060101010101" pitchFamily="49" charset="-122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/>
            </a:r>
            <a:b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AutoShape 3" descr="C:\Users\duyanlin\Documents\Tencent Files\593489595\Image\C2C\@@9%0UC%MEQ4T69SC}C2N.jpg"/>
          <p:cNvSpPr>
            <a:spLocks noChangeAspect="1" noChangeArrowheads="1"/>
          </p:cNvSpPr>
          <p:nvPr/>
        </p:nvSpPr>
        <p:spPr bwMode="auto">
          <a:xfrm>
            <a:off x="152400" y="152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ea typeface="黑体" panose="02010609060101010101" pitchFamily="49" charset="-122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/>
            </a:r>
            <a:b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" name="AutoShape 5" descr="C:\Users\duyanlin\Documents\Tencent Files\593489595\Image\C2C\@@9%0UC%MEQ4T69SC}C2N.jpg"/>
          <p:cNvSpPr>
            <a:spLocks noChangeAspect="1" noChangeArrowheads="1"/>
          </p:cNvSpPr>
          <p:nvPr/>
        </p:nvSpPr>
        <p:spPr bwMode="auto">
          <a:xfrm>
            <a:off x="304800" y="304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ea typeface="黑体" panose="02010609060101010101" pitchFamily="49" charset="-122"/>
            </a:endParaRP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7151430" y="188754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200" dirty="0">
                <a:solidFill>
                  <a:srgbClr val="FFFF00"/>
                </a:solidFill>
                <a:ea typeface="黑体" panose="02010609060101010101" pitchFamily="49" charset="-122"/>
              </a:rPr>
              <a:t>缝制衣服</a:t>
            </a:r>
          </a:p>
        </p:txBody>
      </p:sp>
      <p:grpSp>
        <p:nvGrpSpPr>
          <p:cNvPr id="91" name="组合 90"/>
          <p:cNvGrpSpPr/>
          <p:nvPr/>
        </p:nvGrpSpPr>
        <p:grpSpPr>
          <a:xfrm>
            <a:off x="1639610" y="1374365"/>
            <a:ext cx="1617188" cy="734361"/>
            <a:chOff x="1691680" y="1186405"/>
            <a:chExt cx="1617188" cy="734361"/>
          </a:xfrm>
        </p:grpSpPr>
        <p:sp>
          <p:nvSpPr>
            <p:cNvPr id="85" name="矩形 48"/>
            <p:cNvSpPr>
              <a:spLocks noChangeArrowheads="1"/>
            </p:cNvSpPr>
            <p:nvPr/>
          </p:nvSpPr>
          <p:spPr bwMode="auto">
            <a:xfrm>
              <a:off x="1691680" y="1275606"/>
              <a:ext cx="110109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压抑</a:t>
              </a:r>
            </a:p>
          </p:txBody>
        </p:sp>
        <p:pic>
          <p:nvPicPr>
            <p:cNvPr id="87" name="Picture 6" descr="http://p0.so.qhmsg.com/bdr/_240_/t0191b57506df980e0f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7058"/>
            <a:stretch>
              <a:fillRect/>
            </a:stretch>
          </p:blipFill>
          <p:spPr bwMode="auto">
            <a:xfrm rot="21074209">
              <a:off x="2534098" y="1186405"/>
              <a:ext cx="774770" cy="720080"/>
            </a:xfrm>
            <a:prstGeom prst="rect">
              <a:avLst/>
            </a:prstGeom>
            <a:noFill/>
          </p:spPr>
        </p:pic>
      </p:grpSp>
      <p:grpSp>
        <p:nvGrpSpPr>
          <p:cNvPr id="93" name="组合 92"/>
          <p:cNvGrpSpPr/>
          <p:nvPr/>
        </p:nvGrpSpPr>
        <p:grpSpPr>
          <a:xfrm>
            <a:off x="0" y="2486240"/>
            <a:ext cx="1652684" cy="734361"/>
            <a:chOff x="0" y="1906485"/>
            <a:chExt cx="1652684" cy="734361"/>
          </a:xfrm>
        </p:grpSpPr>
        <p:sp>
          <p:nvSpPr>
            <p:cNvPr id="48" name="矩形 48"/>
            <p:cNvSpPr>
              <a:spLocks noChangeArrowheads="1"/>
            </p:cNvSpPr>
            <p:nvPr/>
          </p:nvSpPr>
          <p:spPr bwMode="auto">
            <a:xfrm>
              <a:off x="0" y="1995686"/>
              <a:ext cx="110109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耽误</a:t>
              </a:r>
            </a:p>
          </p:txBody>
        </p:sp>
        <p:pic>
          <p:nvPicPr>
            <p:cNvPr id="88" name="Picture 6" descr="http://p0.so.qhmsg.com/bdr/_240_/t0191b57506df980e0f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7058"/>
            <a:stretch>
              <a:fillRect/>
            </a:stretch>
          </p:blipFill>
          <p:spPr bwMode="auto">
            <a:xfrm rot="21074209">
              <a:off x="877914" y="1906485"/>
              <a:ext cx="774770" cy="720080"/>
            </a:xfrm>
            <a:prstGeom prst="rect">
              <a:avLst/>
            </a:prstGeom>
            <a:noFill/>
          </p:spPr>
        </p:pic>
      </p:grpSp>
      <p:grpSp>
        <p:nvGrpSpPr>
          <p:cNvPr id="94" name="组合 93"/>
          <p:cNvGrpSpPr/>
          <p:nvPr/>
        </p:nvGrpSpPr>
        <p:grpSpPr>
          <a:xfrm>
            <a:off x="0" y="3132150"/>
            <a:ext cx="1724692" cy="734360"/>
            <a:chOff x="0" y="2842590"/>
            <a:chExt cx="1724692" cy="734360"/>
          </a:xfrm>
        </p:grpSpPr>
        <p:sp>
          <p:nvSpPr>
            <p:cNvPr id="45" name="矩形 48"/>
            <p:cNvSpPr>
              <a:spLocks noChangeArrowheads="1"/>
            </p:cNvSpPr>
            <p:nvPr/>
          </p:nvSpPr>
          <p:spPr bwMode="auto">
            <a:xfrm>
              <a:off x="0" y="2931790"/>
              <a:ext cx="110109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衣兜</a:t>
              </a:r>
            </a:p>
          </p:txBody>
        </p:sp>
        <p:pic>
          <p:nvPicPr>
            <p:cNvPr id="89" name="Picture 6" descr="http://p0.so.qhmsg.com/bdr/_240_/t0191b57506df980e0f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7058"/>
            <a:stretch>
              <a:fillRect/>
            </a:stretch>
          </p:blipFill>
          <p:spPr bwMode="auto">
            <a:xfrm rot="21074209">
              <a:off x="949922" y="2842590"/>
              <a:ext cx="774770" cy="720080"/>
            </a:xfrm>
            <a:prstGeom prst="rect">
              <a:avLst/>
            </a:prstGeom>
            <a:noFill/>
          </p:spPr>
        </p:pic>
      </p:grpSp>
      <p:grpSp>
        <p:nvGrpSpPr>
          <p:cNvPr id="95" name="组合 94"/>
          <p:cNvGrpSpPr/>
          <p:nvPr/>
        </p:nvGrpSpPr>
        <p:grpSpPr>
          <a:xfrm>
            <a:off x="0" y="3778694"/>
            <a:ext cx="1724692" cy="735532"/>
            <a:chOff x="0" y="3778694"/>
            <a:chExt cx="1724692" cy="735532"/>
          </a:xfrm>
        </p:grpSpPr>
        <p:sp>
          <p:nvSpPr>
            <p:cNvPr id="43" name="矩形 48"/>
            <p:cNvSpPr>
              <a:spLocks noChangeArrowheads="1"/>
            </p:cNvSpPr>
            <p:nvPr/>
          </p:nvSpPr>
          <p:spPr bwMode="auto">
            <a:xfrm rot="21420000">
              <a:off x="0" y="3867895"/>
              <a:ext cx="1111202" cy="646331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龟裂</a:t>
              </a:r>
            </a:p>
          </p:txBody>
        </p:sp>
        <p:pic>
          <p:nvPicPr>
            <p:cNvPr id="90" name="Picture 6" descr="http://p0.so.qhmsg.com/bdr/_240_/t0191b57506df980e0f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7058"/>
            <a:stretch>
              <a:fillRect/>
            </a:stretch>
          </p:blipFill>
          <p:spPr bwMode="auto">
            <a:xfrm rot="21074209">
              <a:off x="949922" y="3778694"/>
              <a:ext cx="774770" cy="720080"/>
            </a:xfrm>
            <a:prstGeom prst="rect">
              <a:avLst/>
            </a:prstGeom>
            <a:noFill/>
          </p:spPr>
        </p:pic>
      </p:grpSp>
      <p:grpSp>
        <p:nvGrpSpPr>
          <p:cNvPr id="2" name="组合 1"/>
          <p:cNvGrpSpPr/>
          <p:nvPr/>
        </p:nvGrpSpPr>
        <p:grpSpPr>
          <a:xfrm>
            <a:off x="122555" y="1840445"/>
            <a:ext cx="1652684" cy="734361"/>
            <a:chOff x="0" y="1906485"/>
            <a:chExt cx="1652684" cy="734361"/>
          </a:xfrm>
        </p:grpSpPr>
        <p:sp>
          <p:nvSpPr>
            <p:cNvPr id="3" name="矩形 48"/>
            <p:cNvSpPr>
              <a:spLocks noChangeArrowheads="1"/>
            </p:cNvSpPr>
            <p:nvPr/>
          </p:nvSpPr>
          <p:spPr bwMode="auto">
            <a:xfrm>
              <a:off x="0" y="1995686"/>
              <a:ext cx="110109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疲惫</a:t>
              </a:r>
            </a:p>
          </p:txBody>
        </p:sp>
        <p:pic>
          <p:nvPicPr>
            <p:cNvPr id="4" name="Picture 6" descr="http://p0.so.qhmsg.com/bdr/_240_/t0191b57506df980e0f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7058"/>
            <a:stretch>
              <a:fillRect/>
            </a:stretch>
          </p:blipFill>
          <p:spPr bwMode="auto">
            <a:xfrm rot="21074209">
              <a:off x="877914" y="1906485"/>
              <a:ext cx="774770" cy="720080"/>
            </a:xfrm>
            <a:prstGeom prst="rect">
              <a:avLst/>
            </a:prstGeom>
            <a:noFill/>
          </p:spPr>
        </p:pic>
      </p:grpSp>
      <p:grpSp>
        <p:nvGrpSpPr>
          <p:cNvPr id="5" name="组合 4"/>
          <p:cNvGrpSpPr/>
          <p:nvPr/>
        </p:nvGrpSpPr>
        <p:grpSpPr>
          <a:xfrm>
            <a:off x="50165" y="1194650"/>
            <a:ext cx="1652684" cy="734361"/>
            <a:chOff x="0" y="1906485"/>
            <a:chExt cx="1652684" cy="734361"/>
          </a:xfrm>
        </p:grpSpPr>
        <p:sp>
          <p:nvSpPr>
            <p:cNvPr id="9" name="矩形 48"/>
            <p:cNvSpPr>
              <a:spLocks noChangeArrowheads="1"/>
            </p:cNvSpPr>
            <p:nvPr/>
          </p:nvSpPr>
          <p:spPr bwMode="auto">
            <a:xfrm>
              <a:off x="0" y="1995686"/>
              <a:ext cx="110109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褐色</a:t>
              </a:r>
            </a:p>
          </p:txBody>
        </p:sp>
        <p:pic>
          <p:nvPicPr>
            <p:cNvPr id="11" name="Picture 6" descr="http://p0.so.qhmsg.com/bdr/_240_/t0191b57506df980e0f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7058"/>
            <a:stretch>
              <a:fillRect/>
            </a:stretch>
          </p:blipFill>
          <p:spPr bwMode="auto">
            <a:xfrm rot="21074209">
              <a:off x="877914" y="1906485"/>
              <a:ext cx="774770" cy="720080"/>
            </a:xfrm>
            <a:prstGeom prst="rect">
              <a:avLst/>
            </a:prstGeom>
            <a:noFill/>
          </p:spPr>
        </p:pic>
      </p:grpSp>
      <p:grpSp>
        <p:nvGrpSpPr>
          <p:cNvPr id="13" name="组合 12"/>
          <p:cNvGrpSpPr/>
          <p:nvPr/>
        </p:nvGrpSpPr>
        <p:grpSpPr>
          <a:xfrm>
            <a:off x="100330" y="644105"/>
            <a:ext cx="1652684" cy="734361"/>
            <a:chOff x="0" y="1906485"/>
            <a:chExt cx="1652684" cy="734361"/>
          </a:xfrm>
        </p:grpSpPr>
        <p:sp>
          <p:nvSpPr>
            <p:cNvPr id="14" name="矩形 48"/>
            <p:cNvSpPr>
              <a:spLocks noChangeArrowheads="1"/>
            </p:cNvSpPr>
            <p:nvPr/>
          </p:nvSpPr>
          <p:spPr bwMode="auto">
            <a:xfrm>
              <a:off x="0" y="1995686"/>
              <a:ext cx="110109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噪音</a:t>
              </a:r>
            </a:p>
          </p:txBody>
        </p:sp>
        <p:pic>
          <p:nvPicPr>
            <p:cNvPr id="15" name="Picture 6" descr="http://p0.so.qhmsg.com/bdr/_240_/t0191b57506df980e0f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7058"/>
            <a:stretch>
              <a:fillRect/>
            </a:stretch>
          </p:blipFill>
          <p:spPr bwMode="auto">
            <a:xfrm rot="21074209">
              <a:off x="877914" y="1906485"/>
              <a:ext cx="774770" cy="720080"/>
            </a:xfrm>
            <a:prstGeom prst="rect">
              <a:avLst/>
            </a:prstGeom>
            <a:noFill/>
          </p:spPr>
        </p:pic>
      </p:grpSp>
      <p:grpSp>
        <p:nvGrpSpPr>
          <p:cNvPr id="16" name="组合 15"/>
          <p:cNvGrpSpPr/>
          <p:nvPr/>
        </p:nvGrpSpPr>
        <p:grpSpPr>
          <a:xfrm>
            <a:off x="100330" y="4407979"/>
            <a:ext cx="1724692" cy="734361"/>
            <a:chOff x="0" y="3778694"/>
            <a:chExt cx="1724692" cy="734361"/>
          </a:xfrm>
        </p:grpSpPr>
        <p:sp>
          <p:nvSpPr>
            <p:cNvPr id="17" name="矩形 48"/>
            <p:cNvSpPr>
              <a:spLocks noChangeArrowheads="1"/>
            </p:cNvSpPr>
            <p:nvPr/>
          </p:nvSpPr>
          <p:spPr bwMode="auto">
            <a:xfrm rot="21420000">
              <a:off x="0" y="3867895"/>
              <a:ext cx="110109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权利</a:t>
              </a:r>
            </a:p>
          </p:txBody>
        </p:sp>
        <p:pic>
          <p:nvPicPr>
            <p:cNvPr id="18" name="Picture 6" descr="http://p0.so.qhmsg.com/bdr/_240_/t0191b57506df980e0f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7058"/>
            <a:stretch>
              <a:fillRect/>
            </a:stretch>
          </p:blipFill>
          <p:spPr bwMode="auto">
            <a:xfrm rot="21074209">
              <a:off x="949922" y="3778694"/>
              <a:ext cx="774770" cy="720080"/>
            </a:xfrm>
            <a:prstGeom prst="rect">
              <a:avLst/>
            </a:prstGeom>
            <a:noFill/>
          </p:spPr>
        </p:pic>
      </p:grpSp>
      <p:grpSp>
        <p:nvGrpSpPr>
          <p:cNvPr id="19" name="组合 18"/>
          <p:cNvGrpSpPr/>
          <p:nvPr/>
        </p:nvGrpSpPr>
        <p:grpSpPr>
          <a:xfrm>
            <a:off x="100330" y="-1690"/>
            <a:ext cx="1652684" cy="734361"/>
            <a:chOff x="0" y="1906485"/>
            <a:chExt cx="1652684" cy="734361"/>
          </a:xfrm>
        </p:grpSpPr>
        <p:sp>
          <p:nvSpPr>
            <p:cNvPr id="20" name="矩形 48"/>
            <p:cNvSpPr>
              <a:spLocks noChangeArrowheads="1"/>
            </p:cNvSpPr>
            <p:nvPr/>
          </p:nvSpPr>
          <p:spPr bwMode="auto">
            <a:xfrm>
              <a:off x="0" y="1995686"/>
              <a:ext cx="1101090" cy="645160"/>
            </a:xfrm>
            <a:prstGeom prst="rect">
              <a:avLst/>
            </a:prstGeom>
            <a:solidFill>
              <a:schemeClr val="bg1">
                <a:alpha val="28000"/>
              </a:schemeClr>
            </a:solidFill>
            <a:ln>
              <a:noFill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3600" b="1" dirty="0">
                  <a:solidFill>
                    <a:srgbClr val="FFFF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颓废</a:t>
              </a:r>
            </a:p>
          </p:txBody>
        </p:sp>
        <p:pic>
          <p:nvPicPr>
            <p:cNvPr id="21" name="Picture 6" descr="http://p0.so.qhmsg.com/bdr/_240_/t0191b57506df980e0f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7058"/>
            <a:stretch>
              <a:fillRect/>
            </a:stretch>
          </p:blipFill>
          <p:spPr bwMode="auto">
            <a:xfrm rot="21074209">
              <a:off x="877914" y="1906485"/>
              <a:ext cx="774770" cy="72008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541 0.155225 C 0.015779 0.156979 0.028394 0.156324 0.040457 0.159069 C 0.053787 0.162682 0.072511 0.187481 0.083495 0.202176 C 0.089616 0.210515 0.096638 0.214788 0.102944 0.221592 C 0.111772 0.230918 0.120601 0.244195 0.129604 0.252750 C 0.133567 0.256581 0.136440 0.255708 0.140050 0.260648 C 0.141844 0.262510 0.142923 0.267226 0.144552 0.268538 C 0.157518 0.279622 0.174083 0.283900 0.187590 0.288071 C 0.209923 0.294758 0.231707 0.306929 0.254217 0.311211 C 0.265928 0.321415 0.275648 0.322841 0.288615 0.327116 C 0.294745 0.328877 0.300502 0.331837 0.306445 0.335019 C 0.310408 0.336777 0.318333 0.342478 0.318333 0.342260 C 0.374702 0.340831 0.427832 0.358710 0.481855 0.330962 C 0.489593 0.320540 0.493744 0.318784 0.502560 0.315055 C 0.508868 0.304521 0.512830 0.303098 0.520391 0.299695 C 0.539842 0.274026 0.565599 0.272379 0.587205 0.268538 C 0.599456 0.255708 0.612962 0.252524 0.625389 0.241229 C 0.631147 0.236294 0.641779 0.229488 0.641779 0.229049 C 0.650783 0.215777 0.660865 0.206674 0.670408 0.198117 C 0.679953 0.179797 0.690036 0.172125 0.701746 0.166969 C 0.707150 0.146450 0.703540 0.157199 0.695802 0.143928 C 0.703188 0.115188 0.698147 0.122429 0.709131 0.116616 C 0.717949 0.101036 0.728394 0.092702 0.739027 0.092702 " pathEditMode="relative" rAng="0" ptsTypes="ffffffffffffffffffffffA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" y="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07 -0.087617 C 0.021105 -0.085030 0.033265 -0.085996 0.044895 -0.082098 C 0.057745 -0.076883 0.075795 -0.041096 0.086385 -0.019940 C 0.092285 -0.007916 0.099055 -0.001721 0.105135 0.008046 C 0.113645 0.021381 0.122155 0.040571 0.130835 0.052946 C 0.134655 0.058485 0.137425 0.057174 0.140905 0.064335 C 0.142635 0.066942 0.143675 0.073771 0.145245 0.075723 C 0.157745 0.091665 0.173715 0.097838 0.186735 0.103709 C 0.208265 0.113455 0.229265 0.131025 0.250965 0.137219 C 0.262255 0.151871 0.271625 0.153816 0.284125 0.159996 C 0.290035 0.162605 0.295585 0.166833 0.301315 0.171385 C 0.305135 0.173972 0.312775 0.182120 0.312775 0.181788 C 0.367115 0.179836 0.418335 0.205551 0.470414 0.165523 C 0.477875 0.150553 0.481875 0.147952 0.490375 0.142738 C 0.496455 0.127451 0.500275 0.125499 0.507565 0.120623 C 0.526314 0.083525 0.551145 0.081241 0.571975 0.075723 C 0.583785 0.057174 0.596804 0.052615 0.608785 0.036349 C 0.614335 0.029182 0.624584 0.019435 0.624584 0.018780 C 0.633265 -0.000425 0.642985 -0.013435 0.652185 -0.025796 C 0.661385 -0.052160 0.671104 -0.063218 0.682395 -0.070709 C 0.687605 -0.100316 0.684125 -0.084699 0.676665 -0.103889 C 0.683785 -0.145216 0.678925 -0.134813 0.689514 -0.143263 C 0.698014 -0.165717 0.708085 -0.177761 0.718334 -0.177761 " pathEditMode="relative" rAng="0" ptsTypes="ffffffffffffffffffffffA">
                                      <p:cBhvr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63 0.024485 C 0.009949 0.025610 0.022019 0.025189 0.033564 0.026882 C 0.046320 0.029141 0.064237 0.044668 0.074749 0.053843 C 0.080606 0.059067 0.087326 0.061752 0.093361 0.065987 C 0.101809 0.071772 0.110256 0.080101 0.118873 0.085465 C 0.122665 0.087867 0.125414 0.087300 0.128869 0.090406 C 0.130586 0.091535 0.131618 0.094498 0.133177 0.095345 C 0.145585 0.102264 0.161438 0.104945 0.174362 0.107488 C 0.195734 0.111723 0.216580 0.119343 0.238120 0.122028 C 0.249327 0.128380 0.258628 0.129226 0.271037 0.131905 C 0.276903 0.133036 0.282412 0.134869 0.288100 0.136846 C 0.291892 0.137975 0.299476 0.141506 0.299476 0.141366 C 0.353417 0.140517 0.404261 0.151668 0.455958 0.134307 C 0.463363 0.127813 0.467334 0.126682 0.475772 0.124424 C 0.481807 0.117793 0.485599 0.116946 0.492835 0.114829 C 0.511448 0.098733 0.536096 0.097747 0.556772 0.095345 C 0.568495 0.087300 0.581420 0.085325 0.593312 0.078266 C 0.598821 0.075162 0.608996 0.070927 0.608996 0.070643 C 0.617612 0.062315 0.627261 0.056670 0.636393 0.051305 C 0.645525 0.039871 0.655174 0.035069 0.666381 0.031826 C 0.671554 0.018979 0.668098 0.025753 0.660693 0.017425 C 0.667761 -0.000501 0.662937 0.004014 0.673449 0.000347 C 0.681886 -0.009396 0.691882 -0.014620 0.702057 -0.014620 " pathEditMode="relative" rAng="0" ptsTypes="ffffffffffffffffffffffA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" y="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48148E-6 C 0.20139 0.00185 0.20868 -0.00494 0.32639 0.01235 C 0.33195 0.0142 0.33768 0.0142 0.34306 0.01729 C 0.34601 0.01883 0.34844 0.02315 0.35139 0.02469 C 0.38351 0.04105 0.36111 0.02222 0.39445 0.04198 C 0.40938 0.05093 0.42483 0.06019 0.44028 0.0642 C 0.44445 0.06667 0.44844 0.06976 0.45278 0.07161 C 0.45643 0.07315 0.46389 0.07655 0.46389 0.07655 C 0.46667 0.09661 0.47188 0.11574 0.475 0.1358 C 0.48091 0.17315 0.48455 0.21327 0.49584 0.24692 C 0.49775 0.2642 0.50122 0.27963 0.50417 0.2963 C 0.50886 0.32346 0.51302 0.34846 0.52084 0.37284 C 0.52257 0.3784 0.52309 0.38488 0.525 0.39013 C 0.52969 0.40247 0.53663 0.41543 0.54306 0.42469 C 0.54462 0.42685 0.54566 0.42994 0.54722 0.4321 C 0.54983 0.4358 0.55556 0.44198 0.55556 0.44198 C 0.56042 0.46821 0.55764 0.49753 0.55278 0.52346 C 0.55226 0.5358 0.55209 0.54815 0.55139 0.5605 C 0.55122 0.56296 0.54931 0.56574 0.55 0.5679 C 0.55104 0.57099 0.55347 0.57253 0.55556 0.57284 C 0.56111 0.57408 0.56667 0.57284 0.57222 0.57284 " pathEditMode="relative" ptsTypes="ffffffffffffffffffffA">
                                      <p:cBhvr>
                                        <p:cTn id="21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91 0.033845 C 0.015689 0.033382 0.027849 0.033555 0.039479 0.032858 C 0.052329 0.031928 0.070379 0.025537 0.080969 0.021761 C 0.086869 0.019611 0.093639 0.018506 0.099719 0.016762 C 0.108229 0.014381 0.116739 0.010953 0.125419 0.008744 C 0.129239 0.007756 0.132009 0.007990 0.135489 0.006711 C 0.137219 0.006247 0.138259 0.005027 0.139829 0.004678 C 0.152329 0.001830 0.168299 0.000727 0.181319 -0.000320 C 0.202849 -0.002063 0.223849 -0.005200 0.245549 -0.006305 C 0.256839 -0.008920 0.266209 -0.009268 0.278709 -0.010371 C 0.284619 -0.010836 0.290169 -0.011591 0.295899 -0.012404 C 0.299719 -0.012869 0.307359 -0.014323 0.307359 -0.014264 C 0.361699 -0.013916 0.412919 -0.018506 0.464999 -0.011359 C 0.472459 -0.008686 0.476459 -0.008221 0.484959 -0.007291 C 0.491039 -0.004562 0.494859 -0.004213 0.502149 -0.003341 C 0.520899 0.003283 0.545729 0.003690 0.566559 0.004678 C 0.578369 0.007990 0.591389 0.008803 0.603369 0.011708 C 0.608919 0.012986 0.619169 0.014729 0.619169 0.014846 C 0.627849 0.018274 0.637569 0.020597 0.646769 0.022806 C 0.655969 0.027512 0.665689 0.029489 0.676979 0.030824 C 0.682189 0.036112 0.678709 0.033324 0.671249 0.036752 C 0.678369 0.044130 0.673509 0.042272 0.684099 0.043781 C 0.692599 0.047791 0.702669 0.049941 0.712919 0.049941 " pathEditMode="relative" rAng="0" ptsTypes="ffffffffffffffffffffffA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" y="-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0.07067 C 0.0118 0.06821 0.02396 0.06913 0.03559 0.06543 C 0.04844 0.06049 0.06649 0.02654 0.07708 0.00648 C 0.08298 -0.00494 0.08975 -0.01081 0.09583 -0.02007 C 0.10434 -0.03272 0.11285 -0.05093 0.12153 -0.06266 C 0.12535 -0.06791 0.12812 -0.06667 0.1316 -0.07346 C 0.13333 -0.07593 0.13437 -0.08241 0.13594 -0.08426 C 0.14844 -0.09939 0.16441 -0.10525 0.17743 -0.11081 C 0.19896 -0.12007 0.21996 -0.13673 0.24166 -0.1426 C 0.25295 -0.15649 0.26232 -0.15834 0.27482 -0.1642 C 0.28073 -0.16667 0.28628 -0.17068 0.29201 -0.175 C 0.29583 -0.17747 0.30347 -0.18519 0.30347 -0.18488 C 0.35781 -0.18303 0.40903 -0.20741 0.46111 -0.16945 C 0.46857 -0.15525 0.47257 -0.15278 0.48107 -0.14784 C 0.48715 -0.13334 0.49097 -0.13149 0.49826 -0.12686 C 0.51701 -0.09167 0.54184 -0.08951 0.56267 -0.08426 C 0.57448 -0.06667 0.5875 -0.06235 0.59948 -0.04692 C 0.60503 -0.04013 0.61528 -0.03087 0.61528 -0.03025 C 0.62396 -0.01204 0.63368 0.0003 0.64288 0.01203 C 0.65208 0.03703 0.6618 0.04753 0.67309 0.05462 C 0.6783 0.08271 0.67482 0.0679 0.66736 0.08611 C 0.67448 0.1253 0.66962 0.11543 0.68021 0.12345 C 0.68871 0.14475 0.69878 0.15617 0.70903 0.15617 " pathEditMode="relative" rAng="0" ptsTypes="ffffffffffffffffffffffA">
                                      <p:cBhvr>
                                        <p:cTn id="31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00" y="-9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588 0.008156 C 0.008063 0.007574 0.030633 0.004633 0.035143 0.003462 C 0.041393 0.001691 0.047123 -0.007124 0.053203 -0.010646 C 0.055453 -0.016225 0.061013 -0.029743 0.062923 -0.036501 C 0.067093 -0.050895 0.068303 -0.065593 0.074033 -0.078806 C 0.077333 -0.095561 0.080283 -0.111715 0.086533 -0.125823 C 0.087573 -0.135219 0.090523 -0.144329 0.090703 -0.154030 C 0.091393 -0.188405 0.087923 -0.219543 0.085143 -0.252748 C 0.086013 -0.256565 0.085493 -0.263914 0.087923 -0.264504 C 0.116223 -0.270083 0.147123 -0.256270 0.175423 -0.252748 C 0.180803 -0.252157 0.186533 -0.251282 0.192093 -0.250396 C 0.279593 -0.208091 0.435143 -0.243342 0.539313 -0.245694 C 0.549033 -0.249806 0.559103 -0.253338 0.568473 -0.259802 C 0.596773 -0.258916 0.624903 -0.258916 0.653203 -0.257450 C 0.657023 -0.257155 0.664133 -0.247455 0.665703 -0.245694 C 0.676633 -0.233356 0.687053 -0.218963 0.696253 -0.203389 " pathEditMode="relative" rAng="0" ptsTypes="fffffffffffffffA">
                                      <p:cBhvr>
                                        <p:cTn id="36" dur="2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6" y="-1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083 0.004013 C 0.026703 0.002644 0.041633 0.000819 0.059863 -0.005113 C 0.068713 -0.012176 0.073233 -0.016742 0.077913 -0.028821 C 0.076533 -0.047749 0.076183 -0.066676 0.073753 -0.085374 C 0.073403 -0.088338 0.070803 -0.089933 0.069583 -0.092666 C 0.064553 -0.104074 0.060213 -0.114557 0.054303 -0.125505 C 0.038503 -0.154916 0.050833 -0.130750 0.043193 -0.151045 C 0.040763 -0.157428 0.037983 -0.159024 0.034863 -0.165636 C 0.026183 -0.184792 0.040413 -0.164269 0.025143 -0.185701 C 0.013683 -0.202117 0.002573 -0.216257 -0.006807 -0.234955 C -0.008017 -0.237460 -0.009757 -0.239514 -0.010967 -0.242247 C -0.013057 -0.247042 -0.016527 -0.256846 -0.016527 -0.256846 C -0.018957 -0.275544 -0.025377 -0.306322 -0.010967 -0.317041 C 0.002223 -0.326846 0.028263 -0.332999 0.043193 -0.335282 C 0.053443 -0.336878 0.073753 -0.338932 0.073753 -0.338932 C 0.088683 -0.345544 0.106733 -0.347598 0.122363 -0.348048 C 0.195803 -0.349645 0.269583 -0.350560 0.343023 -0.351698 C 0.369063 -0.358539 0.326533 -0.347820 0.398753 -0.355347 C 0.400483 -0.355577 0.401353 -0.358539 0.402913 -0.358997 C 0.419583 -0.363555 0.438853 -0.366067 0.455693 -0.368114 C 0.470973 -0.374726 0.483993 -0.375642 0.500143 -0.377238 C 0.507253 -0.378834 0.512643 -0.382254 0.519583 -0.384536 C 0.527223 -0.391377 0.536773 -0.392745 0.544412 -0.399128 C 0.558304 -0.410298 0.571843 -0.420560 0.586253 -0.430134 C 0.597013 -0.437204 0.589373 -0.433555 0.598753 -0.441083 C 0.610383 -0.450657 0.599103 -0.440396 0.608474 -0.446558 C 0.625313 -0.457727 0.633473 -0.459323 0.652913 -0.459323 " pathEditMode="relative" rAng="0" ptsTypes="ffffffffffffffffffffffffffA">
                                      <p:cBhvr>
                                        <p:cTn id="41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9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821 -0.059883 C 0.018761 -0.061581 0.033661 -0.063843 0.051856 -0.071197 C 0.060688 -0.079952 0.065199 -0.085611 0.069870 -0.100584 C 0.068493 -0.124044 0.068144 -0.147507 0.065718 -0.170684 C 0.065369 -0.174356 0.062774 -0.176334 0.061557 -0.179722 C 0.056537 -0.193861 0.052205 -0.206856 0.046307 -0.220428 C 0.030538 -0.256884 0.042843 -0.226929 0.035218 -0.252084 C 0.032793 -0.259997 0.030019 -0.261975 0.026905 -0.270172 C 0.018242 -0.293915 0.032444 -0.268477 0.017204 -0.295041 C 0.005766 -0.315390 -0.005322 -0.332917 -0.014684 -0.356096 C -0.015891 -0.359200 -0.017628 -0.361746 -0.018835 -0.365133 C -0.020921 -0.371076 -0.024385 -0.383230 -0.024385 -0.383230 C -0.026810 -0.406406 -0.033217 -0.444556 -0.018835 -0.457844 C -0.005671 -0.469997 0.020318 -0.477624 0.035218 -0.480454 C 0.045448 -0.482433 0.065718 -0.484976 0.065718 -0.484976 C 0.080619 -0.493172 0.098634 -0.495720 0.114233 -0.496277 C 0.187529 -0.498256 0.261164 -0.499390 0.334461 -0.500801 C 0.360449 -0.509280 0.318003 -0.495994 0.390081 -0.505326 C 0.391808 -0.505609 0.392676 -0.509280 0.394233 -0.509849 C 0.410870 -0.515499 0.430103 -0.518614 0.446910 -0.521150 C 0.462160 -0.529346 0.475154 -0.530481 0.491272 -0.532460 C 0.498369 -0.534437 0.503748 -0.538676 0.510674 -0.541506 C 0.518299 -0.549986 0.527831 -0.551680 0.535455 -0.559592 C 0.549318 -0.573439 0.562832 -0.586158 0.577214 -0.598026 C 0.587953 -0.606790 0.580328 -0.602267 0.589689 -0.611598 C 0.601296 -0.623466 0.590038 -0.610746 0.599390 -0.618384 C 0.616197 -0.632231 0.624341 -0.634208 0.643742 -0.634208 " pathEditMode="relative" rAng="0" ptsTypes="ffffffffffffffffffffffffffA">
                                      <p:cBhvr>
                                        <p:cTn id="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9" y="-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/>
          <p:nvPr/>
        </p:nvSpPr>
        <p:spPr>
          <a:xfrm>
            <a:off x="847090" y="1335525"/>
            <a:ext cx="7570470" cy="285308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6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读下面的词语，给加红的字选择正确的读音。</a:t>
            </a:r>
            <a:r>
              <a:rPr lang="en-US" altLang="zh-CN" sz="26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algn="just">
              <a:lnSpc>
                <a:spcPct val="180000"/>
              </a:lnSpc>
            </a:pPr>
            <a:r>
              <a:rPr sz="26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怂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sǒnɡ   sǔn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包</a:t>
            </a:r>
            <a:r>
              <a:rPr lang="en-US"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zh-CN"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怂</a:t>
            </a:r>
            <a:r>
              <a:rPr sz="26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恿</a:t>
            </a:r>
            <a:r>
              <a:rPr sz="26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6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yǔn</a:t>
            </a:r>
            <a:r>
              <a:rPr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</a:t>
            </a:r>
            <a:r>
              <a:rPr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yǒnɡ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algn="just">
              <a:lnSpc>
                <a:spcPct val="180000"/>
              </a:lnSpc>
            </a:pPr>
            <a:r>
              <a:rPr sz="26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竟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jìn  jìn</a:t>
            </a:r>
            <a:r>
              <a:rPr lang="en-US"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g 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然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</a:t>
            </a:r>
            <a:r>
              <a:rPr lang="en-US"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sz="26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忍</a:t>
            </a:r>
            <a:r>
              <a:rPr sz="26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6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rěn</a:t>
            </a:r>
            <a:r>
              <a:rPr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 rěng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心</a:t>
            </a:r>
            <a:endParaRPr sz="2600" b="1" dirty="0">
              <a:solidFill>
                <a:schemeClr val="tx1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>
              <a:lnSpc>
                <a:spcPct val="180000"/>
              </a:lnSpc>
            </a:pPr>
            <a:r>
              <a:rPr sz="26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噪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zào   zhào 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声</a:t>
            </a:r>
            <a:r>
              <a:rPr lang="en-US" sz="26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sz="26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辞</a:t>
            </a:r>
            <a:r>
              <a:rPr sz="26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6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c</a:t>
            </a:r>
            <a:r>
              <a:rPr lang="en-US" sz="26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h</a:t>
            </a:r>
            <a:r>
              <a:rPr sz="26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í</a:t>
            </a:r>
            <a:r>
              <a:rPr sz="26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 cí</a:t>
            </a:r>
            <a:r>
              <a:rPr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sz="26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别</a:t>
            </a:r>
          </a:p>
        </p:txBody>
      </p:sp>
      <p:sp>
        <p:nvSpPr>
          <p:cNvPr id="5" name="矩形 4"/>
          <p:cNvSpPr/>
          <p:nvPr/>
        </p:nvSpPr>
        <p:spPr>
          <a:xfrm>
            <a:off x="1800170" y="2160445"/>
            <a:ext cx="968408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2" name="矩形 1"/>
          <p:cNvSpPr/>
          <p:nvPr/>
        </p:nvSpPr>
        <p:spPr>
          <a:xfrm>
            <a:off x="6067148" y="2124099"/>
            <a:ext cx="968408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6" name="矩形 5"/>
          <p:cNvSpPr/>
          <p:nvPr/>
        </p:nvSpPr>
        <p:spPr>
          <a:xfrm>
            <a:off x="2128541" y="2853914"/>
            <a:ext cx="968408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 </a:t>
            </a:r>
          </a:p>
        </p:txBody>
      </p:sp>
      <p:sp>
        <p:nvSpPr>
          <p:cNvPr id="7" name="矩形 6"/>
          <p:cNvSpPr/>
          <p:nvPr/>
        </p:nvSpPr>
        <p:spPr>
          <a:xfrm>
            <a:off x="4821498" y="2834039"/>
            <a:ext cx="968408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8" name="矩形 7"/>
          <p:cNvSpPr/>
          <p:nvPr/>
        </p:nvSpPr>
        <p:spPr>
          <a:xfrm>
            <a:off x="1658620" y="3623430"/>
            <a:ext cx="968408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9" name="矩形 8"/>
          <p:cNvSpPr/>
          <p:nvPr/>
        </p:nvSpPr>
        <p:spPr>
          <a:xfrm>
            <a:off x="5280443" y="3602633"/>
            <a:ext cx="968408" cy="132343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32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433189" y="694900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2.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选读音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4"/>
          <p:cNvSpPr/>
          <p:nvPr/>
        </p:nvSpPr>
        <p:spPr>
          <a:xfrm>
            <a:off x="257100" y="1041263"/>
            <a:ext cx="1428750" cy="369331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怂恿</a:t>
            </a: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150000"/>
              </a:lnSpc>
            </a:pP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辞退</a:t>
            </a: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150000"/>
              </a:lnSpc>
            </a:pP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压抑</a:t>
            </a: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6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颓败</a:t>
            </a: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ct val="150000"/>
              </a:lnSpc>
            </a:pP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忙碌</a:t>
            </a: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 </a:t>
            </a:r>
          </a:p>
          <a:p>
            <a:pPr>
              <a:lnSpc>
                <a:spcPct val="150000"/>
              </a:lnSpc>
            </a:pP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角落</a:t>
            </a:r>
            <a:r>
              <a:rPr lang="en-US" altLang="zh-CN" sz="26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>
            <a:endCxn id="24582" idx="1"/>
          </p:cNvCxnSpPr>
          <p:nvPr/>
        </p:nvCxnSpPr>
        <p:spPr>
          <a:xfrm>
            <a:off x="1547050" y="1458775"/>
            <a:ext cx="1098975" cy="48779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1551813" y="1936613"/>
            <a:ext cx="1141713" cy="223162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581" name="矩形 5"/>
          <p:cNvSpPr/>
          <p:nvPr/>
        </p:nvSpPr>
        <p:spPr>
          <a:xfrm>
            <a:off x="2681650" y="2912100"/>
            <a:ext cx="2891956" cy="430887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忙着做事，不得空闲。</a:t>
            </a:r>
          </a:p>
        </p:txBody>
      </p:sp>
      <p:sp>
        <p:nvSpPr>
          <p:cNvPr id="24582" name="矩形 5"/>
          <p:cNvSpPr/>
          <p:nvPr/>
        </p:nvSpPr>
        <p:spPr>
          <a:xfrm>
            <a:off x="2646025" y="1731125"/>
            <a:ext cx="5848350" cy="430887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指从旁劝说鼓动别人去做</a:t>
            </a:r>
            <a:r>
              <a:rPr lang="en-US" altLang="zh-CN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某事</a:t>
            </a:r>
            <a:r>
              <a:rPr lang="en-US" altLang="zh-CN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。多用于贬义。</a:t>
            </a:r>
          </a:p>
        </p:txBody>
      </p:sp>
      <p:sp>
        <p:nvSpPr>
          <p:cNvPr id="24583" name="矩形 5"/>
          <p:cNvSpPr/>
          <p:nvPr/>
        </p:nvSpPr>
        <p:spPr>
          <a:xfrm>
            <a:off x="2693526" y="2287575"/>
            <a:ext cx="2591000" cy="430887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zh-CN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颓废衰败</a:t>
            </a: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zh-CN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破败。</a:t>
            </a:r>
            <a:endParaRPr lang="en-US" altLang="zh-CN" sz="2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584" name="矩形 5"/>
          <p:cNvSpPr/>
          <p:nvPr/>
        </p:nvSpPr>
        <p:spPr>
          <a:xfrm>
            <a:off x="2657900" y="1188138"/>
            <a:ext cx="5427663" cy="430887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情绪、感情低落、精神压抑的精神状态。</a:t>
            </a: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1551813" y="1458775"/>
            <a:ext cx="1106087" cy="110807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586" name="矩形 29"/>
          <p:cNvSpPr/>
          <p:nvPr/>
        </p:nvSpPr>
        <p:spPr>
          <a:xfrm>
            <a:off x="2681649" y="3445625"/>
            <a:ext cx="6545481" cy="4308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两堵墙或类似墙的东西相接处的凹角；偏僻的地方。</a:t>
            </a: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1551813" y="3230088"/>
            <a:ext cx="1165461" cy="5321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1551813" y="2566851"/>
            <a:ext cx="1165461" cy="6632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3" name="组合 25"/>
          <p:cNvGrpSpPr/>
          <p:nvPr/>
        </p:nvGrpSpPr>
        <p:grpSpPr>
          <a:xfrm>
            <a:off x="3157538" y="382635"/>
            <a:ext cx="3976687" cy="538163"/>
            <a:chOff x="3124895" y="802160"/>
            <a:chExt cx="3975140" cy="537866"/>
          </a:xfrm>
        </p:grpSpPr>
        <p:pic>
          <p:nvPicPr>
            <p:cNvPr id="24594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60"/>
              <a:ext cx="3885506" cy="53786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4595" name="矩形 12"/>
            <p:cNvSpPr/>
            <p:nvPr/>
          </p:nvSpPr>
          <p:spPr>
            <a:xfrm>
              <a:off x="3222050" y="834839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  <p:sp>
        <p:nvSpPr>
          <p:cNvPr id="24591" name="矩形 29"/>
          <p:cNvSpPr/>
          <p:nvPr/>
        </p:nvSpPr>
        <p:spPr>
          <a:xfrm>
            <a:off x="2681650" y="3925875"/>
            <a:ext cx="6117967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黑体" panose="02010609060101010101" pitchFamily="49" charset="-122"/>
                <a:ea typeface="黑体" panose="02010609060101010101" pitchFamily="49" charset="-122"/>
              </a:rPr>
              <a:t>是用人单位解雇职工的一种行为，是指用人单位由于某种原因与职工解除劳动关系的一种强制措施。</a:t>
            </a:r>
          </a:p>
        </p:txBody>
      </p:sp>
      <p:cxnSp>
        <p:nvCxnSpPr>
          <p:cNvPr id="6" name="直接连接符 35"/>
          <p:cNvCxnSpPr/>
          <p:nvPr/>
        </p:nvCxnSpPr>
        <p:spPr>
          <a:xfrm flipV="1">
            <a:off x="1551813" y="3762238"/>
            <a:ext cx="1212961" cy="6316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Rectangle 24"/>
          <p:cNvSpPr>
            <a:spLocks noChangeArrowheads="1"/>
          </p:cNvSpPr>
          <p:nvPr/>
        </p:nvSpPr>
        <p:spPr bwMode="auto">
          <a:xfrm>
            <a:off x="239385" y="589352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3.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解词语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4"/>
          <p:cNvSpPr/>
          <p:nvPr/>
        </p:nvSpPr>
        <p:spPr>
          <a:xfrm>
            <a:off x="316475" y="961250"/>
            <a:ext cx="1925638" cy="35544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45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疲惫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45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毛票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45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数落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ts val="45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失魂落魄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  <a:p>
            <a:pPr>
              <a:lnSpc>
                <a:spcPts val="45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震耳欲聋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 </a:t>
            </a:r>
          </a:p>
          <a:p>
            <a:pPr>
              <a:lnSpc>
                <a:spcPts val="4500"/>
              </a:lnSpc>
            </a:pP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【</a:t>
            </a:r>
            <a:r>
              <a:rPr lang="zh-CN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龟裂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】</a:t>
            </a:r>
          </a:p>
        </p:txBody>
      </p:sp>
      <p:cxnSp>
        <p:nvCxnSpPr>
          <p:cNvPr id="4" name="直接连接符 3"/>
          <p:cNvCxnSpPr>
            <a:endCxn id="25608" idx="1"/>
          </p:cNvCxnSpPr>
          <p:nvPr/>
        </p:nvCxnSpPr>
        <p:spPr>
          <a:xfrm>
            <a:off x="1558925" y="1367713"/>
            <a:ext cx="1173275" cy="113143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直接连接符 4"/>
          <p:cNvCxnSpPr>
            <a:endCxn id="25606" idx="1"/>
          </p:cNvCxnSpPr>
          <p:nvPr/>
        </p:nvCxnSpPr>
        <p:spPr>
          <a:xfrm>
            <a:off x="1558925" y="2431338"/>
            <a:ext cx="1173274" cy="66311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606" name="矩形 5"/>
          <p:cNvSpPr/>
          <p:nvPr/>
        </p:nvSpPr>
        <p:spPr>
          <a:xfrm>
            <a:off x="2732199" y="2879013"/>
            <a:ext cx="6410214" cy="430887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列举过失加以指责，泛指责备，和批评的意思相近。</a:t>
            </a:r>
          </a:p>
        </p:txBody>
      </p:sp>
      <p:sp>
        <p:nvSpPr>
          <p:cNvPr id="25607" name="矩形 5"/>
          <p:cNvSpPr/>
          <p:nvPr/>
        </p:nvSpPr>
        <p:spPr>
          <a:xfrm>
            <a:off x="2732200" y="1685213"/>
            <a:ext cx="5218113" cy="430887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形容声音很大，耳朵都震得快要聋了。</a:t>
            </a:r>
          </a:p>
        </p:txBody>
      </p:sp>
      <p:sp>
        <p:nvSpPr>
          <p:cNvPr id="25608" name="矩形 5"/>
          <p:cNvSpPr/>
          <p:nvPr/>
        </p:nvSpPr>
        <p:spPr>
          <a:xfrm>
            <a:off x="2732200" y="2283700"/>
            <a:ext cx="5218113" cy="430887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zh-CN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极度疲劳。</a:t>
            </a:r>
            <a:endParaRPr lang="en-US" altLang="zh-CN" sz="2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609" name="矩形 5"/>
          <p:cNvSpPr/>
          <p:nvPr/>
        </p:nvSpPr>
        <p:spPr>
          <a:xfrm>
            <a:off x="2732200" y="1086725"/>
            <a:ext cx="6114917" cy="430887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毛票是人们对面值一元钱以下的纸币零钱的俗称。</a:t>
            </a: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1593850" y="1367713"/>
            <a:ext cx="1138349" cy="56571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611" name="矩形 29"/>
          <p:cNvSpPr/>
          <p:nvPr/>
        </p:nvSpPr>
        <p:spPr>
          <a:xfrm>
            <a:off x="2732200" y="3434638"/>
            <a:ext cx="5283200" cy="430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皮肤因寒冷干燥而破裂。</a:t>
            </a:r>
          </a:p>
        </p:txBody>
      </p:sp>
      <p:cxnSp>
        <p:nvCxnSpPr>
          <p:cNvPr id="40" name="直接连接符 39"/>
          <p:cNvCxnSpPr>
            <a:endCxn id="25607" idx="1"/>
          </p:cNvCxnSpPr>
          <p:nvPr/>
        </p:nvCxnSpPr>
        <p:spPr>
          <a:xfrm flipV="1">
            <a:off x="2074863" y="1900657"/>
            <a:ext cx="657337" cy="172765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613" name="矩形 29"/>
          <p:cNvSpPr/>
          <p:nvPr/>
        </p:nvSpPr>
        <p:spPr>
          <a:xfrm>
            <a:off x="2732200" y="3987088"/>
            <a:ext cx="4864100" cy="430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形容极度惊慌，行动失常的样子。</a:t>
            </a:r>
          </a:p>
        </p:txBody>
      </p:sp>
      <p:cxnSp>
        <p:nvCxnSpPr>
          <p:cNvPr id="36" name="直接连接符 35"/>
          <p:cNvCxnSpPr>
            <a:endCxn id="25611" idx="1"/>
          </p:cNvCxnSpPr>
          <p:nvPr/>
        </p:nvCxnSpPr>
        <p:spPr>
          <a:xfrm flipV="1">
            <a:off x="1574800" y="3650082"/>
            <a:ext cx="1157400" cy="5338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" name="直接连接符 4"/>
          <p:cNvCxnSpPr>
            <a:endCxn id="25613" idx="1"/>
          </p:cNvCxnSpPr>
          <p:nvPr/>
        </p:nvCxnSpPr>
        <p:spPr>
          <a:xfrm>
            <a:off x="2112963" y="3033000"/>
            <a:ext cx="619237" cy="116953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5617" name="组合 25"/>
          <p:cNvGrpSpPr/>
          <p:nvPr/>
        </p:nvGrpSpPr>
        <p:grpSpPr>
          <a:xfrm>
            <a:off x="1870162" y="237929"/>
            <a:ext cx="3976687" cy="538163"/>
            <a:chOff x="3124895" y="802160"/>
            <a:chExt cx="3975140" cy="537866"/>
          </a:xfrm>
        </p:grpSpPr>
        <p:pic>
          <p:nvPicPr>
            <p:cNvPr id="25619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4895" y="802160"/>
              <a:ext cx="3885506" cy="53786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5620" name="矩形 12"/>
            <p:cNvSpPr/>
            <p:nvPr/>
          </p:nvSpPr>
          <p:spPr>
            <a:xfrm>
              <a:off x="3222050" y="834839"/>
              <a:ext cx="3877985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试着把词语和意思连起来！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5"/>
          <p:cNvGrpSpPr/>
          <p:nvPr/>
        </p:nvGrpSpPr>
        <p:grpSpPr>
          <a:xfrm>
            <a:off x="2944790" y="37150"/>
            <a:ext cx="3348038" cy="831850"/>
            <a:chOff x="924035" y="907522"/>
            <a:chExt cx="3349239" cy="832905"/>
          </a:xfrm>
        </p:grpSpPr>
        <p:grpSp>
          <p:nvGrpSpPr>
            <p:cNvPr id="19465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946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7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" name="圆角矩形 1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第三步：知内容</a:t>
              </a: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657890" y="1021260"/>
            <a:ext cx="8011104" cy="32421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273050" marR="0" lvl="0" indent="-27305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1.</a:t>
            </a:r>
            <a:r>
              <a:rPr lang="zh-CN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这</a:t>
            </a:r>
            <a:r>
              <a:rPr lang="zh-CN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篇课文讲述的是贫穷辛劳的</a:t>
            </a:r>
            <a:r>
              <a:rPr lang="en-US" altLang="zh-CN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</a:t>
            </a:r>
            <a:r>
              <a:rPr lang="zh-CN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不顾</a:t>
            </a:r>
            <a:r>
              <a:rPr lang="en-US" altLang="zh-CN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______</a:t>
            </a:r>
            <a:r>
              <a:rPr lang="zh-CN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的劝阻，毫不犹豫地给钱让</a:t>
            </a:r>
            <a:r>
              <a:rPr lang="en-US" altLang="zh-CN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“</a:t>
            </a:r>
            <a:r>
              <a:rPr lang="zh-CN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我</a:t>
            </a:r>
            <a:r>
              <a:rPr lang="en-US" altLang="zh-CN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”</a:t>
            </a:r>
            <a:r>
              <a:rPr lang="zh-CN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买</a:t>
            </a:r>
            <a:r>
              <a:rPr lang="en-US" altLang="zh-CN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《__________》</a:t>
            </a:r>
            <a:r>
              <a:rPr lang="zh-CN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的事</a:t>
            </a:r>
            <a:r>
              <a:rPr lang="zh-CN" altLang="en-US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。</a:t>
            </a:r>
            <a:endParaRPr lang="en-US" altLang="zh-CN" sz="2800" b="1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  <a:sym typeface="+mn-ea"/>
            </a:endParaRPr>
          </a:p>
          <a:p>
            <a:pPr marL="273050" marR="0" lvl="0" indent="-27305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2800" b="1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2</a:t>
            </a:r>
            <a:r>
              <a:rPr lang="en-US" altLang="zh-CN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.</a:t>
            </a:r>
            <a:r>
              <a:rPr lang="zh-CN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本文提到</a:t>
            </a:r>
            <a:r>
              <a:rPr lang="en-US" altLang="zh-CN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</a:t>
            </a:r>
            <a:r>
              <a:rPr lang="en-US" altLang="zh-CN" sz="28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</a:t>
            </a:r>
            <a:r>
              <a:rPr lang="en-US" altLang="zh-CN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</a:t>
            </a:r>
            <a:r>
              <a:rPr lang="zh-CN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次向母亲要钱买书，详写的是第</a:t>
            </a:r>
            <a:r>
              <a:rPr lang="en-US" altLang="zh-CN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</a:t>
            </a:r>
            <a:r>
              <a:rPr lang="zh-CN" altLang="en-US" sz="2800" b="1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次。</a:t>
            </a:r>
          </a:p>
        </p:txBody>
      </p:sp>
      <p:sp>
        <p:nvSpPr>
          <p:cNvPr id="12" name="矩形 11"/>
          <p:cNvSpPr/>
          <p:nvPr/>
        </p:nvSpPr>
        <p:spPr>
          <a:xfrm>
            <a:off x="5619640" y="1147622"/>
            <a:ext cx="906017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母亲</a:t>
            </a:r>
          </a:p>
        </p:txBody>
      </p:sp>
      <p:sp>
        <p:nvSpPr>
          <p:cNvPr id="13" name="矩形 12"/>
          <p:cNvSpPr/>
          <p:nvPr/>
        </p:nvSpPr>
        <p:spPr>
          <a:xfrm>
            <a:off x="7205858" y="1135107"/>
            <a:ext cx="906017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同事</a:t>
            </a:r>
          </a:p>
        </p:txBody>
      </p:sp>
      <p:sp>
        <p:nvSpPr>
          <p:cNvPr id="14" name="矩形 13"/>
          <p:cNvSpPr/>
          <p:nvPr/>
        </p:nvSpPr>
        <p:spPr>
          <a:xfrm>
            <a:off x="6382878" y="1767816"/>
            <a:ext cx="1988045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青年近卫军</a:t>
            </a:r>
          </a:p>
        </p:txBody>
      </p:sp>
      <p:sp>
        <p:nvSpPr>
          <p:cNvPr id="15" name="矩形 14"/>
          <p:cNvSpPr/>
          <p:nvPr/>
        </p:nvSpPr>
        <p:spPr>
          <a:xfrm>
            <a:off x="2563380" y="3097200"/>
            <a:ext cx="590550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两 </a:t>
            </a:r>
          </a:p>
        </p:txBody>
      </p:sp>
      <p:sp>
        <p:nvSpPr>
          <p:cNvPr id="16" name="矩形 15"/>
          <p:cNvSpPr/>
          <p:nvPr/>
        </p:nvSpPr>
        <p:spPr>
          <a:xfrm>
            <a:off x="1150822" y="3656045"/>
            <a:ext cx="545342" cy="52322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一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矩形 2"/>
          <p:cNvSpPr>
            <a:spLocks noChangeArrowheads="1"/>
          </p:cNvSpPr>
          <p:nvPr/>
        </p:nvSpPr>
        <p:spPr bwMode="auto">
          <a:xfrm>
            <a:off x="466725" y="685720"/>
            <a:ext cx="828539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30555" indent="-630555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534988" marR="0" lvl="0" indent="-534988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Times New Roman" pitchFamily="18" charset="0"/>
              </a:rPr>
              <a:t>查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Times New Roman" pitchFamily="18" charset="0"/>
              </a:rPr>
              <a:t>资料，填一填。</a:t>
            </a:r>
          </a:p>
          <a:p>
            <a:pPr marL="534988" marR="0" lvl="0" indent="-44767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．本文作者梁晓声是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代作家，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人。代表作有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《__________》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等。</a:t>
            </a:r>
          </a:p>
          <a:p>
            <a:pPr marL="535305" marR="0" lvl="0" indent="-4572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．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本文写的是</a:t>
            </a: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20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世纪</a:t>
            </a:r>
            <a:r>
              <a:rPr lang="en-US" alt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</a:t>
            </a:r>
            <a:r>
              <a:rPr lang="zh-CN" altLang="en-US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年代初的事，</a:t>
            </a:r>
            <a:r>
              <a:rPr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那时物资紧缺，人们获取“精神食粮”的方式，唯有</a:t>
            </a:r>
            <a:r>
              <a:rPr lang="en-US" altLang="zh-CN" sz="2400" b="1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____________</a:t>
            </a:r>
            <a:r>
              <a:rPr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。可是大多数老百姓的家境都很贫困，多数工人每个月的工资不过</a:t>
            </a:r>
            <a:r>
              <a:rPr lang="en-US" altLang="zh-CN" sz="2400" b="1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_______</a:t>
            </a:r>
            <a:r>
              <a:rPr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元，维持生活已经不易</a:t>
            </a:r>
            <a:r>
              <a:rPr lang="zh-CN" sz="2400" b="1" dirty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，更别说花钱买书了</a:t>
            </a:r>
            <a:r>
              <a:rPr sz="2400" b="1" dirty="0" smtClean="0">
                <a:solidFill>
                  <a:srgbClr val="0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。</a:t>
            </a:r>
            <a:endParaRPr sz="2400" b="1" dirty="0">
              <a:solidFill>
                <a:srgbClr val="0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77130" y="1863208"/>
            <a:ext cx="803425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雪城</a:t>
            </a:r>
          </a:p>
        </p:txBody>
      </p:sp>
      <p:sp>
        <p:nvSpPr>
          <p:cNvPr id="4" name="矩形 3"/>
          <p:cNvSpPr/>
          <p:nvPr/>
        </p:nvSpPr>
        <p:spPr>
          <a:xfrm>
            <a:off x="3852990" y="1379083"/>
            <a:ext cx="494046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当</a:t>
            </a:r>
          </a:p>
        </p:txBody>
      </p:sp>
      <p:sp>
        <p:nvSpPr>
          <p:cNvPr id="5" name="矩形 4"/>
          <p:cNvSpPr/>
          <p:nvPr/>
        </p:nvSpPr>
        <p:spPr>
          <a:xfrm>
            <a:off x="5674170" y="1379400"/>
            <a:ext cx="803425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山东</a:t>
            </a:r>
          </a:p>
        </p:txBody>
      </p:sp>
      <p:grpSp>
        <p:nvGrpSpPr>
          <p:cNvPr id="2" name="组合 5"/>
          <p:cNvGrpSpPr/>
          <p:nvPr/>
        </p:nvGrpSpPr>
        <p:grpSpPr>
          <a:xfrm>
            <a:off x="2790948" y="-28647"/>
            <a:ext cx="3348037" cy="831850"/>
            <a:chOff x="924035" y="907522"/>
            <a:chExt cx="3349239" cy="832905"/>
          </a:xfrm>
        </p:grpSpPr>
        <p:grpSp>
          <p:nvGrpSpPr>
            <p:cNvPr id="20489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049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049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第四步：查资料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753930" y="2477890"/>
            <a:ext cx="49564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60</a:t>
            </a:r>
          </a:p>
        </p:txBody>
      </p:sp>
      <p:sp>
        <p:nvSpPr>
          <p:cNvPr id="6" name="矩形 5"/>
          <p:cNvSpPr/>
          <p:nvPr/>
        </p:nvSpPr>
        <p:spPr>
          <a:xfrm>
            <a:off x="5377500" y="2931450"/>
            <a:ext cx="191643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读书、看报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25250" y="4063659"/>
            <a:ext cx="1112805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二三十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5"/>
          <p:cNvGrpSpPr/>
          <p:nvPr/>
        </p:nvGrpSpPr>
        <p:grpSpPr>
          <a:xfrm>
            <a:off x="2843150" y="309553"/>
            <a:ext cx="3348038" cy="831850"/>
            <a:chOff x="924035" y="907522"/>
            <a:chExt cx="3349239" cy="832905"/>
          </a:xfrm>
        </p:grpSpPr>
        <p:grpSp>
          <p:nvGrpSpPr>
            <p:cNvPr id="21508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1512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513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第五步：提问题</a:t>
              </a:r>
            </a:p>
          </p:txBody>
        </p:sp>
      </p:grp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85080" y="1528393"/>
            <a:ext cx="7369175" cy="1284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</a:rPr>
              <a:t>    </a:t>
            </a:r>
            <a:r>
              <a:rPr lang="zh-CN" altLang="en-US" sz="2800" b="1" dirty="0">
                <a:latin typeface="+mj-ea"/>
                <a:ea typeface="+mj-ea"/>
              </a:rPr>
              <a:t>通过预习，你还有哪些不明白的地方，可以在书上做上记号，上课时要想办法解决。</a:t>
            </a:r>
            <a:endParaRPr lang="en-US" altLang="zh-CN" sz="2800" b="1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847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710</Words>
  <Application>Microsoft Office PowerPoint</Application>
  <PresentationFormat>全屏显示(16:9)</PresentationFormat>
  <Paragraphs>117</Paragraphs>
  <Slides>17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8" baseType="lpstr"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692</cp:revision>
  <dcterms:created xsi:type="dcterms:W3CDTF">2015-12-30T08:03:00Z</dcterms:created>
  <dcterms:modified xsi:type="dcterms:W3CDTF">2020-08-20T07:29:14Z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