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9"/>
  </p:notesMasterIdLst>
  <p:sldIdLst>
    <p:sldId id="650" r:id="rId3"/>
    <p:sldId id="621" r:id="rId4"/>
    <p:sldId id="624" r:id="rId5"/>
    <p:sldId id="636" r:id="rId6"/>
    <p:sldId id="625" r:id="rId7"/>
    <p:sldId id="626" r:id="rId8"/>
    <p:sldId id="627" r:id="rId9"/>
    <p:sldId id="628" r:id="rId10"/>
    <p:sldId id="648" r:id="rId11"/>
    <p:sldId id="630" r:id="rId12"/>
    <p:sldId id="631" r:id="rId13"/>
    <p:sldId id="632" r:id="rId14"/>
    <p:sldId id="633" r:id="rId15"/>
    <p:sldId id="634" r:id="rId16"/>
    <p:sldId id="635" r:id="rId17"/>
    <p:sldId id="649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65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36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506209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222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3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3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3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3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2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2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19.&#29238;&#29233;&#20043;&#33311;&#65288;&#26391;&#35835;&#35270;&#39057;&#65289;.mp4" TargetMode="Externa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52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862" t="7466" r="-862" b="7141"/>
          <a:stretch>
            <a:fillRect/>
          </a:stretch>
        </p:blipFill>
        <p:spPr>
          <a:xfrm>
            <a:off x="0" y="-635"/>
            <a:ext cx="9234805" cy="514413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743200" y="1761490"/>
            <a:ext cx="38963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父爱之舟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733" y="281305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733" y="282304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26724" y="2966317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3067530" y="922143"/>
            <a:ext cx="589571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4495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吴冠中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(1919—2010)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，江苏宜兴人，当代著名画家、美术教育家。油画代表作有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长江三峡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北国风光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小鸟天堂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黄山松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鲁迅的故乡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等。个人文集有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吴冠中谈艺集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吴冠中散文选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美丑缘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图片 7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94995" y="1704975"/>
            <a:ext cx="2018665" cy="25311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170" name="组合 5"/>
          <p:cNvGrpSpPr/>
          <p:nvPr/>
        </p:nvGrpSpPr>
        <p:grpSpPr>
          <a:xfrm>
            <a:off x="2955686" y="27182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435458" y="869811"/>
            <a:ext cx="20116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83573" y="33444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ea typeface="黑体" panose="02010609060101010101" pitchFamily="49" charset="-122"/>
              </a:rPr>
              <a:t>父爱如山</a:t>
            </a:r>
          </a:p>
        </p:txBody>
      </p:sp>
      <p:pic>
        <p:nvPicPr>
          <p:cNvPr id="78849" name="Picture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9582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0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059582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1" name="Picture 3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059582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2" name="Picture 4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848" y="2751950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3" name="Picture 5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2751950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4" name="Picture 6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2787774"/>
            <a:ext cx="252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/>
          <p:cNvSpPr/>
          <p:nvPr/>
        </p:nvSpPr>
        <p:spPr>
          <a:xfrm>
            <a:off x="648957" y="3045629"/>
            <a:ext cx="7931785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/>
            <a:r>
              <a:rPr lang="zh-CN" altLang="en-US" sz="28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关于父爱是一个永恒的话题，今天就让我们走进吴冠中歌颂父亲的散文</a:t>
            </a:r>
            <a:r>
              <a:rPr lang="en-US" altLang="zh-CN" sz="28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28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父爱之舟</a:t>
            </a:r>
            <a:r>
              <a:rPr lang="en-US" altLang="zh-CN" sz="28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28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，感受这伟大的父爱。</a:t>
            </a:r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50965" y="558721"/>
            <a:ext cx="4224263" cy="2430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66287" y="90073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39335" y="999743"/>
            <a:ext cx="7991475" cy="312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再读一遍，把课文读通读顺，然后读给爸爸妈妈听。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316" name="组 28"/>
          <p:cNvGrpSpPr/>
          <p:nvPr/>
        </p:nvGrpSpPr>
        <p:grpSpPr>
          <a:xfrm>
            <a:off x="6847128" y="115890"/>
            <a:ext cx="2138363" cy="490535"/>
            <a:chOff x="3508667" y="4638585"/>
            <a:chExt cx="2137740" cy="490759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5" action="ppaction://hlinkfile"/>
            </p:cNvPr>
            <p:cNvSpPr txBox="1"/>
            <p:nvPr/>
          </p:nvSpPr>
          <p:spPr>
            <a:xfrm>
              <a:off x="3782832" y="4638585"/>
              <a:ext cx="1778879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003268" y="1521337"/>
            <a:ext cx="2251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茧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000343" y="1613412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客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栈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863885" y="2778637"/>
            <a:ext cx="17970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踩高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跷</a:t>
            </a:r>
          </a:p>
        </p:txBody>
      </p:sp>
      <p:sp>
        <p:nvSpPr>
          <p:cNvPr id="15365" name="TextBox 44"/>
          <p:cNvSpPr txBox="1"/>
          <p:nvPr/>
        </p:nvSpPr>
        <p:spPr>
          <a:xfrm>
            <a:off x="6895115" y="1661990"/>
            <a:ext cx="1360488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恍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惚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3174015" y="2769112"/>
            <a:ext cx="137223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偏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僻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5092668" y="2716725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迪</a:t>
            </a:r>
          </a:p>
        </p:txBody>
      </p:sp>
      <p:sp>
        <p:nvSpPr>
          <p:cNvPr id="15368" name="TextBox 44"/>
          <p:cNvSpPr txBox="1"/>
          <p:nvPr/>
        </p:nvSpPr>
        <p:spPr>
          <a:xfrm>
            <a:off x="6961155" y="2716725"/>
            <a:ext cx="1228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嫁</a:t>
            </a:r>
          </a:p>
        </p:txBody>
      </p:sp>
      <p:sp>
        <p:nvSpPr>
          <p:cNvPr id="15369" name="TextBox 44"/>
          <p:cNvSpPr txBox="1"/>
          <p:nvPr/>
        </p:nvSpPr>
        <p:spPr>
          <a:xfrm>
            <a:off x="863885" y="3797812"/>
            <a:ext cx="17970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缴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饭费</a:t>
            </a:r>
          </a:p>
        </p:txBody>
      </p:sp>
      <p:sp>
        <p:nvSpPr>
          <p:cNvPr id="15370" name="TextBox 44"/>
          <p:cNvSpPr txBox="1"/>
          <p:nvPr/>
        </p:nvSpPr>
        <p:spPr>
          <a:xfrm>
            <a:off x="7121810" y="3905445"/>
            <a:ext cx="124301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枕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15371" name="TextBox 44"/>
          <p:cNvSpPr txBox="1"/>
          <p:nvPr/>
        </p:nvSpPr>
        <p:spPr>
          <a:xfrm>
            <a:off x="5660040" y="3797812"/>
            <a:ext cx="1235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嘲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笑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103618" y="1700407"/>
            <a:ext cx="156718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冤 枉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73" name="TextBox 44"/>
          <p:cNvSpPr txBox="1"/>
          <p:nvPr/>
        </p:nvSpPr>
        <p:spPr>
          <a:xfrm>
            <a:off x="2660935" y="3841945"/>
            <a:ext cx="142716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落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榜</a:t>
            </a:r>
          </a:p>
        </p:txBody>
      </p:sp>
      <p:sp>
        <p:nvSpPr>
          <p:cNvPr id="15374" name="TextBox 44"/>
          <p:cNvSpPr txBox="1"/>
          <p:nvPr/>
        </p:nvSpPr>
        <p:spPr>
          <a:xfrm>
            <a:off x="4263993" y="3905762"/>
            <a:ext cx="14271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兼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顾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81325" y="-26987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003585" y="1140337"/>
            <a:ext cx="9245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jiǎn</a:t>
            </a:r>
          </a:p>
        </p:txBody>
      </p:sp>
      <p:sp>
        <p:nvSpPr>
          <p:cNvPr id="24" name="矩形 23"/>
          <p:cNvSpPr/>
          <p:nvPr/>
        </p:nvSpPr>
        <p:spPr>
          <a:xfrm>
            <a:off x="3443255" y="1178120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zhàn</a:t>
            </a:r>
          </a:p>
        </p:txBody>
      </p:sp>
      <p:sp>
        <p:nvSpPr>
          <p:cNvPr id="25" name="矩形 24"/>
          <p:cNvSpPr/>
          <p:nvPr/>
        </p:nvSpPr>
        <p:spPr>
          <a:xfrm>
            <a:off x="5723054" y="1245112"/>
            <a:ext cx="9683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wǎng</a:t>
            </a:r>
          </a:p>
        </p:txBody>
      </p:sp>
      <p:sp>
        <p:nvSpPr>
          <p:cNvPr id="26" name="矩形 25"/>
          <p:cNvSpPr/>
          <p:nvPr/>
        </p:nvSpPr>
        <p:spPr>
          <a:xfrm>
            <a:off x="7472013" y="1245112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hū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27" name="矩形 26"/>
          <p:cNvSpPr/>
          <p:nvPr/>
        </p:nvSpPr>
        <p:spPr>
          <a:xfrm>
            <a:off x="1717960" y="2367792"/>
            <a:ext cx="9632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qiāo</a:t>
            </a:r>
          </a:p>
        </p:txBody>
      </p:sp>
      <p:sp>
        <p:nvSpPr>
          <p:cNvPr id="28" name="矩形 27"/>
          <p:cNvSpPr/>
          <p:nvPr/>
        </p:nvSpPr>
        <p:spPr>
          <a:xfrm>
            <a:off x="3827430" y="2347472"/>
            <a:ext cx="5918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pì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0838" y="2347472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dí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0" name="矩形 29"/>
          <p:cNvSpPr/>
          <p:nvPr/>
        </p:nvSpPr>
        <p:spPr>
          <a:xfrm>
            <a:off x="7533608" y="2367475"/>
            <a:ext cx="721995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jià</a:t>
            </a:r>
            <a:endParaRPr lang="en-US" altLang="zh-CN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1" name="矩形 30"/>
          <p:cNvSpPr/>
          <p:nvPr/>
        </p:nvSpPr>
        <p:spPr>
          <a:xfrm>
            <a:off x="974693" y="3475550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jiǎo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2" name="矩形 31"/>
          <p:cNvSpPr/>
          <p:nvPr/>
        </p:nvSpPr>
        <p:spPr>
          <a:xfrm>
            <a:off x="3174015" y="3498092"/>
            <a:ext cx="11531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bǎng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3" name="矩形 32"/>
          <p:cNvSpPr/>
          <p:nvPr/>
        </p:nvSpPr>
        <p:spPr>
          <a:xfrm>
            <a:off x="4344955" y="3542542"/>
            <a:ext cx="10325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jiān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121810" y="3498092"/>
            <a:ext cx="10356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zhěn</a:t>
            </a:r>
          </a:p>
        </p:txBody>
      </p:sp>
      <p:sp>
        <p:nvSpPr>
          <p:cNvPr id="35" name="矩形 34"/>
          <p:cNvSpPr/>
          <p:nvPr/>
        </p:nvSpPr>
        <p:spPr>
          <a:xfrm>
            <a:off x="5668930" y="3475867"/>
            <a:ext cx="11010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cháo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" name="矩形 2"/>
          <p:cNvSpPr/>
          <p:nvPr/>
        </p:nvSpPr>
        <p:spPr>
          <a:xfrm>
            <a:off x="4882275" y="1234479"/>
            <a:ext cx="9683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yuān</a:t>
            </a: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464663" y="623341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bj.bcebos.com/v1/gaopin-preview/133100828725.jpg%40%21sougou305?authorization=bce-auth-v1%2F8297d8317b7e4592b641a2ee98e08e95%2F2017-12-27T09%3A40%3A28Z%2F-1%2F%2F582694ba0896ead83c631ed55422e6702c73555354861485639df746ed01f50a"/>
          <p:cNvPicPr>
            <a:picLocks noChangeAspect="1" noChangeArrowheads="1"/>
          </p:cNvPicPr>
          <p:nvPr/>
        </p:nvPicPr>
        <p:blipFill>
          <a:blip r:embed="rId3" cstate="print"/>
          <a:srcRect b="11775"/>
          <a:stretch>
            <a:fillRect/>
          </a:stretch>
        </p:blipFill>
        <p:spPr bwMode="auto">
          <a:xfrm>
            <a:off x="0" y="-47625"/>
            <a:ext cx="9144000" cy="4455795"/>
          </a:xfrm>
          <a:prstGeom prst="rect">
            <a:avLst/>
          </a:prstGeom>
          <a:noFill/>
        </p:spPr>
      </p:pic>
      <p:sp>
        <p:nvSpPr>
          <p:cNvPr id="10340" name="文本框 50"/>
          <p:cNvSpPr txBox="1"/>
          <p:nvPr/>
        </p:nvSpPr>
        <p:spPr>
          <a:xfrm rot="-1160763">
            <a:off x="7763471" y="5396710"/>
            <a:ext cx="264160" cy="12954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pPr>
              <a:buFont typeface="Arial" panose="020B0604020202020204" pitchFamily="34" charset="0"/>
              <a:buNone/>
            </a:pPr>
            <a:endParaRPr lang="zh-CN" altLang="zh-CN" sz="400" dirty="0">
              <a:solidFill>
                <a:srgbClr val="DAEEB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6" name="AutoShape 1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AutoShape 3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AutoShape 5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230254" y="219615"/>
            <a:ext cx="1832553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FF33CC"/>
                </a:solidFill>
                <a:ea typeface="黑体" panose="02010609060101010101" pitchFamily="49" charset="-122"/>
              </a:rPr>
              <a:t>划船渡河</a:t>
            </a:r>
          </a:p>
        </p:txBody>
      </p:sp>
      <p:grpSp>
        <p:nvGrpSpPr>
          <p:cNvPr id="144" name="组合 143"/>
          <p:cNvGrpSpPr/>
          <p:nvPr/>
        </p:nvGrpSpPr>
        <p:grpSpPr>
          <a:xfrm>
            <a:off x="152400" y="3618230"/>
            <a:ext cx="1496695" cy="872490"/>
            <a:chOff x="3551" y="5098"/>
            <a:chExt cx="2357" cy="1374"/>
          </a:xfrm>
        </p:grpSpPr>
        <p:pic>
          <p:nvPicPr>
            <p:cNvPr id="110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51" y="5120"/>
              <a:ext cx="2100" cy="1352"/>
            </a:xfrm>
            <a:prstGeom prst="rect">
              <a:avLst/>
            </a:prstGeom>
            <a:noFill/>
          </p:spPr>
        </p:pic>
        <p:sp>
          <p:nvSpPr>
            <p:cNvPr id="126" name="矩形 48"/>
            <p:cNvSpPr>
              <a:spLocks noChangeArrowheads="1"/>
            </p:cNvSpPr>
            <p:nvPr/>
          </p:nvSpPr>
          <p:spPr bwMode="auto">
            <a:xfrm>
              <a:off x="3858" y="5098"/>
              <a:ext cx="2051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缴饭费</a:t>
              </a: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1485900" y="3491230"/>
            <a:ext cx="948055" cy="916940"/>
            <a:chOff x="4198" y="4876"/>
            <a:chExt cx="1493" cy="1444"/>
          </a:xfrm>
        </p:grpSpPr>
        <p:sp>
          <p:nvSpPr>
            <p:cNvPr id="130" name="矩形 48"/>
            <p:cNvSpPr>
              <a:spLocks noChangeArrowheads="1"/>
            </p:cNvSpPr>
            <p:nvPr/>
          </p:nvSpPr>
          <p:spPr bwMode="auto">
            <a:xfrm>
              <a:off x="4198" y="4876"/>
              <a:ext cx="1493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茧子</a:t>
              </a:r>
            </a:p>
          </p:txBody>
        </p:sp>
        <p:pic>
          <p:nvPicPr>
            <p:cNvPr id="132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99" y="4968"/>
              <a:ext cx="1392" cy="1352"/>
            </a:xfrm>
            <a:prstGeom prst="rect">
              <a:avLst/>
            </a:prstGeom>
            <a:noFill/>
          </p:spPr>
        </p:pic>
      </p:grpSp>
      <p:grpSp>
        <p:nvGrpSpPr>
          <p:cNvPr id="146" name="组合 145"/>
          <p:cNvGrpSpPr/>
          <p:nvPr/>
        </p:nvGrpSpPr>
        <p:grpSpPr>
          <a:xfrm>
            <a:off x="2502535" y="3491230"/>
            <a:ext cx="972820" cy="924560"/>
            <a:chOff x="4803" y="4641"/>
            <a:chExt cx="1532" cy="1456"/>
          </a:xfrm>
        </p:grpSpPr>
        <p:sp>
          <p:nvSpPr>
            <p:cNvPr id="109" name="矩形 48"/>
            <p:cNvSpPr>
              <a:spLocks noChangeArrowheads="1"/>
            </p:cNvSpPr>
            <p:nvPr/>
          </p:nvSpPr>
          <p:spPr bwMode="auto">
            <a:xfrm>
              <a:off x="4803" y="4641"/>
              <a:ext cx="1449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客栈</a:t>
              </a:r>
            </a:p>
          </p:txBody>
        </p:sp>
        <p:pic>
          <p:nvPicPr>
            <p:cNvPr id="133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943" y="4745"/>
              <a:ext cx="1392" cy="1352"/>
            </a:xfrm>
            <a:prstGeom prst="rect">
              <a:avLst/>
            </a:prstGeom>
            <a:noFill/>
          </p:spPr>
        </p:pic>
      </p:grpSp>
      <p:grpSp>
        <p:nvGrpSpPr>
          <p:cNvPr id="148" name="组合 147"/>
          <p:cNvGrpSpPr/>
          <p:nvPr/>
        </p:nvGrpSpPr>
        <p:grpSpPr>
          <a:xfrm>
            <a:off x="1043940" y="2691765"/>
            <a:ext cx="1390015" cy="926465"/>
            <a:chOff x="6795" y="4461"/>
            <a:chExt cx="2189" cy="1459"/>
          </a:xfrm>
        </p:grpSpPr>
        <p:sp>
          <p:nvSpPr>
            <p:cNvPr id="129" name="矩形 48"/>
            <p:cNvSpPr>
              <a:spLocks noChangeArrowheads="1"/>
            </p:cNvSpPr>
            <p:nvPr/>
          </p:nvSpPr>
          <p:spPr bwMode="auto">
            <a:xfrm>
              <a:off x="6795" y="4461"/>
              <a:ext cx="1989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踩高跷</a:t>
              </a:r>
            </a:p>
          </p:txBody>
        </p:sp>
        <p:pic>
          <p:nvPicPr>
            <p:cNvPr id="134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000" y="4568"/>
              <a:ext cx="1984" cy="1352"/>
            </a:xfrm>
            <a:prstGeom prst="rect">
              <a:avLst/>
            </a:prstGeom>
            <a:noFill/>
          </p:spPr>
        </p:pic>
      </p:grpSp>
      <p:grpSp>
        <p:nvGrpSpPr>
          <p:cNvPr id="147" name="组合 146"/>
          <p:cNvGrpSpPr/>
          <p:nvPr/>
        </p:nvGrpSpPr>
        <p:grpSpPr>
          <a:xfrm>
            <a:off x="152400" y="2832735"/>
            <a:ext cx="996315" cy="915670"/>
            <a:chOff x="6792" y="4371"/>
            <a:chExt cx="1569" cy="1442"/>
          </a:xfrm>
        </p:grpSpPr>
        <p:sp>
          <p:nvSpPr>
            <p:cNvPr id="131" name="矩形 48"/>
            <p:cNvSpPr>
              <a:spLocks noChangeArrowheads="1"/>
            </p:cNvSpPr>
            <p:nvPr/>
          </p:nvSpPr>
          <p:spPr bwMode="auto">
            <a:xfrm>
              <a:off x="6792" y="4371"/>
              <a:ext cx="1449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冤枉</a:t>
              </a:r>
            </a:p>
          </p:txBody>
        </p:sp>
        <p:pic>
          <p:nvPicPr>
            <p:cNvPr id="135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69" y="4461"/>
              <a:ext cx="1392" cy="1352"/>
            </a:xfrm>
            <a:prstGeom prst="rect">
              <a:avLst/>
            </a:prstGeom>
            <a:noFill/>
          </p:spPr>
        </p:pic>
      </p:grpSp>
      <p:grpSp>
        <p:nvGrpSpPr>
          <p:cNvPr id="155" name="组合 154"/>
          <p:cNvGrpSpPr/>
          <p:nvPr/>
        </p:nvGrpSpPr>
        <p:grpSpPr>
          <a:xfrm>
            <a:off x="1072515" y="2031365"/>
            <a:ext cx="920115" cy="858520"/>
            <a:chOff x="7343" y="2994"/>
            <a:chExt cx="1449" cy="1352"/>
          </a:xfrm>
        </p:grpSpPr>
        <p:sp>
          <p:nvSpPr>
            <p:cNvPr id="128" name="矩形 48"/>
            <p:cNvSpPr>
              <a:spLocks noChangeArrowheads="1"/>
            </p:cNvSpPr>
            <p:nvPr/>
          </p:nvSpPr>
          <p:spPr bwMode="auto">
            <a:xfrm>
              <a:off x="7343" y="2994"/>
              <a:ext cx="1449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出嫁</a:t>
              </a:r>
            </a:p>
          </p:txBody>
        </p:sp>
        <p:pic>
          <p:nvPicPr>
            <p:cNvPr id="136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400" y="2994"/>
              <a:ext cx="1392" cy="1352"/>
            </a:xfrm>
            <a:prstGeom prst="rect">
              <a:avLst/>
            </a:prstGeom>
            <a:noFill/>
          </p:spPr>
        </p:pic>
      </p:grpSp>
      <p:grpSp>
        <p:nvGrpSpPr>
          <p:cNvPr id="149" name="组合 148"/>
          <p:cNvGrpSpPr/>
          <p:nvPr/>
        </p:nvGrpSpPr>
        <p:grpSpPr>
          <a:xfrm>
            <a:off x="2277745" y="2632075"/>
            <a:ext cx="963295" cy="925195"/>
            <a:chOff x="6475" y="4117"/>
            <a:chExt cx="1517" cy="1457"/>
          </a:xfrm>
        </p:grpSpPr>
        <p:sp>
          <p:nvSpPr>
            <p:cNvPr id="123" name="矩形 48"/>
            <p:cNvSpPr>
              <a:spLocks noChangeArrowheads="1"/>
            </p:cNvSpPr>
            <p:nvPr/>
          </p:nvSpPr>
          <p:spPr bwMode="auto">
            <a:xfrm>
              <a:off x="6475" y="4117"/>
              <a:ext cx="1449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偏僻</a:t>
              </a:r>
            </a:p>
          </p:txBody>
        </p:sp>
        <p:pic>
          <p:nvPicPr>
            <p:cNvPr id="137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00" y="4222"/>
              <a:ext cx="1392" cy="1352"/>
            </a:xfrm>
            <a:prstGeom prst="rect">
              <a:avLst/>
            </a:prstGeom>
            <a:noFill/>
          </p:spPr>
        </p:pic>
      </p:grpSp>
      <p:grpSp>
        <p:nvGrpSpPr>
          <p:cNvPr id="154" name="组合 153"/>
          <p:cNvGrpSpPr/>
          <p:nvPr/>
        </p:nvGrpSpPr>
        <p:grpSpPr>
          <a:xfrm>
            <a:off x="183515" y="2031365"/>
            <a:ext cx="925195" cy="858520"/>
            <a:chOff x="7335" y="3880"/>
            <a:chExt cx="1457" cy="1352"/>
          </a:xfrm>
        </p:grpSpPr>
        <p:sp>
          <p:nvSpPr>
            <p:cNvPr id="124" name="矩形 48"/>
            <p:cNvSpPr>
              <a:spLocks noChangeArrowheads="1"/>
            </p:cNvSpPr>
            <p:nvPr/>
          </p:nvSpPr>
          <p:spPr bwMode="auto">
            <a:xfrm>
              <a:off x="7335" y="3880"/>
              <a:ext cx="1449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恍惚</a:t>
              </a:r>
            </a:p>
          </p:txBody>
        </p:sp>
        <p:pic>
          <p:nvPicPr>
            <p:cNvPr id="138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400" y="3880"/>
              <a:ext cx="1392" cy="1352"/>
            </a:xfrm>
            <a:prstGeom prst="rect">
              <a:avLst/>
            </a:prstGeom>
            <a:noFill/>
          </p:spPr>
        </p:pic>
      </p:grpSp>
      <p:grpSp>
        <p:nvGrpSpPr>
          <p:cNvPr id="150" name="组合 149"/>
          <p:cNvGrpSpPr/>
          <p:nvPr/>
        </p:nvGrpSpPr>
        <p:grpSpPr>
          <a:xfrm>
            <a:off x="3422650" y="3491230"/>
            <a:ext cx="919480" cy="902970"/>
            <a:chOff x="6504" y="3639"/>
            <a:chExt cx="1448" cy="1422"/>
          </a:xfrm>
        </p:grpSpPr>
        <p:sp>
          <p:nvSpPr>
            <p:cNvPr id="120" name="矩形 48"/>
            <p:cNvSpPr>
              <a:spLocks noChangeArrowheads="1"/>
            </p:cNvSpPr>
            <p:nvPr/>
          </p:nvSpPr>
          <p:spPr bwMode="auto">
            <a:xfrm>
              <a:off x="6504" y="3639"/>
              <a:ext cx="1449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枕边</a:t>
              </a:r>
            </a:p>
          </p:txBody>
        </p:sp>
        <p:pic>
          <p:nvPicPr>
            <p:cNvPr id="139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04" y="3709"/>
              <a:ext cx="1392" cy="1352"/>
            </a:xfrm>
            <a:prstGeom prst="rect">
              <a:avLst/>
            </a:prstGeom>
            <a:noFill/>
          </p:spPr>
        </p:pic>
      </p:grpSp>
      <p:grpSp>
        <p:nvGrpSpPr>
          <p:cNvPr id="153" name="组合 152"/>
          <p:cNvGrpSpPr/>
          <p:nvPr/>
        </p:nvGrpSpPr>
        <p:grpSpPr>
          <a:xfrm>
            <a:off x="3241040" y="2632075"/>
            <a:ext cx="920115" cy="858520"/>
            <a:chOff x="5694" y="2595"/>
            <a:chExt cx="1449" cy="1352"/>
          </a:xfrm>
        </p:grpSpPr>
        <p:sp>
          <p:nvSpPr>
            <p:cNvPr id="125" name="矩形 48"/>
            <p:cNvSpPr>
              <a:spLocks noChangeArrowheads="1"/>
            </p:cNvSpPr>
            <p:nvPr/>
          </p:nvSpPr>
          <p:spPr bwMode="auto">
            <a:xfrm>
              <a:off x="5694" y="2595"/>
              <a:ext cx="1449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启迪</a:t>
              </a:r>
            </a:p>
          </p:txBody>
        </p:sp>
        <p:pic>
          <p:nvPicPr>
            <p:cNvPr id="140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751" y="2595"/>
              <a:ext cx="1392" cy="1352"/>
            </a:xfrm>
            <a:prstGeom prst="rect">
              <a:avLst/>
            </a:prstGeom>
            <a:noFill/>
          </p:spPr>
        </p:pic>
      </p:grpSp>
      <p:grpSp>
        <p:nvGrpSpPr>
          <p:cNvPr id="157" name="组合 156"/>
          <p:cNvGrpSpPr/>
          <p:nvPr/>
        </p:nvGrpSpPr>
        <p:grpSpPr>
          <a:xfrm>
            <a:off x="4124960" y="2632075"/>
            <a:ext cx="920115" cy="858520"/>
            <a:chOff x="9201" y="1277"/>
            <a:chExt cx="1449" cy="1352"/>
          </a:xfrm>
        </p:grpSpPr>
        <p:sp>
          <p:nvSpPr>
            <p:cNvPr id="122" name="矩形 48"/>
            <p:cNvSpPr>
              <a:spLocks noChangeArrowheads="1"/>
            </p:cNvSpPr>
            <p:nvPr/>
          </p:nvSpPr>
          <p:spPr bwMode="auto">
            <a:xfrm>
              <a:off x="9201" y="1277"/>
              <a:ext cx="1449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嘲笑</a:t>
              </a:r>
            </a:p>
          </p:txBody>
        </p:sp>
        <p:pic>
          <p:nvPicPr>
            <p:cNvPr id="141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258" y="1277"/>
              <a:ext cx="1392" cy="1352"/>
            </a:xfrm>
            <a:prstGeom prst="rect">
              <a:avLst/>
            </a:prstGeom>
            <a:noFill/>
          </p:spPr>
        </p:pic>
      </p:grpSp>
      <p:grpSp>
        <p:nvGrpSpPr>
          <p:cNvPr id="156" name="组合 155"/>
          <p:cNvGrpSpPr/>
          <p:nvPr/>
        </p:nvGrpSpPr>
        <p:grpSpPr>
          <a:xfrm>
            <a:off x="1992630" y="1974215"/>
            <a:ext cx="920115" cy="858520"/>
            <a:chOff x="7385" y="1986"/>
            <a:chExt cx="1449" cy="1352"/>
          </a:xfrm>
        </p:grpSpPr>
        <p:sp>
          <p:nvSpPr>
            <p:cNvPr id="127" name="矩形 48"/>
            <p:cNvSpPr>
              <a:spLocks noChangeArrowheads="1"/>
            </p:cNvSpPr>
            <p:nvPr/>
          </p:nvSpPr>
          <p:spPr bwMode="auto">
            <a:xfrm>
              <a:off x="7385" y="1986"/>
              <a:ext cx="1449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落榜</a:t>
              </a:r>
            </a:p>
          </p:txBody>
        </p:sp>
        <p:pic>
          <p:nvPicPr>
            <p:cNvPr id="142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442" y="1986"/>
              <a:ext cx="1392" cy="1352"/>
            </a:xfrm>
            <a:prstGeom prst="rect">
              <a:avLst/>
            </a:prstGeom>
            <a:noFill/>
          </p:spPr>
        </p:pic>
      </p:grpSp>
      <p:grpSp>
        <p:nvGrpSpPr>
          <p:cNvPr id="158" name="组合 157"/>
          <p:cNvGrpSpPr/>
          <p:nvPr/>
        </p:nvGrpSpPr>
        <p:grpSpPr>
          <a:xfrm>
            <a:off x="3076575" y="1901190"/>
            <a:ext cx="920115" cy="899160"/>
            <a:chOff x="8535" y="3816"/>
            <a:chExt cx="1449" cy="1416"/>
          </a:xfrm>
        </p:grpSpPr>
        <p:sp>
          <p:nvSpPr>
            <p:cNvPr id="121" name="矩形 48"/>
            <p:cNvSpPr>
              <a:spLocks noChangeArrowheads="1"/>
            </p:cNvSpPr>
            <p:nvPr/>
          </p:nvSpPr>
          <p:spPr bwMode="auto">
            <a:xfrm>
              <a:off x="8535" y="3816"/>
              <a:ext cx="1449" cy="822"/>
            </a:xfrm>
            <a:prstGeom prst="rect">
              <a:avLst/>
            </a:prstGeom>
            <a:noFill/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8000"/>
                    </a:schemeClr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兼顾</a:t>
              </a:r>
            </a:p>
          </p:txBody>
        </p:sp>
        <p:pic>
          <p:nvPicPr>
            <p:cNvPr id="143" name="Picture 4" descr="https://i04piccdn.sogoucdn.com/aeefa7edcb0c748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0F0FA"/>
                </a:clrFrom>
                <a:clrTo>
                  <a:srgbClr val="F0F0FA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592" y="3880"/>
              <a:ext cx="1392" cy="135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2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2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2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2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2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989330" y="1241756"/>
            <a:ext cx="6719287" cy="27515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9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客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栈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zhàn   zàn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绸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缎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chóu   cóu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90000"/>
              </a:lnSpc>
            </a:pP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枕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边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zěn   z</a:t>
            </a:r>
            <a:r>
              <a:rPr lang="en-US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ěn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兼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顾（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jiāng  jiān   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90000"/>
              </a:lnSpc>
            </a:pP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落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榜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bǎn   bǎng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嘲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讽（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cháo   cáo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2444223" y="2085890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" name="矩形 1"/>
          <p:cNvSpPr/>
          <p:nvPr/>
        </p:nvSpPr>
        <p:spPr>
          <a:xfrm>
            <a:off x="5234501" y="2007648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6" name="矩形 5"/>
          <p:cNvSpPr/>
          <p:nvPr/>
        </p:nvSpPr>
        <p:spPr>
          <a:xfrm>
            <a:off x="3149918" y="2702112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5802289" y="2715747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8" name="矩形 7"/>
          <p:cNvSpPr/>
          <p:nvPr/>
        </p:nvSpPr>
        <p:spPr>
          <a:xfrm>
            <a:off x="3288147" y="3426718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9" name="矩形 8"/>
          <p:cNvSpPr/>
          <p:nvPr/>
        </p:nvSpPr>
        <p:spPr>
          <a:xfrm>
            <a:off x="5372730" y="3405452"/>
            <a:ext cx="778953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696363" y="633973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4"/>
          <p:cNvSpPr/>
          <p:nvPr/>
        </p:nvSpPr>
        <p:spPr>
          <a:xfrm>
            <a:off x="573088" y="1187515"/>
            <a:ext cx="1925637" cy="3298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朦胧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枇杷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教训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便宜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客栈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630363" y="1624078"/>
            <a:ext cx="1708150" cy="6619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624013" y="2297178"/>
            <a:ext cx="1698625" cy="18621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581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82" name="矩形 5"/>
          <p:cNvSpPr/>
          <p:nvPr/>
        </p:nvSpPr>
        <p:spPr>
          <a:xfrm>
            <a:off x="3311525" y="3175065"/>
            <a:ext cx="5440363" cy="70802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一般设备较简陋、能兼供客户存货并代办转运的旅店。</a:t>
            </a:r>
          </a:p>
        </p:txBody>
      </p:sp>
      <p:sp>
        <p:nvSpPr>
          <p:cNvPr id="24583" name="矩形 5"/>
          <p:cNvSpPr/>
          <p:nvPr/>
        </p:nvSpPr>
        <p:spPr>
          <a:xfrm>
            <a:off x="3311525" y="2006665"/>
            <a:ext cx="230505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不清楚，模糊。</a:t>
            </a:r>
          </a:p>
        </p:txBody>
      </p:sp>
      <p:sp>
        <p:nvSpPr>
          <p:cNvPr id="24584" name="矩形 5"/>
          <p:cNvSpPr/>
          <p:nvPr/>
        </p:nvSpPr>
        <p:spPr>
          <a:xfrm>
            <a:off x="3311525" y="2667065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价钱低。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85" name="矩形 5"/>
          <p:cNvSpPr/>
          <p:nvPr/>
        </p:nvSpPr>
        <p:spPr>
          <a:xfrm>
            <a:off x="3311525" y="1317690"/>
            <a:ext cx="5218113" cy="39878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指从错误或失败中取得的知识。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647825" y="1551053"/>
            <a:ext cx="1706563" cy="13414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587" name="矩形 29"/>
          <p:cNvSpPr/>
          <p:nvPr/>
        </p:nvSpPr>
        <p:spPr>
          <a:xfrm>
            <a:off x="3311525" y="3989453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一种植物的果实。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590675" y="3452878"/>
            <a:ext cx="1790700" cy="7223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630363" y="2892490"/>
            <a:ext cx="1708150" cy="6826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422650" y="353812"/>
            <a:ext cx="3976688" cy="581025"/>
            <a:chOff x="3124895" y="802159"/>
            <a:chExt cx="3975140" cy="580739"/>
          </a:xfrm>
        </p:grpSpPr>
        <p:pic>
          <p:nvPicPr>
            <p:cNvPr id="24593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58073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94" name="矩形 12"/>
            <p:cNvSpPr/>
            <p:nvPr/>
          </p:nvSpPr>
          <p:spPr>
            <a:xfrm>
              <a:off x="3222050" y="863852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509290" y="648299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4"/>
          <p:cNvSpPr/>
          <p:nvPr/>
        </p:nvSpPr>
        <p:spPr>
          <a:xfrm>
            <a:off x="587375" y="1059919"/>
            <a:ext cx="1925638" cy="3298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冤枉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恍恍惚惚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庙会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偏僻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寄宿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663700" y="1496482"/>
            <a:ext cx="1552575" cy="6619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2133600" y="1525057"/>
            <a:ext cx="1160463" cy="600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605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606" name="矩形 5"/>
          <p:cNvSpPr/>
          <p:nvPr/>
        </p:nvSpPr>
        <p:spPr>
          <a:xfrm>
            <a:off x="3179763" y="3157007"/>
            <a:ext cx="490220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借某处住宿；在学校住宿。</a:t>
            </a:r>
          </a:p>
        </p:txBody>
      </p:sp>
      <p:sp>
        <p:nvSpPr>
          <p:cNvPr id="25607" name="矩形 5"/>
          <p:cNvSpPr/>
          <p:nvPr/>
        </p:nvSpPr>
        <p:spPr>
          <a:xfrm>
            <a:off x="3179763" y="1923519"/>
            <a:ext cx="549910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无辜的人被诬指为有罪，无过错的人受到指责。</a:t>
            </a:r>
          </a:p>
        </p:txBody>
      </p:sp>
      <p:sp>
        <p:nvSpPr>
          <p:cNvPr id="25608" name="矩形 5"/>
          <p:cNvSpPr/>
          <p:nvPr/>
        </p:nvSpPr>
        <p:spPr>
          <a:xfrm>
            <a:off x="3179763" y="2556932"/>
            <a:ext cx="5218112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离城市或中心区远，交通不便。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609" name="矩形 5"/>
          <p:cNvSpPr/>
          <p:nvPr/>
        </p:nvSpPr>
        <p:spPr>
          <a:xfrm>
            <a:off x="3179763" y="1263119"/>
            <a:ext cx="5218112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看得、听得、记得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不真切，不清楚。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666875" y="2755369"/>
            <a:ext cx="1516063" cy="14081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611" name="矩形 29"/>
          <p:cNvSpPr/>
          <p:nvPr/>
        </p:nvSpPr>
        <p:spPr>
          <a:xfrm>
            <a:off x="3179763" y="3691994"/>
            <a:ext cx="54991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亦称庙市。中国的市集形式之一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设在寺庙里边或附近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在节日或规定的日子举行。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662113" y="3464982"/>
            <a:ext cx="1539875" cy="6238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685925" y="2804582"/>
            <a:ext cx="1512888" cy="584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5615" name="组合 25"/>
          <p:cNvGrpSpPr/>
          <p:nvPr/>
        </p:nvGrpSpPr>
        <p:grpSpPr>
          <a:xfrm>
            <a:off x="3422650" y="396344"/>
            <a:ext cx="3976688" cy="581025"/>
            <a:chOff x="3124895" y="802159"/>
            <a:chExt cx="3975140" cy="580739"/>
          </a:xfrm>
        </p:grpSpPr>
        <p:pic>
          <p:nvPicPr>
            <p:cNvPr id="25617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58073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18" name="矩形 12"/>
            <p:cNvSpPr/>
            <p:nvPr/>
          </p:nvSpPr>
          <p:spPr>
            <a:xfrm>
              <a:off x="3222050" y="863852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"/>
          <p:cNvGrpSpPr/>
          <p:nvPr/>
        </p:nvGrpSpPr>
        <p:grpSpPr>
          <a:xfrm>
            <a:off x="2758032" y="25945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  <p:sp>
        <p:nvSpPr>
          <p:cNvPr id="19459" name="TextBox 7"/>
          <p:cNvSpPr txBox="1"/>
          <p:nvPr/>
        </p:nvSpPr>
        <p:spPr>
          <a:xfrm>
            <a:off x="568644" y="898538"/>
            <a:ext cx="3067670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再读课文，填一填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。</a:t>
            </a:r>
            <a:endParaRPr lang="zh-CN" altLang="en-US" sz="24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47830" y="1531303"/>
            <a:ext cx="7953375" cy="2862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5365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课文围绕父亲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送“我”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带“我”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这一重点，介绍了家境困难、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父亲挣钱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等情况，写了父亲想为“我”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、给“我”做万花筒、雨雪天背“我”上学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、给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“我”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、摇船送“我”考学、为“我”缝补棉被等小事。</a:t>
            </a:r>
          </a:p>
        </p:txBody>
      </p:sp>
      <p:sp>
        <p:nvSpPr>
          <p:cNvPr id="4" name="TextBox 10"/>
          <p:cNvSpPr txBox="1"/>
          <p:nvPr/>
        </p:nvSpPr>
        <p:spPr>
          <a:xfrm>
            <a:off x="4299190" y="1647676"/>
            <a:ext cx="873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上学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6436205" y="1647676"/>
            <a:ext cx="15379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报考学校</a:t>
            </a:r>
          </a:p>
        </p:txBody>
      </p:sp>
      <p:sp>
        <p:nvSpPr>
          <p:cNvPr id="7" name="TextBox 10"/>
          <p:cNvSpPr txBox="1"/>
          <p:nvPr/>
        </p:nvSpPr>
        <p:spPr>
          <a:xfrm>
            <a:off x="5834420" y="2159294"/>
            <a:ext cx="95978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艰辛</a:t>
            </a:r>
          </a:p>
        </p:txBody>
      </p:sp>
      <p:sp>
        <p:nvSpPr>
          <p:cNvPr id="8" name="TextBox 10"/>
          <p:cNvSpPr txBox="1"/>
          <p:nvPr/>
        </p:nvSpPr>
        <p:spPr>
          <a:xfrm>
            <a:off x="3089371" y="2677297"/>
            <a:ext cx="14128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换房间</a:t>
            </a:r>
          </a:p>
        </p:txBody>
      </p:sp>
      <p:sp>
        <p:nvSpPr>
          <p:cNvPr id="14" name="TextBox 10"/>
          <p:cNvSpPr txBox="1"/>
          <p:nvPr/>
        </p:nvSpPr>
        <p:spPr>
          <a:xfrm>
            <a:off x="3886180" y="3275901"/>
            <a:ext cx="14128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凑学费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778089" y="81598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892091" y="1298575"/>
            <a:ext cx="7539527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</a:rPr>
              <a:t>查资料，填一填。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     吴冠中，著名</a:t>
            </a:r>
            <a:r>
              <a:rPr lang="en-US" altLang="zh-CN" sz="2400" b="1" dirty="0">
                <a:latin typeface="+mj-ea"/>
                <a:ea typeface="+mj-ea"/>
              </a:rPr>
              <a:t>_______</a:t>
            </a:r>
            <a:r>
              <a:rPr lang="zh-CN" altLang="en-US" sz="2400" b="1" dirty="0">
                <a:latin typeface="+mj-ea"/>
                <a:ea typeface="+mj-ea"/>
              </a:rPr>
              <a:t>、美术教育家。油画代表作有《</a:t>
            </a:r>
            <a:r>
              <a:rPr lang="en-US" altLang="zh-CN" sz="2400" b="1" dirty="0">
                <a:latin typeface="+mj-ea"/>
                <a:ea typeface="+mj-ea"/>
              </a:rPr>
              <a:t>________</a:t>
            </a:r>
            <a:r>
              <a:rPr lang="zh-CN" altLang="en-US" sz="2400" b="1" dirty="0">
                <a:latin typeface="+mj-ea"/>
                <a:ea typeface="+mj-ea"/>
              </a:rPr>
              <a:t>》《北国风光》等。个人文集有《吴冠中谈艺集》《</a:t>
            </a:r>
            <a:r>
              <a:rPr lang="en-US" altLang="zh-CN" sz="2400" b="1" dirty="0">
                <a:latin typeface="+mj-ea"/>
                <a:ea typeface="+mj-ea"/>
              </a:rPr>
              <a:t>_____________</a:t>
            </a:r>
            <a:r>
              <a:rPr lang="zh-CN" altLang="en-US" sz="2400" b="1" dirty="0">
                <a:latin typeface="+mj-ea"/>
                <a:ea typeface="+mj-ea"/>
              </a:rPr>
              <a:t>》《美丑缘》</a:t>
            </a:r>
            <a:r>
              <a:rPr lang="zh-CN" altLang="en-US" sz="2400" b="1" dirty="0" smtClean="0">
                <a:latin typeface="+mj-ea"/>
                <a:ea typeface="+mj-ea"/>
              </a:rPr>
              <a:t>等。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18735" y="1910255"/>
            <a:ext cx="1638491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当代画家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1842835" y="2471595"/>
            <a:ext cx="1415898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长江三峡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3221556" y="3028490"/>
            <a:ext cx="1995814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吴冠中文集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98140" y="231899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85080" y="1415156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0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653</Words>
  <Application>Microsoft Office PowerPoint</Application>
  <PresentationFormat>全屏显示(16:9)</PresentationFormat>
  <Paragraphs>111</Paragraphs>
  <Slides>16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690</cp:revision>
  <dcterms:created xsi:type="dcterms:W3CDTF">2015-12-30T08:03:00Z</dcterms:created>
  <dcterms:modified xsi:type="dcterms:W3CDTF">2020-08-20T07:36:03Z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