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681" r:id="rId2"/>
    <p:sldId id="648" r:id="rId3"/>
    <p:sldId id="649" r:id="rId4"/>
    <p:sldId id="650" r:id="rId5"/>
    <p:sldId id="651" r:id="rId6"/>
    <p:sldId id="652" r:id="rId7"/>
    <p:sldId id="653" r:id="rId8"/>
    <p:sldId id="654" r:id="rId9"/>
    <p:sldId id="655" r:id="rId10"/>
    <p:sldId id="657" r:id="rId11"/>
    <p:sldId id="658" r:id="rId12"/>
    <p:sldId id="659" r:id="rId13"/>
    <p:sldId id="660" r:id="rId14"/>
    <p:sldId id="661" r:id="rId15"/>
    <p:sldId id="663" r:id="rId16"/>
    <p:sldId id="664" r:id="rId17"/>
    <p:sldId id="666" r:id="rId18"/>
    <p:sldId id="667" r:id="rId19"/>
    <p:sldId id="668" r:id="rId20"/>
    <p:sldId id="669" r:id="rId21"/>
    <p:sldId id="670" r:id="rId22"/>
    <p:sldId id="671" r:id="rId23"/>
    <p:sldId id="672" r:id="rId24"/>
    <p:sldId id="673" r:id="rId25"/>
    <p:sldId id="674" r:id="rId26"/>
    <p:sldId id="675" r:id="rId27"/>
    <p:sldId id="676" r:id="rId28"/>
    <p:sldId id="677" r:id="rId29"/>
    <p:sldId id="678" r:id="rId30"/>
    <p:sldId id="679" r:id="rId31"/>
    <p:sldId id="680" r:id="rId32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CC"/>
    <a:srgbClr val="000000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9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90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083014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3430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3430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7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3" name="图片 2" descr="IMG_256"/>
            <p:cNvPicPr>
              <a:picLocks noChangeAspect="1"/>
            </p:cNvPicPr>
            <p:nvPr userDrawn="1"/>
          </p:nvPicPr>
          <p:blipFill>
            <a:blip r:embed="rId7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9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tiff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9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862" t="7466" r="-862" b="7141"/>
          <a:stretch>
            <a:fillRect/>
          </a:stretch>
        </p:blipFill>
        <p:spPr>
          <a:xfrm>
            <a:off x="0" y="-635"/>
            <a:ext cx="9234805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435225" y="1821180"/>
            <a:ext cx="38963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父爱之舟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613" y="292860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668" y="2906706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970819" y="303997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pic>
        <p:nvPicPr>
          <p:cNvPr id="7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77750" y="149726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  <p:sp>
        <p:nvSpPr>
          <p:cNvPr id="12" name="TextBox 7"/>
          <p:cNvSpPr txBox="1"/>
          <p:nvPr/>
        </p:nvSpPr>
        <p:spPr>
          <a:xfrm>
            <a:off x="568644" y="898538"/>
            <a:ext cx="3067670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再读课文，填一填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。</a:t>
            </a:r>
            <a:endParaRPr lang="zh-CN" altLang="en-US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7830" y="1531303"/>
            <a:ext cx="7953375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5365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课文围绕父亲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送“我”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带“我”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这一重点，介绍了家境困难、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父亲挣钱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等情况，写了父亲想为“我”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、给“我”做万花筒、雨雪天背“我”上学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“我”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、摇船送“我”考学、为“我”缝补棉被等小事。</a:t>
            </a:r>
          </a:p>
        </p:txBody>
      </p:sp>
      <p:sp>
        <p:nvSpPr>
          <p:cNvPr id="15" name="TextBox 10"/>
          <p:cNvSpPr txBox="1"/>
          <p:nvPr/>
        </p:nvSpPr>
        <p:spPr>
          <a:xfrm>
            <a:off x="4277924" y="1647676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上学</a:t>
            </a:r>
          </a:p>
        </p:txBody>
      </p:sp>
      <p:sp>
        <p:nvSpPr>
          <p:cNvPr id="16" name="TextBox 10"/>
          <p:cNvSpPr txBox="1"/>
          <p:nvPr/>
        </p:nvSpPr>
        <p:spPr>
          <a:xfrm>
            <a:off x="6436205" y="1647676"/>
            <a:ext cx="1537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报考学校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5834420" y="2159294"/>
            <a:ext cx="95978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艰辛</a:t>
            </a:r>
          </a:p>
        </p:txBody>
      </p:sp>
      <p:sp>
        <p:nvSpPr>
          <p:cNvPr id="18" name="TextBox 10"/>
          <p:cNvSpPr txBox="1"/>
          <p:nvPr/>
        </p:nvSpPr>
        <p:spPr>
          <a:xfrm>
            <a:off x="3089371" y="2677297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换房间</a:t>
            </a:r>
          </a:p>
        </p:txBody>
      </p:sp>
      <p:sp>
        <p:nvSpPr>
          <p:cNvPr id="19" name="TextBox 10"/>
          <p:cNvSpPr txBox="1"/>
          <p:nvPr/>
        </p:nvSpPr>
        <p:spPr>
          <a:xfrm>
            <a:off x="3886180" y="3275901"/>
            <a:ext cx="1412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凑学费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55600" y="791236"/>
            <a:ext cx="8496300" cy="362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600" b="1" dirty="0"/>
              <a:t>首先，默读课文，了解课文的主要内容，说说“我”的梦中出现了哪些难忘的</a:t>
            </a:r>
            <a:r>
              <a:rPr lang="zh-CN" altLang="en-US" sz="2600" b="1" dirty="0" smtClean="0"/>
              <a:t>场景</a:t>
            </a:r>
            <a:r>
              <a:rPr lang="zh-CN" altLang="en-US" sz="2600" b="1" dirty="0"/>
              <a:t>，这些场景是围绕什么来写的。其次，重点品读细节描写的句子，体会作者所</a:t>
            </a:r>
            <a:r>
              <a:rPr lang="zh-CN" altLang="en-US" sz="2600" b="1" dirty="0" smtClean="0"/>
              <a:t>表达的</a:t>
            </a:r>
            <a:r>
              <a:rPr lang="zh-CN" altLang="en-US" sz="2600" b="1" dirty="0"/>
              <a:t>思想感情。接着，找出文中描写“舟”的相关内容，说说课文以“父爱之舟”</a:t>
            </a:r>
            <a:r>
              <a:rPr lang="zh-CN" altLang="en-US" sz="2600" b="1" dirty="0" smtClean="0"/>
              <a:t>为题有</a:t>
            </a:r>
            <a:r>
              <a:rPr lang="zh-CN" altLang="en-US" sz="2600" b="1" dirty="0"/>
              <a:t>什么深层含义。最后，学习课文倒叙的写法和细节描写的方法。</a:t>
            </a:r>
            <a:endParaRPr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7421" y="13193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781458" y="1388110"/>
            <a:ext cx="30659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112146" y="2603623"/>
            <a:ext cx="36507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19240" y="4382760"/>
            <a:ext cx="44907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6776720" y="4043045"/>
            <a:ext cx="2171700" cy="517525"/>
            <a:chOff x="6697451" y="735569"/>
            <a:chExt cx="2173499" cy="643411"/>
          </a:xfrm>
        </p:grpSpPr>
        <p:pic>
          <p:nvPicPr>
            <p:cNvPr id="1127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97451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271" name="矩形 7"/>
            <p:cNvSpPr/>
            <p:nvPr/>
          </p:nvSpPr>
          <p:spPr>
            <a:xfrm>
              <a:off x="6709781" y="843758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2977189" y="79735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9" name="文本框 6"/>
          <p:cNvSpPr txBox="1"/>
          <p:nvPr/>
        </p:nvSpPr>
        <p:spPr>
          <a:xfrm>
            <a:off x="444778" y="804286"/>
            <a:ext cx="8397311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默读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课文，说说在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的梦中出现了哪些难忘的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场景哪个场景给你的印象最深？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8334" y="1690480"/>
            <a:ext cx="8423275" cy="2709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627063">
              <a:lnSpc>
                <a:spcPct val="120000"/>
              </a:lnSpc>
              <a:defRPr/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“我”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梦中出现的难忘的场景有：父母半夜起来喂蚕，父亲卖了茧子后给“我”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买枇杷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；父亲心疼“我”被虫咬了想为“我”换房间；父亲带“我”逛庙会，给“我”做万花筒；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父亲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大雨大雪天背“我”上学；父亲努力凑钱供“我”读书；父亲用小渔船送“我”考学、上学；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父亲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为“我”缝补棉被等。印象最深的场景略。</a:t>
            </a:r>
            <a:endParaRPr lang="zh-CN" altLang="en-US" sz="2400" b="1" noProof="0" dirty="0">
              <a:solidFill>
                <a:srgbClr val="C00000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938543" y="1741371"/>
            <a:ext cx="74720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038" fontAlgn="auto">
              <a:lnSpc>
                <a:spcPct val="100000"/>
              </a:lnSpc>
            </a:pP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请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同学们快速阅读课文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2-9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，在文中找出表现浓浓父爱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的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句子。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855278" y="836056"/>
            <a:ext cx="3457575" cy="592137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433994" y="209703"/>
              <a:ext cx="2317230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回忆浓浓父爱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8"/>
          <p:cNvSpPr/>
          <p:nvPr/>
        </p:nvSpPr>
        <p:spPr>
          <a:xfrm>
            <a:off x="832168" y="1028383"/>
            <a:ext cx="5649912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213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朦胧中，父亲和母亲在半夜起来给蚕宝宝添桑叶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每年卖茧子的时候，我总跟在父亲身后，卖了茧子，父亲便给我买枇杷吃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000" b="1" dirty="0">
              <a:solidFill>
                <a:srgbClr val="FF66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713" name="Picture 17" descr="C:\Users\Administrator\AppData\Roaming\Tencent\Users\541737432\QQ\WinTemp\RichOle\})4S{{DV64D8OXSD11{WY6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23547" y="255241"/>
            <a:ext cx="1831107" cy="23637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组合 9"/>
          <p:cNvGrpSpPr/>
          <p:nvPr/>
        </p:nvGrpSpPr>
        <p:grpSpPr>
          <a:xfrm>
            <a:off x="-7937" y="2190750"/>
            <a:ext cx="8174037" cy="879475"/>
            <a:chOff x="772686" y="3876457"/>
            <a:chExt cx="8177645" cy="879120"/>
          </a:xfrm>
        </p:grpSpPr>
        <p:sp>
          <p:nvSpPr>
            <p:cNvPr id="12295" name="文本框 9"/>
            <p:cNvSpPr txBox="1"/>
            <p:nvPr/>
          </p:nvSpPr>
          <p:spPr>
            <a:xfrm>
              <a:off x="1613629" y="4090304"/>
              <a:ext cx="7336702" cy="4532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从这段话中你感受到什么？</a:t>
              </a:r>
            </a:p>
          </p:txBody>
        </p:sp>
        <p:pic>
          <p:nvPicPr>
            <p:cNvPr id="1229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888365" y="2857818"/>
            <a:ext cx="7532688" cy="1691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从第一处省略号能想象到父亲和母亲养蚕的辛劳，从第二处省略号能感受到父亲的慈爱。从“半夜起来给蚕宝宝添桑叶”和“卖了茧子父亲便给我买枇杷吃”的对比中，可以感受到父亲对“我”的疼爱。</a:t>
            </a:r>
          </a:p>
        </p:txBody>
      </p:sp>
      <p:sp>
        <p:nvSpPr>
          <p:cNvPr id="2" name="TextBox 19"/>
          <p:cNvSpPr txBox="1"/>
          <p:nvPr/>
        </p:nvSpPr>
        <p:spPr>
          <a:xfrm>
            <a:off x="2226323" y="0"/>
            <a:ext cx="3318510" cy="117707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深夜喂蚕，</a:t>
            </a:r>
          </a:p>
          <a:p>
            <a:r>
              <a:rPr lang="zh-CN" altLang="en-US" sz="2400" b="1" dirty="0">
                <a:ea typeface="黑体" panose="02010609060101010101" pitchFamily="49" charset="-122"/>
              </a:rPr>
              <a:t>卖茧买枇杷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/>
          <p:nvPr/>
        </p:nvSpPr>
        <p:spPr>
          <a:xfrm>
            <a:off x="936625" y="1382713"/>
            <a:ext cx="7853363" cy="715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我又见到了姑爹那只小渔船。</a:t>
            </a:r>
          </a:p>
        </p:txBody>
      </p:sp>
      <p:sp>
        <p:nvSpPr>
          <p:cNvPr id="13315" name="矩形 3"/>
          <p:cNvSpPr/>
          <p:nvPr/>
        </p:nvSpPr>
        <p:spPr>
          <a:xfrm>
            <a:off x="3263900" y="527050"/>
            <a:ext cx="33051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422400" y="1611954"/>
            <a:ext cx="460375" cy="465138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8" name="Picture 10" descr="C:\Users\Administrator\AppData\Roaming\Tencent\Users\541737432\QQ\WinTemp\RichOle\NE[EZE0YJT)LQ%R1QOUR%Q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2548" y="648990"/>
            <a:ext cx="2673226" cy="2146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011045" y="2438251"/>
            <a:ext cx="3773068" cy="1867934"/>
          </a:xfrm>
          <a:prstGeom prst="borderCallout1">
            <a:avLst>
              <a:gd name="adj1" fmla="val 41269"/>
              <a:gd name="adj2" fmla="val 558"/>
              <a:gd name="adj3" fmla="val -17295"/>
              <a:gd name="adj4" fmla="val -13932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“又”字点出作者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不止</a:t>
            </a:r>
          </a:p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一次梦到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姑爹的小渔船，</a:t>
            </a:r>
          </a:p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突出了小渔船在作者心目</a:t>
            </a:r>
          </a:p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中的重要地位，也为后文</a:t>
            </a:r>
          </a:p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写小渔船埋下伏笔。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/>
          <p:nvPr/>
        </p:nvSpPr>
        <p:spPr>
          <a:xfrm>
            <a:off x="541817" y="759272"/>
            <a:ext cx="8072438" cy="166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父亲送我离开家乡去报考学校和上学，总是要借用姑爹那只小渔船。他同姑爹一同摇船送我。带了米在船上做饭，晚上就睡在船上，这样可以节省饭钱和旅店钱。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2804005" y="1827660"/>
            <a:ext cx="5527675" cy="0"/>
          </a:xfrm>
          <a:prstGeom prst="lin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605317" y="2395985"/>
            <a:ext cx="6859588" cy="0"/>
          </a:xfrm>
          <a:prstGeom prst="lin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14" name="椭圆 13"/>
          <p:cNvSpPr/>
          <p:nvPr/>
        </p:nvSpPr>
        <p:spPr>
          <a:xfrm>
            <a:off x="6415567" y="876747"/>
            <a:ext cx="669925" cy="444500"/>
          </a:xfrm>
          <a:prstGeom prst="ellipse">
            <a:avLst/>
          </a:prstGeom>
          <a:noFill/>
          <a:ln w="38100">
            <a:solidFill>
              <a:srgbClr val="0066FF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线形标注 2 18"/>
          <p:cNvSpPr/>
          <p:nvPr/>
        </p:nvSpPr>
        <p:spPr>
          <a:xfrm flipH="1">
            <a:off x="4302273" y="98574"/>
            <a:ext cx="4717415" cy="663575"/>
          </a:xfrm>
          <a:prstGeom prst="borderCallout2">
            <a:avLst>
              <a:gd name="adj1" fmla="val 49961"/>
              <a:gd name="adj2" fmla="val 100919"/>
              <a:gd name="adj3" fmla="val 55437"/>
              <a:gd name="adj4" fmla="val 121964"/>
              <a:gd name="adj5" fmla="val 133684"/>
              <a:gd name="adj6" fmla="val 58352"/>
            </a:avLst>
          </a:prstGeom>
          <a:solidFill>
            <a:srgbClr val="FFFFFF"/>
          </a:solidFill>
          <a:ln w="9525">
            <a:solidFill>
              <a:schemeClr val="bg2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“总是”突出了姑爹那只小渔船在“我”去报考学校和上学的过程中的重要作用。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3934305" y="2470597"/>
            <a:ext cx="4641850" cy="750888"/>
          </a:xfrm>
          <a:prstGeom prst="borderCallout1">
            <a:avLst>
              <a:gd name="adj1" fmla="val 48415"/>
              <a:gd name="adj2" fmla="val -225"/>
              <a:gd name="adj3" fmla="val 120"/>
              <a:gd name="adj4" fmla="val -853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写出了父亲日常生活极其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节省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，与下文形成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对比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，突出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父爱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-49212" y="2914650"/>
            <a:ext cx="8147050" cy="879475"/>
            <a:chOff x="772686" y="3835531"/>
            <a:chExt cx="8150337" cy="879120"/>
          </a:xfrm>
        </p:grpSpPr>
        <p:sp>
          <p:nvSpPr>
            <p:cNvPr id="14347" name="文本框 9"/>
            <p:cNvSpPr txBox="1"/>
            <p:nvPr/>
          </p:nvSpPr>
          <p:spPr>
            <a:xfrm>
              <a:off x="1586321" y="4103947"/>
              <a:ext cx="7336702" cy="4532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划线的句子与前面的句子有什么关系？</a:t>
              </a:r>
            </a:p>
          </p:txBody>
        </p:sp>
        <p:pic>
          <p:nvPicPr>
            <p:cNvPr id="1434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35531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5" name="矩形 24"/>
          <p:cNvSpPr/>
          <p:nvPr/>
        </p:nvSpPr>
        <p:spPr>
          <a:xfrm>
            <a:off x="695325" y="3636328"/>
            <a:ext cx="7996238" cy="8915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这两句话交代了“我又见到了姑爹那只小渔船”和“父亲送我离开家乡去报考学校和上学，总是要借用姑爹那只小渔船”的原因。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9" grpId="0" bldLvl="0" animBg="1"/>
      <p:bldP spid="2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/>
          <p:nvPr/>
        </p:nvSpPr>
        <p:spPr>
          <a:xfrm>
            <a:off x="404813" y="693738"/>
            <a:ext cx="8343900" cy="2247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们不肯轻易上岸，花钱住旅店的教训太深了。有一次，父亲同我住了一间最便宜的小客栈，半夜我被臭虫咬醒，身上都是被咬的大红疙瘩。父亲心疼极了，叫来茶房，掀开席子让他看满床乱爬的臭虫和我身上的疙瘩。茶房说没办法，要么加点钱换个较好的房间。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父亲动心了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，但我年纪虽小却早已深深体会到父亲挣钱的艰难。他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平时节省到极点，自己是一分冤枉钱也不肯花的，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我反正已被咬了半夜，只剩下后半夜，就不肯再加钱换房子。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0949" y="2679843"/>
            <a:ext cx="6209732" cy="879475"/>
            <a:chOff x="772686" y="3835531"/>
            <a:chExt cx="6213215" cy="879120"/>
          </a:xfrm>
        </p:grpSpPr>
        <p:sp>
          <p:nvSpPr>
            <p:cNvPr id="16391" name="文本框 9"/>
            <p:cNvSpPr txBox="1"/>
            <p:nvPr/>
          </p:nvSpPr>
          <p:spPr>
            <a:xfrm>
              <a:off x="1587605" y="4059987"/>
              <a:ext cx="5398296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从父亲为我换房间这件小事中你体会到什么？</a:t>
              </a:r>
            </a:p>
          </p:txBody>
        </p:sp>
        <p:pic>
          <p:nvPicPr>
            <p:cNvPr id="1639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35531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6" name="矩形 15"/>
          <p:cNvSpPr/>
          <p:nvPr/>
        </p:nvSpPr>
        <p:spPr>
          <a:xfrm>
            <a:off x="693420" y="3304378"/>
            <a:ext cx="7996238" cy="1291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父亲用钱虽极为节省，但在旅馆投宿时，他看到我身上被臭虫咬的大红疙瘩，却心疼得同意加钱换房间。从这件小事上可以看出父亲对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我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的关爱。 </a:t>
            </a:r>
          </a:p>
        </p:txBody>
      </p:sp>
      <p:sp>
        <p:nvSpPr>
          <p:cNvPr id="4" name="TextBox 19"/>
          <p:cNvSpPr txBox="1"/>
          <p:nvPr/>
        </p:nvSpPr>
        <p:spPr>
          <a:xfrm>
            <a:off x="2108200" y="42532"/>
            <a:ext cx="2263140" cy="6491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旅店住宿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8"/>
          <p:cNvSpPr/>
          <p:nvPr/>
        </p:nvSpPr>
        <p:spPr>
          <a:xfrm>
            <a:off x="735013" y="688593"/>
            <a:ext cx="5326062" cy="1385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我和父亲都饿了，我多馋啊！但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不敢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，也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不忍心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叫父亲买。</a:t>
            </a:r>
          </a:p>
        </p:txBody>
      </p:sp>
      <p:pic>
        <p:nvPicPr>
          <p:cNvPr id="116737" name="Picture 1" descr="C:\Users\Administrator\AppData\Roaming\Tencent\Users\541737432\QQ\WinTemp\RichOle\CB7](]IF45EBOM0`_7CV@D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5579" y="363665"/>
            <a:ext cx="2676526" cy="196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443990" y="2451826"/>
            <a:ext cx="6506845" cy="1647190"/>
          </a:xfrm>
          <a:prstGeom prst="borderCallout1">
            <a:avLst>
              <a:gd name="adj1" fmla="val -2110"/>
              <a:gd name="adj2" fmla="val 22120"/>
              <a:gd name="adj3" fmla="val -32960"/>
              <a:gd name="adj4" fmla="val 1255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不敢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”说明“我”知道父亲很节省，怕提出后父亲不舍得给“我”买。“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不忍心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”说明“我”体谅父亲，知道父亲挣钱不易，不想让父亲为难，突出了“我”的懂事。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8"/>
          <p:cNvSpPr/>
          <p:nvPr/>
        </p:nvSpPr>
        <p:spPr>
          <a:xfrm>
            <a:off x="648594" y="842807"/>
            <a:ext cx="5708488" cy="216059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父亲从家里带了粽子，找个偏僻的地方，父子俩坐下吃凉粽子。吃完粽子，父亲觉得我太委屈了，领我到小摊上吃了碗热豆腐脑，我叫他也吃，他就是不吃。</a:t>
            </a:r>
          </a:p>
        </p:txBody>
      </p:sp>
      <p:pic>
        <p:nvPicPr>
          <p:cNvPr id="115713" name="Picture 1" descr="C:\Users\Administrator\AppData\Roaming\Tencent\Users\541737432\QQ\WinTemp\RichOle\SX]L%[}QT6`LCE[R1D]7]K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6189" y="853440"/>
            <a:ext cx="2592128" cy="19876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48594" y="3303696"/>
            <a:ext cx="7985043" cy="825500"/>
          </a:xfrm>
          <a:prstGeom prst="borderCallout1">
            <a:avLst>
              <a:gd name="adj1" fmla="val -5412"/>
              <a:gd name="adj2" fmla="val 47490"/>
              <a:gd name="adj3" fmla="val -56825"/>
              <a:gd name="adj4" fmla="val 43063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“父亲觉得我太委屈了”，突出了父亲因家境不好，没有让儿子吃上一顿好的而感到自责、愧疚，父爱又一次凸显。</a:t>
            </a:r>
          </a:p>
        </p:txBody>
      </p:sp>
      <p:sp>
        <p:nvSpPr>
          <p:cNvPr id="5" name="TextBox 20"/>
          <p:cNvSpPr txBox="1"/>
          <p:nvPr/>
        </p:nvSpPr>
        <p:spPr>
          <a:xfrm>
            <a:off x="2613025" y="138132"/>
            <a:ext cx="1743710" cy="65143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逛庙会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8"/>
          <p:cNvSpPr/>
          <p:nvPr/>
        </p:nvSpPr>
        <p:spPr>
          <a:xfrm>
            <a:off x="546398" y="601844"/>
            <a:ext cx="6180138" cy="2120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虽然不可能花钱买玩意儿，但父亲很理解我那恋恋不舍的心思，回家后他用几片玻璃和彩色纸屑等糊了一个万花筒，这便是我童年</a:t>
            </a:r>
            <a:r>
              <a:rPr lang="zh-CN" altLang="en-US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唯一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的也是</a:t>
            </a:r>
            <a:r>
              <a:rPr lang="zh-CN" altLang="en-US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最珍贵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的玩具了。万花筒里那千变万化的图案花样，是我最早的抽象美的启迪者吧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083" y="523263"/>
            <a:ext cx="1980480" cy="19804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15775" y="2926119"/>
            <a:ext cx="7296785" cy="1390650"/>
          </a:xfrm>
          <a:prstGeom prst="borderCallout1">
            <a:avLst>
              <a:gd name="adj1" fmla="val -5412"/>
              <a:gd name="adj2" fmla="val 47490"/>
              <a:gd name="adj3" fmla="val -22049"/>
              <a:gd name="adj4" fmla="val 3810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父亲理解我恋恋不舍的心思，给我做万花筒，父爱再一次凸显。</a:t>
            </a:r>
            <a:r>
              <a:rPr kumimoji="0" lang="zh-CN" altLang="en-US" sz="22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“唯一”“最珍贵”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写出了这个万花筒对“我”的意义之深远，也从侧面突出了“我”家的贫困，表达了“我”对父亲的敬意。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8"/>
          <p:cNvSpPr/>
          <p:nvPr/>
        </p:nvSpPr>
        <p:spPr>
          <a:xfrm>
            <a:off x="356533" y="813934"/>
            <a:ext cx="8558530" cy="2526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1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经常说要我念好书，最好将来到外面当个教员，所以我从不缺课，不逃学。读初小的时候，遇上大雨大雪天，路滑难走，父亲便背着我上学。我背着书包伏在他背上，双手撑起一把结结实实的大黄油布雨伞。他扎紧裤脚，穿一双深筒钉鞋，将棉袍的下半截撩起扎在腰里，腰里那条极长的粉绿色丝绸汗巾可以围腰两三圈，那还是母亲出嫁时的陪嫁呢。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2501751" y="140510"/>
            <a:ext cx="3334385" cy="64918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雨雪天背我上学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18465" y="3426188"/>
            <a:ext cx="8566055" cy="863600"/>
          </a:xfrm>
          <a:prstGeom prst="borderCallout1">
            <a:avLst>
              <a:gd name="adj1" fmla="val -2029"/>
              <a:gd name="adj2" fmla="val 45865"/>
              <a:gd name="adj3" fmla="val -19870"/>
              <a:gd name="adj4" fmla="val 3875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这处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细节描写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写出父亲雨中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送</a:t>
            </a:r>
            <a:r>
              <a:rPr kumimoji="0" lang="zh-CN" altLang="en-US" sz="2200" b="1" kern="1200" cap="none" spc="0" normalizeH="0" baseline="0" noProof="0" dirty="0" smtClean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“我”上学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的情景，</a:t>
            </a:r>
            <a:r>
              <a:rPr lang="zh-CN" altLang="en-US" sz="2200" b="1" noProof="0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使父亲的形象更加丰满。突出了父亲对“我”的爱，也表现了“我”对父亲的感激。</a:t>
            </a:r>
            <a:endParaRPr kumimoji="0" lang="zh-CN" altLang="en-US" sz="22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bldLvl="0" animBg="1"/>
      <p:bldP spid="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/>
          <p:nvPr/>
        </p:nvSpPr>
        <p:spPr>
          <a:xfrm>
            <a:off x="553403" y="1000443"/>
            <a:ext cx="8037512" cy="26752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4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初小毕业时，我考取了鹅山高小。要住在鹅山当寄宿生，就要缴饭费、宿费、学杂费，书本费也贵了，于是家里粜稻、卖猪，每学期开学要凑一笔不少的钱。钱很紧，但家里愿意把钱都花在我身上。我拿着凑来的钱去缴学费，感到十分心酸。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17550" y="3579495"/>
            <a:ext cx="7816850" cy="1094740"/>
          </a:xfrm>
          <a:prstGeom prst="borderCallout1">
            <a:avLst>
              <a:gd name="adj1" fmla="val -6841"/>
              <a:gd name="adj2" fmla="val 53769"/>
              <a:gd name="adj3" fmla="val -48607"/>
              <a:gd name="adj4" fmla="val 2148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“愿意”“都”说明父亲无私地付出了很多，体现了父亲对“我”学业的重视。尽管家里钱很紧，但父亲仍愿意付出所有供“我”上学，突出了父亲对“我”的浓浓的爱和殷切的期望。</a:t>
            </a:r>
          </a:p>
        </p:txBody>
      </p:sp>
      <p:sp>
        <p:nvSpPr>
          <p:cNvPr id="3" name="TextBox 19"/>
          <p:cNvSpPr txBox="1"/>
          <p:nvPr/>
        </p:nvSpPr>
        <p:spPr>
          <a:xfrm>
            <a:off x="2283460" y="0"/>
            <a:ext cx="2066925" cy="100080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攒钱缴学费为我铺床</a:t>
            </a:r>
          </a:p>
        </p:txBody>
      </p:sp>
      <p:sp>
        <p:nvSpPr>
          <p:cNvPr id="10" name="椭圆 9"/>
          <p:cNvSpPr/>
          <p:nvPr/>
        </p:nvSpPr>
        <p:spPr>
          <a:xfrm>
            <a:off x="4596765" y="2157095"/>
            <a:ext cx="364490" cy="361950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63370" y="2620010"/>
            <a:ext cx="668020" cy="465455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764790" y="2678430"/>
            <a:ext cx="378460" cy="407035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线形标注 2 18"/>
          <p:cNvSpPr/>
          <p:nvPr/>
        </p:nvSpPr>
        <p:spPr>
          <a:xfrm flipH="1">
            <a:off x="4426585" y="229870"/>
            <a:ext cx="4717415" cy="901065"/>
          </a:xfrm>
          <a:prstGeom prst="borderCallout2">
            <a:avLst>
              <a:gd name="adj1" fmla="val 49961"/>
              <a:gd name="adj2" fmla="val 100919"/>
              <a:gd name="adj3" fmla="val 55437"/>
              <a:gd name="adj4" fmla="val 121964"/>
              <a:gd name="adj5" fmla="val 254449"/>
              <a:gd name="adj6" fmla="val 96715"/>
            </a:avLst>
          </a:prstGeom>
          <a:solidFill>
            <a:srgbClr val="FFFFFF"/>
          </a:solidFill>
          <a:ln w="9525">
            <a:solidFill>
              <a:schemeClr val="bg2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“凑”字形象地写出了“我”的学费来之不易，突出了“我”家的贫困以及父亲供“我”上学的艰辛。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3" grpId="1" bldLvl="0" animBg="1"/>
      <p:bldP spid="10" grpId="0" bldLvl="0" animBg="1"/>
      <p:bldP spid="2" grpId="0" bldLvl="0" animBg="1"/>
      <p:bldP spid="4" grpId="0" bldLvl="0" animBg="1"/>
      <p:bldP spid="1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/>
          <p:nvPr/>
        </p:nvSpPr>
        <p:spPr>
          <a:xfrm>
            <a:off x="701675" y="947738"/>
            <a:ext cx="7707313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38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父亲送我到学校，替我铺好床，他回家时，我偷偷哭了。这是我第一次真正心酸的哭，与在家里撒娇的哭、发脾气的哭、打架的哭都大不一样，是人生道路中品尝到的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新滋味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446966" y="3259617"/>
            <a:ext cx="4852988" cy="1100138"/>
          </a:xfrm>
          <a:prstGeom prst="borderCallout1">
            <a:avLst>
              <a:gd name="adj1" fmla="val 49362"/>
              <a:gd name="adj2" fmla="val 712"/>
              <a:gd name="adj3" fmla="val 693"/>
              <a:gd name="adj4" fmla="val -7409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这里的“新滋味”指“我”感受到父亲为供自己上学凑钱的艰难；对父亲的依恋；感觉到自己肩上责任的沉重。</a:t>
            </a:r>
          </a:p>
        </p:txBody>
      </p:sp>
      <p:grpSp>
        <p:nvGrpSpPr>
          <p:cNvPr id="11" name="组合 8"/>
          <p:cNvGrpSpPr/>
          <p:nvPr/>
        </p:nvGrpSpPr>
        <p:grpSpPr>
          <a:xfrm>
            <a:off x="1389775" y="551524"/>
            <a:ext cx="6718300" cy="454025"/>
            <a:chOff x="2935346" y="824415"/>
            <a:chExt cx="9871674" cy="550017"/>
          </a:xfrm>
        </p:grpSpPr>
        <p:sp>
          <p:nvSpPr>
            <p:cNvPr id="12" name="圆角矩形标注 14"/>
            <p:cNvSpPr/>
            <p:nvPr/>
          </p:nvSpPr>
          <p:spPr>
            <a:xfrm>
              <a:off x="2952306" y="824415"/>
              <a:ext cx="9654190" cy="55001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0" name="矩形 24"/>
            <p:cNvSpPr/>
            <p:nvPr/>
          </p:nvSpPr>
          <p:spPr>
            <a:xfrm>
              <a:off x="2935346" y="874692"/>
              <a:ext cx="9871674" cy="4843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朗读指导：</a:t>
              </a:r>
              <a:r>
                <a:rPr lang="zh-CN" altLang="en-US" sz="2000" b="1" dirty="0">
                  <a:latin typeface="Calibri" panose="020F0502020204030204" pitchFamily="34" charset="0"/>
                  <a:ea typeface="宋体" panose="02010600030101010101" pitchFamily="2" charset="-122"/>
                </a:rPr>
                <a:t>读出父亲的艰辛，读出“我”的“新滋味”。</a:t>
              </a:r>
            </a:p>
          </p:txBody>
        </p:sp>
      </p:grpSp>
      <p:pic>
        <p:nvPicPr>
          <p:cNvPr id="2" name="19.父爱之舟链接音频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07" y="89928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4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/>
          <p:nvPr/>
        </p:nvSpPr>
        <p:spPr>
          <a:xfrm>
            <a:off x="615937" y="796141"/>
            <a:ext cx="7997825" cy="22453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2130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时值暑天，为避免炎热，夜晚便开船，父亲和姑爹轮换摇橹，让我在小舱里睡觉。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 indent="532130">
              <a:lnSpc>
                <a:spcPct val="13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老天不负苦心人，他的儿子考取了。送我去入学的时候，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依旧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是那只小船，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依旧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是姑爹和父亲轮换摇船。不过父亲不摇橹的时候，便抓紧时间为我缝补棉被，因我那长期卧病的母亲未能给我备齐行装。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01710" y="2689899"/>
            <a:ext cx="4115118" cy="879475"/>
            <a:chOff x="772686" y="3835531"/>
            <a:chExt cx="4117426" cy="879120"/>
          </a:xfrm>
        </p:grpSpPr>
        <p:sp>
          <p:nvSpPr>
            <p:cNvPr id="25606" name="文本框 9"/>
            <p:cNvSpPr txBox="1"/>
            <p:nvPr/>
          </p:nvSpPr>
          <p:spPr>
            <a:xfrm>
              <a:off x="1559013" y="4072060"/>
              <a:ext cx="3331099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两个“依旧”写出了什么？</a:t>
              </a:r>
            </a:p>
          </p:txBody>
        </p:sp>
        <p:pic>
          <p:nvPicPr>
            <p:cNvPr id="25607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35531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矩形 11"/>
          <p:cNvSpPr/>
          <p:nvPr/>
        </p:nvSpPr>
        <p:spPr>
          <a:xfrm>
            <a:off x="618348" y="3439368"/>
            <a:ext cx="7996237" cy="97257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两个“依旧”写出了在“我”的人生道路</a:t>
            </a:r>
            <a:r>
              <a:rPr lang="zh-CN" altLang="en-US" sz="2200" b="1" dirty="0" smtClean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上，小</a:t>
            </a: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渔船始终伴随着“我”，父爱一如既往伴随着“我”。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25115" y="105585"/>
            <a:ext cx="2334895" cy="64918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送考</a:t>
            </a:r>
            <a:r>
              <a:rPr lang="zh-CN" altLang="en-US" sz="2400" b="1" dirty="0">
                <a:ea typeface="黑体" panose="02010609060101010101" pitchFamily="49" charset="-122"/>
                <a:sym typeface="+mn-ea"/>
              </a:rPr>
              <a:t>无锡</a:t>
            </a:r>
            <a:endParaRPr lang="zh-CN" altLang="en-US" sz="24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1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/>
          <p:nvPr/>
        </p:nvSpPr>
        <p:spPr>
          <a:xfrm>
            <a:off x="698500" y="752294"/>
            <a:ext cx="5019675" cy="18651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380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我从舱里往外看，父亲那弯腰低头缝补的背影挡住了我的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视线，这个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船舱里的背影便也就分外明显，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永难磨灭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5953" name="Picture 1" descr="C:\Users\Administrator\AppData\Roaming\Tencent\Users\541737432\QQ\WinTemp\RichOle\81W$~F(H$]FLZR0{W`JAH$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3356" y="610041"/>
            <a:ext cx="2943049" cy="2090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22583" y="3108027"/>
            <a:ext cx="7472045" cy="1296670"/>
          </a:xfrm>
          <a:prstGeom prst="borderCallout1">
            <a:avLst>
              <a:gd name="adj1" fmla="val 46214"/>
              <a:gd name="adj2" fmla="val -353"/>
              <a:gd name="adj3" fmla="val -23947"/>
              <a:gd name="adj4" fmla="val 11438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“永难磨灭”说明父亲弯腰低头缝补的背影已经深深地刻在了“我”的心里。这背影承载着父亲对“我”无尽的爱，承载着父亲所能给予“我”的最好的支持。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38718" y="108585"/>
            <a:ext cx="2869953" cy="64918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ea typeface="黑体" panose="02010609060101010101" pitchFamily="49" charset="-122"/>
                <a:sym typeface="+mn-ea"/>
              </a:rPr>
              <a:t>入学途中缝被</a:t>
            </a:r>
            <a:endParaRPr lang="zh-CN" altLang="en-US" sz="24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/>
          <p:nvPr/>
        </p:nvSpPr>
        <p:spPr>
          <a:xfrm>
            <a:off x="626914" y="610592"/>
            <a:ext cx="6288087" cy="193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不仅是背影时时在我眼前显现，鲁迅笔底的乌篷船对我也永远是那么亲切。虽然姑爹小船上盖的只是破旧的篷，远比不上绍兴的乌篷船精致，但姑爹的小小渔船仍然是那么亲切，那么难忘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7651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412" y="437438"/>
            <a:ext cx="1350962" cy="21510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172014" y="2242905"/>
            <a:ext cx="6643458" cy="879475"/>
            <a:chOff x="772686" y="3835531"/>
            <a:chExt cx="6647184" cy="879120"/>
          </a:xfrm>
        </p:grpSpPr>
        <p:sp>
          <p:nvSpPr>
            <p:cNvPr id="27655" name="文本框 9"/>
            <p:cNvSpPr txBox="1"/>
            <p:nvPr/>
          </p:nvSpPr>
          <p:spPr>
            <a:xfrm>
              <a:off x="1559013" y="4093318"/>
              <a:ext cx="5860857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作者在这里为什么要写鲁迅笔底的乌篷船？</a:t>
              </a:r>
            </a:p>
          </p:txBody>
        </p:sp>
        <p:pic>
          <p:nvPicPr>
            <p:cNvPr id="2765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35531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770087" y="3074904"/>
            <a:ext cx="7764462" cy="1472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3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写鲁迅笔底的乌篷船与姑爹的小渔船一样亲切，运用</a:t>
            </a:r>
            <a:r>
              <a:rPr lang="zh-CN" altLang="en-US" sz="2300" b="1" dirty="0">
                <a:solidFill>
                  <a:srgbClr val="C00000"/>
                </a:solidFill>
              </a:rPr>
              <a:t>了衬托的表现手法的</a:t>
            </a:r>
            <a:r>
              <a:rPr lang="zh-CN" altLang="en-US" sz="23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手法，显出了父爱之深挚，以及父爱之舟在“我”心头留下难忘的影子。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/>
          <p:nvPr/>
        </p:nvSpPr>
        <p:spPr>
          <a:xfrm>
            <a:off x="781050" y="722196"/>
            <a:ext cx="5210175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我什么时候能够用自己手中的笔，把那只载着父爱的小船画出来就好了！</a:t>
            </a:r>
          </a:p>
        </p:txBody>
      </p:sp>
      <p:pic>
        <p:nvPicPr>
          <p:cNvPr id="123905" name="Picture 1" descr="C:\Users\Administrator\AppData\Roaming\Tencent\Users\541737432\QQ\WinTemp\RichOle\RMH$W246CHF[PWD%$R0})BH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1955" y="554574"/>
            <a:ext cx="2548918" cy="2183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组合 8"/>
          <p:cNvGrpSpPr/>
          <p:nvPr/>
        </p:nvGrpSpPr>
        <p:grpSpPr>
          <a:xfrm>
            <a:off x="2126615" y="250586"/>
            <a:ext cx="3578225" cy="465137"/>
            <a:chOff x="2932253" y="878536"/>
            <a:chExt cx="4779199" cy="906379"/>
          </a:xfrm>
        </p:grpSpPr>
        <p:sp>
          <p:nvSpPr>
            <p:cNvPr id="14" name="圆角矩形标注 14"/>
            <p:cNvSpPr/>
            <p:nvPr/>
          </p:nvSpPr>
          <p:spPr>
            <a:xfrm>
              <a:off x="2932253" y="878536"/>
              <a:ext cx="4772254" cy="80527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4" name="矩形 24"/>
            <p:cNvSpPr/>
            <p:nvPr/>
          </p:nvSpPr>
          <p:spPr>
            <a:xfrm>
              <a:off x="2953576" y="927912"/>
              <a:ext cx="4757876" cy="85700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朗读指导：</a:t>
              </a:r>
              <a:r>
                <a:rPr lang="zh-CN" altLang="en-US" sz="2000" b="1" dirty="0">
                  <a:latin typeface="Calibri" panose="020F0502020204030204" pitchFamily="34" charset="0"/>
                  <a:ea typeface="宋体" panose="02010600030101010101" pitchFamily="2" charset="-122"/>
                </a:rPr>
                <a:t>读出父爱的伟大。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9765" y="2407845"/>
            <a:ext cx="6802955" cy="879475"/>
            <a:chOff x="772686" y="3835531"/>
            <a:chExt cx="6806771" cy="879120"/>
          </a:xfrm>
        </p:grpSpPr>
        <p:sp>
          <p:nvSpPr>
            <p:cNvPr id="28681" name="文本框 9"/>
            <p:cNvSpPr txBox="1"/>
            <p:nvPr/>
          </p:nvSpPr>
          <p:spPr>
            <a:xfrm>
              <a:off x="1559014" y="4093318"/>
              <a:ext cx="6020443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你觉得作者为什么想要把这条小船画出来？</a:t>
              </a:r>
            </a:p>
          </p:txBody>
        </p:sp>
        <p:pic>
          <p:nvPicPr>
            <p:cNvPr id="2868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686" y="3835531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9" name="矩形 18"/>
          <p:cNvSpPr/>
          <p:nvPr/>
        </p:nvSpPr>
        <p:spPr>
          <a:xfrm>
            <a:off x="805640" y="3361548"/>
            <a:ext cx="7764463" cy="1007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因为是父亲摇着船把作者带到一个个人生的驿站，这条船承载了父亲无尽的期望。</a:t>
            </a:r>
          </a:p>
        </p:txBody>
      </p:sp>
      <p:pic>
        <p:nvPicPr>
          <p:cNvPr id="2" name="19.父爱之舟链接音频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99" y="76007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/>
          <p:nvPr/>
        </p:nvSpPr>
        <p:spPr>
          <a:xfrm>
            <a:off x="752475" y="542789"/>
            <a:ext cx="7639050" cy="10502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读课文第一自然段和最后一个自然段，说说在写法上有什么特点？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4379" y="1635631"/>
            <a:ext cx="7618412" cy="26752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4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本文以梦境开始，引入对往事的回忆；以从梦中醒来，泪湿枕边结束，首尾照应，意在强化作者对父母和亲人的深切怀念、感激、愧疚等复杂的情绪。结尾照应文章开头的“我刚刚梦醒”，委婉含蓄地表达了对父亲的感激与怀念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/>
          <p:nvPr/>
        </p:nvSpPr>
        <p:spPr>
          <a:xfrm>
            <a:off x="617719" y="596395"/>
            <a:ext cx="7824532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课文为什么以“父爱之舟”为题？从课文中找出相关内容说说你的理解。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2655" y="1363594"/>
            <a:ext cx="8249834" cy="33132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30000"/>
              </a:lnSpc>
            </a:pP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</a:rPr>
              <a:t>①“父爱之舟”把父爱与小渔船联结起来，形象地揭示了父爱在“我”成长</a:t>
            </a:r>
            <a:r>
              <a:rPr lang="zh-CN" altLang="en-US" sz="2300" b="1" dirty="0" smtClean="0">
                <a:solidFill>
                  <a:srgbClr val="C00000"/>
                </a:solidFill>
                <a:latin typeface="+mj-ea"/>
                <a:ea typeface="+mj-ea"/>
              </a:rPr>
              <a:t>过程</a:t>
            </a: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</a:rPr>
              <a:t>中的重要作用。②“父爱之舟”表面上指姑爹的小渔船，实际上指父亲的爱，以此为题，化</a:t>
            </a:r>
            <a:r>
              <a:rPr lang="zh-CN" altLang="en-US" sz="2300" b="1" dirty="0" smtClean="0">
                <a:solidFill>
                  <a:srgbClr val="C00000"/>
                </a:solidFill>
                <a:latin typeface="+mj-ea"/>
                <a:ea typeface="+mj-ea"/>
              </a:rPr>
              <a:t>抽象</a:t>
            </a: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</a:rPr>
              <a:t>的爱为具体的小渔船，让文章更加的真实感人。③“父爱之舟”是全文的线索，小渔船在文</a:t>
            </a:r>
            <a:r>
              <a:rPr lang="zh-CN" altLang="en-US" sz="2300" b="1" dirty="0" smtClean="0">
                <a:solidFill>
                  <a:srgbClr val="C00000"/>
                </a:solidFill>
                <a:latin typeface="+mj-ea"/>
                <a:ea typeface="+mj-ea"/>
              </a:rPr>
              <a:t>中反复</a:t>
            </a: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</a:rPr>
              <a:t>出现，起着串联全文的作用。④“父爱之舟”情感内涵丰富，以此为题，既写出了父爱的</a:t>
            </a:r>
            <a:r>
              <a:rPr lang="zh-CN" altLang="en-US" sz="2300" b="1" dirty="0" smtClean="0">
                <a:solidFill>
                  <a:srgbClr val="C00000"/>
                </a:solidFill>
                <a:latin typeface="+mj-ea"/>
                <a:ea typeface="+mj-ea"/>
              </a:rPr>
              <a:t>伟大</a:t>
            </a: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</a:rPr>
              <a:t>，也表现了 “我”的成长。</a:t>
            </a:r>
          </a:p>
        </p:txBody>
      </p:sp>
      <p:grpSp>
        <p:nvGrpSpPr>
          <p:cNvPr id="2" name="组合 4"/>
          <p:cNvGrpSpPr/>
          <p:nvPr/>
        </p:nvGrpSpPr>
        <p:grpSpPr>
          <a:xfrm>
            <a:off x="6993567" y="21266"/>
            <a:ext cx="2170112" cy="644525"/>
            <a:chOff x="6726486" y="735569"/>
            <a:chExt cx="2171768" cy="643411"/>
          </a:xfrm>
        </p:grpSpPr>
        <p:pic>
          <p:nvPicPr>
            <p:cNvPr id="30726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26486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27" name="矩形 7"/>
            <p:cNvSpPr/>
            <p:nvPr/>
          </p:nvSpPr>
          <p:spPr>
            <a:xfrm>
              <a:off x="6737085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3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752475" y="463745"/>
            <a:ext cx="436178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本文在写作手法上有什么特点？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1218" y="949565"/>
            <a:ext cx="8163167" cy="36132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2130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文章采用倒叙的手法，从梦境开始，引入对往事的回忆，以从梦中醒来、泪湿枕边结束，首尾圆合。往事潜入梦中，说明往事难忘，更深刻地表现出父爱在“我”心中留下的印记难以磨灭。文中四次写到姑爹的小船，以此贯穿全文，把种种往事连为一体，父爱与小舟不可分割，船来船往，我的感受也在变化，主题在叙述中得到了层层深化。最后一次提到小船时，作者明确地写道</a:t>
            </a:r>
            <a:r>
              <a:rPr lang="en-US" altLang="zh-CN" sz="2200" b="1" dirty="0">
                <a:solidFill>
                  <a:srgbClr val="C00000"/>
                </a:solidFill>
                <a:latin typeface="+mj-ea"/>
                <a:ea typeface="+mj-ea"/>
              </a:rPr>
              <a:t>:“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我什么时候能够用自己手中的笔，把那只载着父爱的小船画出来就好了</a:t>
            </a:r>
            <a:r>
              <a:rPr lang="en-US" altLang="zh-CN" sz="2200" b="1" dirty="0">
                <a:solidFill>
                  <a:srgbClr val="C00000"/>
                </a:solidFill>
                <a:latin typeface="+mj-ea"/>
                <a:ea typeface="+mj-ea"/>
              </a:rPr>
              <a:t>!”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至此点明题目，文章的主旨也得以揭示。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/>
          <p:nvPr/>
        </p:nvSpPr>
        <p:spPr>
          <a:xfrm>
            <a:off x="553079" y="386936"/>
            <a:ext cx="628365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本文运用了什么表现手法写出来父爱的深沉？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3717" y="904014"/>
            <a:ext cx="8480792" cy="37487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2130">
              <a:lnSpc>
                <a:spcPct val="12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从选材方面看，文章所选取的，都是些平凡小事，但却小中见大，表现出了父爱之伟大与深沉。作者以时间为序，围绕父亲送“我”上学、带“我”报考学校这一重点，记录了许多看似平淡无奇的琐碎小事，提到了小时家境的困难，父亲挣钱的艰辛，节省的程度，写父亲替我做万花筒，写父亲背“我”上学，用船送“我”考学，替“我”铺床被，对“我”的期望等等，这些事情依旧萦绕</a:t>
            </a:r>
            <a:r>
              <a:rPr lang="zh-CN" altLang="en-US" sz="2200" b="1" smtClean="0">
                <a:solidFill>
                  <a:srgbClr val="C00000"/>
                </a:solidFill>
                <a:latin typeface="+mj-ea"/>
                <a:ea typeface="+mj-ea"/>
              </a:rPr>
              <a:t>在“我</a:t>
            </a:r>
            <a:r>
              <a:rPr lang="zh-CN" altLang="en-US" sz="2200" b="1">
                <a:solidFill>
                  <a:srgbClr val="C00000"/>
                </a:solidFill>
                <a:latin typeface="+mj-ea"/>
              </a:rPr>
              <a:t>”</a:t>
            </a:r>
            <a:r>
              <a:rPr lang="zh-CN" altLang="en-US" sz="2200" b="1" smtClean="0">
                <a:solidFill>
                  <a:srgbClr val="C00000"/>
                </a:solidFill>
                <a:latin typeface="+mj-ea"/>
                <a:ea typeface="+mj-ea"/>
              </a:rPr>
              <a:t>的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梦中，可见这饱含着父爱的点点滴滴是多么的令人难忘！事情愈小，表现的父爱愈深。在最细微处都替儿子着想的父亲，是多么伟大的父亲，他的爱又是何等的深沉啊</a:t>
            </a:r>
            <a:r>
              <a:rPr lang="en-US" altLang="zh-CN" sz="2200" b="1" dirty="0">
                <a:solidFill>
                  <a:srgbClr val="C00000"/>
                </a:solidFill>
                <a:latin typeface="+mj-ea"/>
                <a:ea typeface="+mj-ea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50837" y="713442"/>
            <a:ext cx="8326438" cy="3779758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细节描写</a:t>
            </a:r>
          </a:p>
          <a:p>
            <a:pPr indent="627063">
              <a:lnSpc>
                <a:spcPct val="150000"/>
              </a:lnSpc>
            </a:pPr>
            <a:r>
              <a:rPr lang="zh-CN" altLang="en-US" sz="2400" b="1" dirty="0"/>
              <a:t>细节描写是对人物、景物、事件等表现对象的细微刻画。合理运用细节描写，</a:t>
            </a:r>
            <a:r>
              <a:rPr lang="zh-CN" altLang="en-US" sz="2400" b="1" dirty="0" smtClean="0"/>
              <a:t>能够</a:t>
            </a:r>
            <a:r>
              <a:rPr lang="zh-CN" altLang="en-US" sz="2400" b="1" dirty="0"/>
              <a:t>更好地烘托氛围、丰富人物形象、揭示文章主旨。如课文中的“我背着书包伏在他</a:t>
            </a:r>
            <a:r>
              <a:rPr lang="zh-CN" altLang="en-US" sz="2400" b="1" dirty="0" smtClean="0"/>
              <a:t>背上</a:t>
            </a:r>
            <a:r>
              <a:rPr lang="en-US" altLang="zh-CN" sz="2400" b="1" dirty="0"/>
              <a:t>……</a:t>
            </a:r>
            <a:r>
              <a:rPr lang="zh-CN" altLang="en-US" sz="2400" b="1" dirty="0"/>
              <a:t>那还是母亲出嫁时的陪嫁呢”，句中关于动作和服饰的细节描写，反映了父亲</a:t>
            </a:r>
            <a:r>
              <a:rPr lang="zh-CN" altLang="en-US" sz="2400" b="1" dirty="0" smtClean="0"/>
              <a:t>的节俭</a:t>
            </a:r>
            <a:r>
              <a:rPr lang="zh-CN" altLang="en-US" sz="2400" b="1" dirty="0"/>
              <a:t>和家庭的贫困。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53470" y="27452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07073" y="651206"/>
            <a:ext cx="7596188" cy="1113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班里经常会大扫除，请你运用细节描写，写一写其中的一个场面。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526051" y="1179921"/>
            <a:ext cx="2243138" cy="687388"/>
          </a:xfrm>
          <a:prstGeom prst="cloudCallout">
            <a:avLst>
              <a:gd name="adj1" fmla="val -64144"/>
              <a:gd name="adj2" fmla="val -3558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一定要运用细节描写哟！</a:t>
            </a:r>
          </a:p>
        </p:txBody>
      </p:sp>
      <p:sp>
        <p:nvSpPr>
          <p:cNvPr id="11" name="矩形 10"/>
          <p:cNvSpPr/>
          <p:nvPr/>
        </p:nvSpPr>
        <p:spPr>
          <a:xfrm>
            <a:off x="819468" y="1761296"/>
            <a:ext cx="7800975" cy="27757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瞧，那位女生正拿着抹布仔仔细细地擦窗户。她先把抹布放进水桶里浸湿，再用手轻轻地拧干，然后用抹布认真地擦拭窗户。她的手不停地摆动着，就像一位画家正在用毛笔在纸上作画，经过她的努力，窗户终于变得一尘不染了。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5504342" y="1208431"/>
            <a:ext cx="106616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左大括号 2"/>
          <p:cNvSpPr/>
          <p:nvPr/>
        </p:nvSpPr>
        <p:spPr>
          <a:xfrm>
            <a:off x="1258972" y="1365743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583015" y="1918828"/>
            <a:ext cx="540385" cy="18148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舟</a:t>
            </a:r>
          </a:p>
        </p:txBody>
      </p:sp>
      <p:sp>
        <p:nvSpPr>
          <p:cNvPr id="5" name="矩形 4"/>
          <p:cNvSpPr/>
          <p:nvPr/>
        </p:nvSpPr>
        <p:spPr>
          <a:xfrm>
            <a:off x="7172655" y="2162635"/>
            <a:ext cx="178244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父爱如山，无法忘怀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349267" y="1710865"/>
            <a:ext cx="204470" cy="1815465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17274" y="916325"/>
            <a:ext cx="293751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做梦：回顾昨夜的梦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4555" y="3682540"/>
            <a:ext cx="324358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梦醒：感激、怀念父亲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7084189" y="1414955"/>
            <a:ext cx="226695" cy="250444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97926" y="1918828"/>
            <a:ext cx="488950" cy="119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梦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</a:t>
            </a:r>
          </a:p>
        </p:txBody>
      </p:sp>
      <p:sp>
        <p:nvSpPr>
          <p:cNvPr id="16" name="矩形 15"/>
          <p:cNvSpPr/>
          <p:nvPr/>
        </p:nvSpPr>
        <p:spPr>
          <a:xfrm>
            <a:off x="3319158" y="8753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34826" name="矩形 1"/>
          <p:cNvSpPr/>
          <p:nvPr/>
        </p:nvSpPr>
        <p:spPr>
          <a:xfrm>
            <a:off x="2553737" y="1471483"/>
            <a:ext cx="4293635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父亲卖茧子后给“我”买枇杷</a:t>
            </a:r>
            <a:endParaRPr lang="en-US" altLang="zh-CN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住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客栈时心疼“我”被臭虫咬</a:t>
            </a:r>
            <a:endParaRPr lang="en-US" altLang="zh-CN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逛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庙会后给“我”做玩具</a:t>
            </a:r>
            <a:endParaRPr lang="en-US" altLang="zh-CN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雨雪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天背“我”去上学</a:t>
            </a:r>
            <a:endParaRPr lang="en-US" altLang="zh-CN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凑钱给“我”缴学费</a:t>
            </a:r>
            <a:endParaRPr lang="en-US" altLang="zh-CN" sz="24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摇船送“我”考试、上学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6" grpId="0" bldLvl="0" animBg="1"/>
      <p:bldP spid="7" grpId="0"/>
      <p:bldP spid="8" grpId="0"/>
      <p:bldP spid="9" grpId="0" bldLvl="0" animBg="1"/>
      <p:bldP spid="10" grpId="0"/>
      <p:bldP spid="34826" grpId="1"/>
      <p:bldP spid="34826" grpId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89939" y="1342863"/>
            <a:ext cx="7200900" cy="261239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本文通过描写作者梦境中与父亲相处的几个情境，表现了父亲对作者深深的爱，抒发了作者对父亲的怀念和感激之情。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57541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846233" y="1123307"/>
            <a:ext cx="7897813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理解父爱 父爱</a:t>
            </a:r>
            <a:r>
              <a:rPr lang="zh-CN" altLang="en-US" sz="2800" b="1" dirty="0">
                <a:latin typeface="+mj-ea"/>
                <a:ea typeface="+mj-ea"/>
              </a:rPr>
              <a:t>无言，但一个细微的动作、一个饱含深情的眼神，都足以让孩子感动。让我们把父爱化作学习的动力，努力拼搏，锐意进取，去实现自己的人生目标。</a:t>
            </a:r>
          </a:p>
        </p:txBody>
      </p:sp>
      <p:sp>
        <p:nvSpPr>
          <p:cNvPr id="3" name="矩形 2"/>
          <p:cNvSpPr/>
          <p:nvPr/>
        </p:nvSpPr>
        <p:spPr>
          <a:xfrm>
            <a:off x="3278020" y="27805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0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2812</Words>
  <Application>Microsoft Office PowerPoint</Application>
  <PresentationFormat>全屏显示(16:9)</PresentationFormat>
  <Paragraphs>107</Paragraphs>
  <Slides>31</Slides>
  <Notes>1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2020-08-20T07:38:07Z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