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695" r:id="rId2"/>
    <p:sldId id="654" r:id="rId3"/>
    <p:sldId id="655" r:id="rId4"/>
    <p:sldId id="656" r:id="rId5"/>
    <p:sldId id="657" r:id="rId6"/>
    <p:sldId id="693" r:id="rId7"/>
    <p:sldId id="660" r:id="rId8"/>
    <p:sldId id="659" r:id="rId9"/>
    <p:sldId id="661" r:id="rId10"/>
    <p:sldId id="665" r:id="rId11"/>
    <p:sldId id="663" r:id="rId12"/>
    <p:sldId id="664" r:id="rId13"/>
    <p:sldId id="666" r:id="rId14"/>
    <p:sldId id="667" r:id="rId15"/>
    <p:sldId id="668" r:id="rId16"/>
    <p:sldId id="669" r:id="rId17"/>
    <p:sldId id="670" r:id="rId18"/>
    <p:sldId id="671" r:id="rId19"/>
    <p:sldId id="672" r:id="rId20"/>
    <p:sldId id="673" r:id="rId21"/>
    <p:sldId id="674" r:id="rId22"/>
    <p:sldId id="677" r:id="rId23"/>
    <p:sldId id="678" r:id="rId24"/>
    <p:sldId id="679" r:id="rId25"/>
    <p:sldId id="680" r:id="rId26"/>
    <p:sldId id="681" r:id="rId27"/>
    <p:sldId id="682" r:id="rId28"/>
    <p:sldId id="683" r:id="rId29"/>
    <p:sldId id="684" r:id="rId30"/>
    <p:sldId id="685" r:id="rId31"/>
    <p:sldId id="686" r:id="rId32"/>
    <p:sldId id="687" r:id="rId33"/>
    <p:sldId id="688" r:id="rId34"/>
    <p:sldId id="689" r:id="rId35"/>
    <p:sldId id="690" r:id="rId36"/>
    <p:sldId id="694" r:id="rId37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93" autoAdjust="0"/>
    <p:restoredTop sz="85146"/>
  </p:normalViewPr>
  <p:slideViewPr>
    <p:cSldViewPr snapToGrid="0" snapToObjects="1" showGuides="1">
      <p:cViewPr>
        <p:scale>
          <a:sx n="87" d="100"/>
          <a:sy n="87" d="100"/>
        </p:scale>
        <p:origin x="-342" y="-1026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404050490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61443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61444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14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659630"/>
            <a:ext cx="9144000" cy="490220"/>
            <a:chOff x="0" y="7338"/>
            <a:chExt cx="14400" cy="772"/>
          </a:xfrm>
        </p:grpSpPr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4228" b="13385"/>
            <a:stretch>
              <a:fillRect/>
            </a:stretch>
          </p:blipFill>
          <p:spPr>
            <a:xfrm>
              <a:off x="4080" y="7338"/>
              <a:ext cx="10320" cy="77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3" name="图片 12" descr="IMG_256"/>
            <p:cNvPicPr>
              <a:picLocks noChangeAspect="1"/>
            </p:cNvPicPr>
            <p:nvPr userDrawn="1"/>
          </p:nvPicPr>
          <p:blipFill>
            <a:blip r:embed="rId4"/>
            <a:srcRect r="55688" b="13385"/>
            <a:stretch>
              <a:fillRect/>
            </a:stretch>
          </p:blipFill>
          <p:spPr>
            <a:xfrm>
              <a:off x="0" y="7338"/>
              <a:ext cx="4483" cy="76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659630"/>
            <a:ext cx="9144000" cy="490220"/>
            <a:chOff x="0" y="7338"/>
            <a:chExt cx="14400" cy="772"/>
          </a:xfrm>
        </p:grpSpPr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4"/>
            <a:srcRect l="44228" b="13385"/>
            <a:stretch>
              <a:fillRect/>
            </a:stretch>
          </p:blipFill>
          <p:spPr>
            <a:xfrm>
              <a:off x="4080" y="7338"/>
              <a:ext cx="10320" cy="77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3" name="图片 12" descr="IMG_256"/>
            <p:cNvPicPr>
              <a:picLocks noChangeAspect="1"/>
            </p:cNvPicPr>
            <p:nvPr userDrawn="1"/>
          </p:nvPicPr>
          <p:blipFill>
            <a:blip r:embed="rId4"/>
            <a:srcRect r="55688" b="13385"/>
            <a:stretch>
              <a:fillRect/>
            </a:stretch>
          </p:blipFill>
          <p:spPr>
            <a:xfrm>
              <a:off x="0" y="7338"/>
              <a:ext cx="4483" cy="76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0" y="4659630"/>
            <a:ext cx="9144000" cy="490220"/>
            <a:chOff x="0" y="7338"/>
            <a:chExt cx="14400" cy="772"/>
          </a:xfrm>
        </p:grpSpPr>
        <p:pic>
          <p:nvPicPr>
            <p:cNvPr id="5" name="图片 4" descr="IMG_256"/>
            <p:cNvPicPr>
              <a:picLocks noChangeAspect="1"/>
            </p:cNvPicPr>
            <p:nvPr userDrawn="1"/>
          </p:nvPicPr>
          <p:blipFill>
            <a:blip r:embed="rId3"/>
            <a:srcRect l="44228" b="13385"/>
            <a:stretch>
              <a:fillRect/>
            </a:stretch>
          </p:blipFill>
          <p:spPr>
            <a:xfrm>
              <a:off x="4080" y="7338"/>
              <a:ext cx="10320" cy="77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3" name="图片 12" descr="IMG_256"/>
            <p:cNvPicPr>
              <a:picLocks noChangeAspect="1"/>
            </p:cNvPicPr>
            <p:nvPr userDrawn="1"/>
          </p:nvPicPr>
          <p:blipFill>
            <a:blip r:embed="rId3"/>
            <a:srcRect r="55688" b="13385"/>
            <a:stretch>
              <a:fillRect/>
            </a:stretch>
          </p:blipFill>
          <p:spPr>
            <a:xfrm>
              <a:off x="0" y="7338"/>
              <a:ext cx="4483" cy="76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" name="组合 1"/>
          <p:cNvGrpSpPr/>
          <p:nvPr userDrawn="1"/>
        </p:nvGrpSpPr>
        <p:grpSpPr>
          <a:xfrm>
            <a:off x="0" y="4659630"/>
            <a:ext cx="9144000" cy="490220"/>
            <a:chOff x="0" y="7338"/>
            <a:chExt cx="14400" cy="772"/>
          </a:xfrm>
        </p:grpSpPr>
        <p:pic>
          <p:nvPicPr>
            <p:cNvPr id="3" name="图片 2" descr="IMG_256"/>
            <p:cNvPicPr>
              <a:picLocks noChangeAspect="1"/>
            </p:cNvPicPr>
            <p:nvPr userDrawn="1"/>
          </p:nvPicPr>
          <p:blipFill>
            <a:blip r:embed="rId7"/>
            <a:srcRect l="44228" b="13385"/>
            <a:stretch>
              <a:fillRect/>
            </a:stretch>
          </p:blipFill>
          <p:spPr>
            <a:xfrm>
              <a:off x="4080" y="7338"/>
              <a:ext cx="10320" cy="77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  <p:pic>
          <p:nvPicPr>
            <p:cNvPr id="13" name="图片 12" descr="IMG_256"/>
            <p:cNvPicPr>
              <a:picLocks noChangeAspect="1"/>
            </p:cNvPicPr>
            <p:nvPr userDrawn="1"/>
          </p:nvPicPr>
          <p:blipFill>
            <a:blip r:embed="rId7"/>
            <a:srcRect r="55688" b="13385"/>
            <a:stretch>
              <a:fillRect/>
            </a:stretch>
          </p:blipFill>
          <p:spPr>
            <a:xfrm>
              <a:off x="0" y="7338"/>
              <a:ext cx="4483" cy="762"/>
            </a:xfrm>
            <a:prstGeom prst="rect">
              <a:avLst/>
            </a:prstGeom>
            <a:noFill/>
            <a:ln w="9525">
              <a:noFill/>
            </a:ln>
            <a:effectLst>
              <a:softEdge rad="3175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4" Type="http://schemas.openxmlformats.org/officeDocument/2006/relationships/hyperlink" Target="&#25945;&#24072;&#22791;&#35838;&#36164;&#26009;&#21253;/2.&#38899;&#35270;&#39057;&#36164;&#26009;&#21253;/20.&#8220;&#31934;&#24425;&#26497;&#20102;&#8221;&#21644;&#8220;&#31967;&#31957;&#36879;&#20102;&#8221;&#65288;&#26391;&#35835;&#35270;&#39057;&#65289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emf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3.tiff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23.tiff"/><Relationship Id="rId5" Type="http://schemas.openxmlformats.org/officeDocument/2006/relationships/image" Target="../media/image22.pn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093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IMG_25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3365" cy="52165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TextBox 48"/>
          <p:cNvSpPr txBox="1"/>
          <p:nvPr/>
        </p:nvSpPr>
        <p:spPr>
          <a:xfrm>
            <a:off x="1043305" y="1772285"/>
            <a:ext cx="7176135" cy="68389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 “</a:t>
            </a:r>
            <a:r>
              <a:rPr kumimoji="0" lang="zh-CN" altLang="en-US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精彩极了</a:t>
            </a:r>
            <a:r>
              <a:rPr kumimoji="0" lang="en-US" altLang="zh-CN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”</a:t>
            </a:r>
            <a:r>
              <a:rPr kumimoji="0" lang="zh-CN" altLang="en-US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和</a:t>
            </a:r>
            <a:r>
              <a:rPr kumimoji="0" lang="en-US" altLang="zh-CN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</a:t>
            </a:r>
            <a:r>
              <a:rPr kumimoji="0" lang="zh-CN" altLang="en-US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糟糕透了</a:t>
            </a:r>
            <a:r>
              <a:rPr kumimoji="0" lang="en-US" altLang="zh-CN" sz="40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”</a:t>
            </a:r>
          </a:p>
        </p:txBody>
      </p:sp>
      <p:pic>
        <p:nvPicPr>
          <p:cNvPr id="5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8019" y="2848248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825" y="2836727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/>
          <p:cNvSpPr/>
          <p:nvPr/>
        </p:nvSpPr>
        <p:spPr bwMode="auto">
          <a:xfrm>
            <a:off x="3267364" y="2969492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</a:p>
        </p:txBody>
      </p:sp>
      <p:pic>
        <p:nvPicPr>
          <p:cNvPr id="7" name="图片 8" descr="荣德基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组合 23"/>
          <p:cNvGrpSpPr>
            <a:grpSpLocks/>
          </p:cNvGrpSpPr>
          <p:nvPr/>
        </p:nvGrpSpPr>
        <p:grpSpPr bwMode="auto">
          <a:xfrm>
            <a:off x="5241017" y="-19466"/>
            <a:ext cx="4008271" cy="369332"/>
            <a:chOff x="-35869" y="95405"/>
            <a:chExt cx="3486906" cy="348765"/>
          </a:xfrm>
        </p:grpSpPr>
        <p:sp>
          <p:nvSpPr>
            <p:cNvPr id="9" name="矩形 8"/>
            <p:cNvSpPr/>
            <p:nvPr/>
          </p:nvSpPr>
          <p:spPr>
            <a:xfrm flipH="1">
              <a:off x="-35869" y="159413"/>
              <a:ext cx="3382637" cy="251848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0" name="文本框 1"/>
            <p:cNvSpPr txBox="1">
              <a:spLocks noChangeArrowheads="1"/>
            </p:cNvSpPr>
            <p:nvPr/>
          </p:nvSpPr>
          <p:spPr bwMode="auto">
            <a:xfrm>
              <a:off x="-7539" y="95405"/>
              <a:ext cx="3458576" cy="348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人</a:t>
              </a:r>
              <a:r>
                <a:rPr lang="zh-CN" altLang="en-US" dirty="0" smtClean="0">
                  <a:latin typeface="黑体" pitchFamily="49" charset="-122"/>
                  <a:ea typeface="黑体" pitchFamily="49" charset="-122"/>
                </a:rPr>
                <a:t>教福建专版  </a:t>
              </a:r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语文  </a:t>
              </a:r>
              <a:r>
                <a:rPr lang="zh-CN" altLang="en-US" dirty="0" smtClean="0">
                  <a:latin typeface="黑体" pitchFamily="49" charset="-122"/>
                  <a:ea typeface="黑体" pitchFamily="49" charset="-122"/>
                </a:rPr>
                <a:t>五年级  上册</a:t>
              </a:r>
              <a:endParaRPr lang="zh-CN" altLang="en-US" dirty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文本框 99"/>
          <p:cNvSpPr txBox="1"/>
          <p:nvPr/>
        </p:nvSpPr>
        <p:spPr>
          <a:xfrm>
            <a:off x="667291" y="1059358"/>
            <a:ext cx="8052163" cy="357905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31825">
              <a:lnSpc>
                <a:spcPct val="120000"/>
              </a:lnSpc>
            </a:pPr>
            <a:r>
              <a:rPr lang="zh-CN" sz="2400" b="1" dirty="0" smtClean="0">
                <a:latin typeface="+mj-ea"/>
                <a:ea typeface="+mj-ea"/>
                <a:cs typeface="楷体" panose="02010609060101010101" pitchFamily="49" charset="-122"/>
              </a:rPr>
              <a:t>巴德·舒尔伯格</a:t>
            </a:r>
            <a:r>
              <a:rPr lang="zh-CN" sz="2400" b="1" dirty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生活在充满书香气息的富裕家庭，他的父亲是派拉蒙影片公司的老板，母亲是作家，巴德·舒尔伯格深受父母的影响。一次，巴德·舒尔伯格的母亲远行归来给他带了许多本小说，从此以后巴德·舒尔伯格熟读高尔基的《母亲》、伊萨克·巴别尔的《红色骑兵军》等作品。他曾说：“深夜，我亮灯埋头苦读，多么希望有一天，我的作品可以列入类似的文选里。”父母的知识修养和言谈举止对他的成长产生了深远影响。</a:t>
            </a:r>
            <a:endParaRPr lang="zh-CN" sz="2400" b="1" dirty="0">
              <a:latin typeface="+mj-ea"/>
              <a:ea typeface="+mj-ea"/>
              <a:cs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75582" y="610015"/>
            <a:ext cx="327846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楷体" panose="02010609060101010101" pitchFamily="49" charset="-122"/>
                <a:sym typeface="+mn-ea"/>
              </a:rPr>
              <a:t>巴德·舒尔伯格的家庭</a:t>
            </a:r>
            <a:endParaRPr kumimoji="0" lang="zh-CN" altLang="en-US" sz="2400" b="1" i="0" u="none" strike="noStrike" kern="1200" cap="none" spc="0" normalizeH="0" baseline="0" noProof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黑体" pitchFamily="49" charset="-122"/>
              <a:ea typeface="黑体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8431" y="81321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/>
      <p:bldP spid="10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45453" y="88670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221" name="矩形 1"/>
          <p:cNvSpPr/>
          <p:nvPr/>
        </p:nvSpPr>
        <p:spPr>
          <a:xfrm>
            <a:off x="693602" y="905965"/>
            <a:ext cx="7903845" cy="32691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自读课文，要求：</a:t>
            </a:r>
          </a:p>
          <a:p>
            <a:pPr>
              <a:lnSpc>
                <a:spcPct val="125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读准字音，圈画生字，读通句子，难读的句子多读几遍。</a:t>
            </a:r>
          </a:p>
          <a:p>
            <a:pPr>
              <a:lnSpc>
                <a:spcPct val="125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给课文标明自然段序号。</a:t>
            </a:r>
          </a:p>
          <a:p>
            <a:pPr>
              <a:lnSpc>
                <a:spcPct val="125000"/>
              </a:lnSpc>
            </a:pPr>
            <a:r>
              <a:rPr lang="en-US" alt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zh-CN" alt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想一想，想想父亲和母亲对巴迪的诗为什么会有不同的看法？</a:t>
            </a:r>
          </a:p>
        </p:txBody>
      </p:sp>
      <p:grpSp>
        <p:nvGrpSpPr>
          <p:cNvPr id="13316" name="组 28"/>
          <p:cNvGrpSpPr/>
          <p:nvPr/>
        </p:nvGrpSpPr>
        <p:grpSpPr>
          <a:xfrm>
            <a:off x="6903868" y="85226"/>
            <a:ext cx="2137706" cy="490537"/>
            <a:chOff x="3508667" y="4638583"/>
            <a:chExt cx="2137083" cy="490761"/>
          </a:xfrm>
        </p:grpSpPr>
        <p:sp>
          <p:nvSpPr>
            <p:cNvPr id="2" name="圆角矩形 1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3" name="椭圆 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6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3324" name="TextBox 5">
              <a:hlinkClick r:id="rId4" action="ppaction://hlinkfile"/>
            </p:cNvPr>
            <p:cNvSpPr txBox="1"/>
            <p:nvPr/>
          </p:nvSpPr>
          <p:spPr>
            <a:xfrm>
              <a:off x="3919497" y="4638583"/>
              <a:ext cx="1602178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  <p:bldLst>
      <p:bldP spid="922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1114425" y="1730375"/>
            <a:ext cx="146050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誊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写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3193733" y="1766570"/>
            <a:ext cx="134461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鼓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励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896938" y="2876550"/>
            <a:ext cx="12747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出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版</a:t>
            </a:r>
          </a:p>
        </p:txBody>
      </p:sp>
      <p:sp>
        <p:nvSpPr>
          <p:cNvPr id="15366" name="TextBox 44"/>
          <p:cNvSpPr txBox="1"/>
          <p:nvPr/>
        </p:nvSpPr>
        <p:spPr>
          <a:xfrm>
            <a:off x="2981008" y="2994978"/>
            <a:ext cx="17700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慈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祥</a:t>
            </a:r>
          </a:p>
        </p:txBody>
      </p:sp>
      <p:sp>
        <p:nvSpPr>
          <p:cNvPr id="15367" name="TextBox 44"/>
          <p:cNvSpPr txBox="1"/>
          <p:nvPr/>
        </p:nvSpPr>
        <p:spPr>
          <a:xfrm>
            <a:off x="5002213" y="2840038"/>
            <a:ext cx="13509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歧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途</a:t>
            </a:r>
          </a:p>
        </p:txBody>
      </p:sp>
      <p:sp>
        <p:nvSpPr>
          <p:cNvPr id="15368" name="TextBox 44"/>
          <p:cNvSpPr txBox="1"/>
          <p:nvPr/>
        </p:nvSpPr>
        <p:spPr>
          <a:xfrm>
            <a:off x="6854825" y="2833688"/>
            <a:ext cx="12287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谨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慎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5270500" y="1782763"/>
            <a:ext cx="13430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一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篇</a:t>
            </a:r>
          </a:p>
        </p:txBody>
      </p:sp>
      <p:sp>
        <p:nvSpPr>
          <p:cNvPr id="22" name="矩形 21"/>
          <p:cNvSpPr/>
          <p:nvPr/>
        </p:nvSpPr>
        <p:spPr>
          <a:xfrm>
            <a:off x="1083310" y="1357630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téng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900805" y="1436053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lì</a:t>
            </a:r>
          </a:p>
        </p:txBody>
      </p:sp>
      <p:sp>
        <p:nvSpPr>
          <p:cNvPr id="25" name="矩形 24"/>
          <p:cNvSpPr/>
          <p:nvPr/>
        </p:nvSpPr>
        <p:spPr>
          <a:xfrm>
            <a:off x="5634990" y="1436370"/>
            <a:ext cx="93154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piān</a:t>
            </a:r>
            <a:endParaRPr lang="en-US" altLang="zh-CN" sz="28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388110" y="2562225"/>
            <a:ext cx="78359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bǎn</a:t>
            </a:r>
          </a:p>
        </p:txBody>
      </p:sp>
      <p:sp>
        <p:nvSpPr>
          <p:cNvPr id="28" name="矩形 27"/>
          <p:cNvSpPr/>
          <p:nvPr/>
        </p:nvSpPr>
        <p:spPr>
          <a:xfrm>
            <a:off x="3429000" y="2562225"/>
            <a:ext cx="125412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xiáng</a:t>
            </a:r>
          </a:p>
        </p:txBody>
      </p:sp>
      <p:sp>
        <p:nvSpPr>
          <p:cNvPr id="29" name="矩形 28"/>
          <p:cNvSpPr/>
          <p:nvPr/>
        </p:nvSpPr>
        <p:spPr>
          <a:xfrm>
            <a:off x="5002213" y="2489835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qí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0" name="矩形 29"/>
          <p:cNvSpPr/>
          <p:nvPr/>
        </p:nvSpPr>
        <p:spPr>
          <a:xfrm>
            <a:off x="6963685" y="2473325"/>
            <a:ext cx="601886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jǐn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grpSp>
        <p:nvGrpSpPr>
          <p:cNvPr id="10255" name="组合 5"/>
          <p:cNvGrpSpPr/>
          <p:nvPr/>
        </p:nvGrpSpPr>
        <p:grpSpPr>
          <a:xfrm>
            <a:off x="3428683" y="241300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圆角矩形 2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7" grpId="0"/>
      <p:bldP spid="28" grpId="0"/>
      <p:bldP spid="29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312478" y="146679"/>
            <a:ext cx="2286000" cy="831850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31131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4" name="矩形 1"/>
          <p:cNvSpPr/>
          <p:nvPr/>
        </p:nvSpPr>
        <p:spPr>
          <a:xfrm>
            <a:off x="468313" y="1306322"/>
            <a:ext cx="8267700" cy="286232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indent="628650" algn="just">
              <a:lnSpc>
                <a:spcPct val="20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谨</a:t>
            </a:r>
            <a:r>
              <a:rPr lang="zh-CN" alt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慎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jǐn</a:t>
            </a:r>
            <a:r>
              <a:rPr lang="en-US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g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jǐn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誊</a:t>
            </a:r>
            <a:r>
              <a:rPr 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写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ténɡ    tén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indent="628650" algn="just">
              <a:lnSpc>
                <a:spcPct val="20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歧</a:t>
            </a:r>
            <a:r>
              <a:rPr 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途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qí    zhī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    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慈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祥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xián   xiáng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indent="628650" algn="just">
              <a:lnSpc>
                <a:spcPct val="200000"/>
              </a:lnSpc>
            </a:pPr>
            <a:r>
              <a:rPr 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出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版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bǎng  bǎn 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   </a:t>
            </a:r>
            <a:r>
              <a:rPr lang="en-US" alt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鼓</a:t>
            </a:r>
            <a:r>
              <a:rPr lang="zh-CN" altLang="en-US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励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lì    nì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15" name="矩形 14"/>
          <p:cNvSpPr/>
          <p:nvPr/>
        </p:nvSpPr>
        <p:spPr>
          <a:xfrm>
            <a:off x="5266276" y="2135044"/>
            <a:ext cx="619760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637865" y="2113011"/>
            <a:ext cx="619760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968322" y="2866016"/>
            <a:ext cx="619760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148857" y="2854999"/>
            <a:ext cx="619760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011178" y="3577223"/>
            <a:ext cx="619760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11943" y="3599257"/>
            <a:ext cx="619760" cy="70788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 smtClean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endParaRPr lang="zh-CN" altLang="en-US" sz="2800" b="1" dirty="0">
              <a:solidFill>
                <a:srgbClr val="C00000"/>
              </a:solidFill>
              <a:latin typeface="+mj-ea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图片 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850" y="2633663"/>
            <a:ext cx="1441450" cy="11953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7" name="文本框 118"/>
          <p:cNvSpPr txBox="1"/>
          <p:nvPr/>
        </p:nvSpPr>
        <p:spPr>
          <a:xfrm>
            <a:off x="1908175" y="309562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励</a:t>
            </a:r>
          </a:p>
        </p:txBody>
      </p:sp>
      <p:sp>
        <p:nvSpPr>
          <p:cNvPr id="98" name="矩形 97"/>
          <p:cNvSpPr/>
          <p:nvPr/>
        </p:nvSpPr>
        <p:spPr>
          <a:xfrm>
            <a:off x="2960636" y="433557"/>
            <a:ext cx="2967479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识字开花</a:t>
            </a:r>
          </a:p>
        </p:txBody>
      </p:sp>
      <p:pic>
        <p:nvPicPr>
          <p:cNvPr id="99" name="图片 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750" y="2932113"/>
            <a:ext cx="1439863" cy="11953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0" name="文本框 102"/>
          <p:cNvSpPr txBox="1"/>
          <p:nvPr/>
        </p:nvSpPr>
        <p:spPr>
          <a:xfrm>
            <a:off x="473075" y="339407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誊</a:t>
            </a:r>
          </a:p>
        </p:txBody>
      </p:sp>
      <p:pic>
        <p:nvPicPr>
          <p:cNvPr id="101" name="图片 1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75" y="2851150"/>
            <a:ext cx="1439863" cy="1195388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" name="文本框 120"/>
          <p:cNvSpPr txBox="1"/>
          <p:nvPr/>
        </p:nvSpPr>
        <p:spPr>
          <a:xfrm>
            <a:off x="3354388" y="3346450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篇</a:t>
            </a:r>
          </a:p>
        </p:txBody>
      </p:sp>
      <p:pic>
        <p:nvPicPr>
          <p:cNvPr id="103" name="图片 1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900" y="3219450"/>
            <a:ext cx="1441450" cy="11953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950" y="3151188"/>
            <a:ext cx="1441450" cy="1196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5" name="文本框 131"/>
          <p:cNvSpPr txBox="1"/>
          <p:nvPr/>
        </p:nvSpPr>
        <p:spPr>
          <a:xfrm>
            <a:off x="4645025" y="3702050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版</a:t>
            </a:r>
          </a:p>
        </p:txBody>
      </p:sp>
      <p:sp>
        <p:nvSpPr>
          <p:cNvPr id="106" name="文本框 134"/>
          <p:cNvSpPr txBox="1"/>
          <p:nvPr/>
        </p:nvSpPr>
        <p:spPr>
          <a:xfrm>
            <a:off x="6418263" y="3659188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歧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26" name="图片 1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9538" y="3108325"/>
            <a:ext cx="1441450" cy="11969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7" name="文本框 134"/>
          <p:cNvSpPr txBox="1"/>
          <p:nvPr/>
        </p:nvSpPr>
        <p:spPr>
          <a:xfrm>
            <a:off x="7759700" y="360362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谨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7"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12374" y="3918037"/>
            <a:ext cx="8205787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  <a:latin typeface="+mj-ea"/>
                <a:ea typeface="+mj-ea"/>
              </a:rPr>
              <a:t> 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运用：</a:t>
            </a:r>
            <a:r>
              <a:rPr lang="zh-CN" altLang="zh-CN" sz="2400" b="1" dirty="0">
                <a:latin typeface="+mj-ea"/>
                <a:ea typeface="+mj-ea"/>
              </a:rPr>
              <a:t>那位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慈祥</a:t>
            </a:r>
            <a:r>
              <a:rPr lang="zh-CN" altLang="zh-CN" sz="2400" b="1" dirty="0">
                <a:latin typeface="+mj-ea"/>
                <a:ea typeface="+mj-ea"/>
              </a:rPr>
              <a:t>的老奶奶不知道这件事的</a:t>
            </a:r>
            <a:r>
              <a:rPr lang="zh-CN" altLang="zh-CN" sz="2400" b="1" dirty="0">
                <a:solidFill>
                  <a:srgbClr val="FF0000"/>
                </a:solidFill>
                <a:latin typeface="+mj-ea"/>
                <a:ea typeface="+mj-ea"/>
              </a:rPr>
              <a:t>详情</a:t>
            </a:r>
            <a:r>
              <a:rPr lang="zh-CN" altLang="zh-CN" sz="2400" b="1" dirty="0">
                <a:latin typeface="+mj-ea"/>
                <a:ea typeface="+mj-ea"/>
              </a:rPr>
              <a:t>。</a:t>
            </a:r>
          </a:p>
        </p:txBody>
      </p:sp>
      <p:grpSp>
        <p:nvGrpSpPr>
          <p:cNvPr id="12291" name="组合 5"/>
          <p:cNvGrpSpPr/>
          <p:nvPr/>
        </p:nvGrpSpPr>
        <p:grpSpPr>
          <a:xfrm>
            <a:off x="3296330" y="58869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257980" y="1289499"/>
            <a:ext cx="630237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祥</a:t>
            </a:r>
          </a:p>
        </p:txBody>
      </p:sp>
      <p:sp>
        <p:nvSpPr>
          <p:cNvPr id="12295" name="TextBox 11"/>
          <p:cNvSpPr txBox="1"/>
          <p:nvPr/>
        </p:nvSpPr>
        <p:spPr>
          <a:xfrm>
            <a:off x="251822" y="2004871"/>
            <a:ext cx="1141549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xiáng</a:t>
            </a:r>
            <a:r>
              <a:rPr lang="en-US" altLang="zh-CN" sz="3200" b="1" dirty="0"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200" b="1" dirty="0"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1227817" y="2902399"/>
            <a:ext cx="630238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详</a:t>
            </a:r>
          </a:p>
        </p:txBody>
      </p:sp>
      <p:sp>
        <p:nvSpPr>
          <p:cNvPr id="9" name="矩形 8"/>
          <p:cNvSpPr/>
          <p:nvPr/>
        </p:nvSpPr>
        <p:spPr>
          <a:xfrm>
            <a:off x="3400874" y="1113742"/>
            <a:ext cx="433965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和善，友善。如：吉祥 </a:t>
            </a:r>
          </a:p>
        </p:txBody>
      </p:sp>
      <p:sp>
        <p:nvSpPr>
          <p:cNvPr id="16" name="矩形 15"/>
          <p:cNvSpPr/>
          <p:nvPr/>
        </p:nvSpPr>
        <p:spPr>
          <a:xfrm>
            <a:off x="3427091" y="1711821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（祥和）（慈祥）（龙凤呈祥）</a:t>
            </a:r>
          </a:p>
        </p:txBody>
      </p:sp>
      <p:sp>
        <p:nvSpPr>
          <p:cNvPr id="17" name="矩形 16"/>
          <p:cNvSpPr/>
          <p:nvPr/>
        </p:nvSpPr>
        <p:spPr>
          <a:xfrm>
            <a:off x="3411491" y="2474682"/>
            <a:ext cx="513473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细密，完备，与“略”相对。</a:t>
            </a:r>
          </a:p>
        </p:txBody>
      </p:sp>
      <p:sp>
        <p:nvSpPr>
          <p:cNvPr id="18" name="矩形 17"/>
          <p:cNvSpPr/>
          <p:nvPr/>
        </p:nvSpPr>
        <p:spPr>
          <a:xfrm>
            <a:off x="3379106" y="3058247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>
                <a:latin typeface="+mj-ea"/>
                <a:ea typeface="+mj-ea"/>
              </a:rPr>
              <a:t>（详细）（详略）（耳熟能详）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3292" y="2357569"/>
            <a:ext cx="1443355" cy="144589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6467" y="943424"/>
            <a:ext cx="1454785" cy="11855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3"/>
          <p:cNvSpPr txBox="1">
            <a:spLocks noChangeArrowheads="1"/>
          </p:cNvSpPr>
          <p:nvPr/>
        </p:nvSpPr>
        <p:spPr bwMode="auto">
          <a:xfrm>
            <a:off x="3032760" y="2810193"/>
            <a:ext cx="569913" cy="460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FF0000"/>
                </a:solidFill>
                <a:latin typeface="+mn-ea"/>
                <a:ea typeface="宋体" panose="02010600030101010101" pitchFamily="2" charset="-122"/>
                <a:cs typeface="+mn-cs"/>
              </a:rPr>
              <a:t>埋</a:t>
            </a:r>
          </a:p>
        </p:txBody>
      </p:sp>
      <p:grpSp>
        <p:nvGrpSpPr>
          <p:cNvPr id="2" name="组合 5"/>
          <p:cNvGrpSpPr/>
          <p:nvPr/>
        </p:nvGrpSpPr>
        <p:grpSpPr>
          <a:xfrm>
            <a:off x="3540443" y="2322830"/>
            <a:ext cx="2782887" cy="1200150"/>
            <a:chOff x="2426499" y="5096489"/>
            <a:chExt cx="2783532" cy="1600797"/>
          </a:xfrm>
        </p:grpSpPr>
        <p:sp>
          <p:nvSpPr>
            <p:cNvPr id="15" name="左大括号 14"/>
            <p:cNvSpPr/>
            <p:nvPr/>
          </p:nvSpPr>
          <p:spPr>
            <a:xfrm>
              <a:off x="2426499" y="5342721"/>
              <a:ext cx="220478" cy="1196185"/>
            </a:xfrm>
            <a:prstGeom prst="leftBrace">
              <a:avLst/>
            </a:prstGeom>
            <a:ln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2602604" y="5096489"/>
              <a:ext cx="2607427" cy="16007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marR="0" defTabSz="457200">
                <a:lnSpc>
                  <a:spcPct val="150000"/>
                </a:lnSpc>
                <a:buClrTx/>
                <a:buSzTx/>
                <a:buFontTx/>
                <a:defRPr/>
              </a:pPr>
              <a:r>
                <a:rPr kumimoji="0" lang="en-US" altLang="zh-CN" sz="2400" b="1" kern="1200" cap="none" spc="0" normalizeH="0" baseline="0" noProof="0" dirty="0" err="1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mái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  </a:t>
              </a:r>
              <a:r>
                <a:rPr kumimoji="0" lang="en-US" altLang="zh-CN" sz="2400" b="1" kern="1200" cap="none" spc="0" normalizeH="0" baseline="0" noProof="0" dirty="0" smtClean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(</a:t>
              </a:r>
              <a:r>
                <a:rPr kumimoji="0" lang="zh-CN" altLang="en-US" sz="2400" b="1" kern="1200" cap="none" spc="0" normalizeH="0" baseline="0" noProof="0" dirty="0" smtClean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埋头</a:t>
              </a:r>
              <a:r>
                <a:rPr kumimoji="0" lang="en-US" altLang="zh-CN" sz="2400" b="1" kern="1200" cap="none" spc="0" normalizeH="0" baseline="0" noProof="0" dirty="0" smtClean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)</a:t>
              </a:r>
              <a:endParaRPr kumimoji="0" lang="en-US" altLang="zh-CN" sz="2400" b="1" kern="1200" cap="none" spc="0" normalizeH="0" baseline="0" noProof="0" dirty="0">
                <a:solidFill>
                  <a:srgbClr val="FF0000"/>
                </a:solidFill>
                <a:latin typeface="+mn-ea"/>
                <a:ea typeface="+mn-ea"/>
                <a:cs typeface="+mn-cs"/>
              </a:endParaRPr>
            </a:p>
            <a:p>
              <a:pPr marR="0" defTabSz="457200">
                <a:lnSpc>
                  <a:spcPct val="150000"/>
                </a:lnSpc>
                <a:buClrTx/>
                <a:buSzTx/>
                <a:buFontTx/>
                <a:defRPr/>
              </a:pPr>
              <a:r>
                <a:rPr kumimoji="0" lang="en-US" altLang="zh-CN" sz="2400" b="1" kern="1200" cap="none" spc="0" normalizeH="0" baseline="0" noProof="0" dirty="0" err="1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mán</a:t>
              </a:r>
              <a:r>
                <a:rPr kumimoji="0" lang="en-US" altLang="zh-CN" sz="2400" b="1" kern="1200" cap="none" spc="0" normalizeH="0" baseline="0" noProof="0" dirty="0">
                  <a:solidFill>
                    <a:srgbClr val="FF0000"/>
                  </a:solidFill>
                  <a:latin typeface="方正姚体" panose="02010601030101010101" pitchFamily="2" charset="-122"/>
                  <a:ea typeface="方正姚体" panose="02010601030101010101" pitchFamily="2" charset="-122"/>
                  <a:cs typeface="+mn-cs"/>
                </a:rPr>
                <a:t> </a:t>
              </a:r>
              <a:r>
                <a:rPr kumimoji="0" lang="en-US" altLang="zh-CN" sz="2400" b="1" kern="1200" cap="none" spc="0" normalizeH="0" baseline="0" noProof="0" dirty="0" smtClean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(</a:t>
              </a:r>
              <a:r>
                <a:rPr kumimoji="0" lang="zh-CN" altLang="en-US" sz="2400" b="1" kern="1200" cap="none" spc="0" normalizeH="0" baseline="0" noProof="0" dirty="0" smtClean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埋怨</a:t>
              </a:r>
              <a:r>
                <a:rPr kumimoji="0" lang="en-US" altLang="zh-CN" sz="2400" b="1" kern="1200" cap="none" spc="0" normalizeH="0" baseline="0" noProof="0" dirty="0" smtClean="0">
                  <a:solidFill>
                    <a:srgbClr val="FF0000"/>
                  </a:solidFill>
                  <a:latin typeface="+mn-ea"/>
                  <a:ea typeface="+mn-ea"/>
                  <a:cs typeface="+mn-cs"/>
                </a:rPr>
                <a:t>)</a:t>
              </a:r>
              <a:endParaRPr kumimoji="0" lang="en-US" altLang="zh-CN" sz="2400" b="1" kern="1200" cap="none" spc="0" normalizeH="0" baseline="0" noProof="0" dirty="0">
                <a:solidFill>
                  <a:srgbClr val="FF0000"/>
                </a:solidFill>
                <a:latin typeface="+mn-ea"/>
                <a:ea typeface="+mn-ea"/>
                <a:cs typeface="+mn-cs"/>
              </a:endParaRPr>
            </a:p>
          </p:txBody>
        </p:sp>
      </p:grp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773113" y="1097412"/>
            <a:ext cx="7559675" cy="1317625"/>
          </a:xfrm>
          <a:prstGeom prst="rect">
            <a:avLst/>
          </a:prstGeom>
          <a:noFill/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关注下面句子中加点的字，看看你有什么发现？</a:t>
            </a:r>
            <a:endParaRPr kumimoji="0" lang="en-US" altLang="zh-CN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我把头埋得低低的。诗只有十行，可我觉得他读了几个小时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</p:txBody>
      </p:sp>
      <p:sp>
        <p:nvSpPr>
          <p:cNvPr id="20485" name="TextBox 2"/>
          <p:cNvSpPr txBox="1"/>
          <p:nvPr/>
        </p:nvSpPr>
        <p:spPr>
          <a:xfrm>
            <a:off x="2311400" y="1738988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4" name="组合 23"/>
          <p:cNvGrpSpPr/>
          <p:nvPr/>
        </p:nvGrpSpPr>
        <p:grpSpPr>
          <a:xfrm>
            <a:off x="6652260" y="2322830"/>
            <a:ext cx="1793875" cy="1256030"/>
            <a:chOff x="6788695" y="1080879"/>
            <a:chExt cx="1793385" cy="1360214"/>
          </a:xfrm>
        </p:grpSpPr>
        <p:pic>
          <p:nvPicPr>
            <p:cNvPr id="25" name="Picture 14" descr="C:\Users\Administrator\Desktop\21579cb2206b35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360214"/>
            </a:xfrm>
            <a:prstGeom prst="rect">
              <a:avLst/>
            </a:prstGeom>
            <a:noFill/>
          </p:spPr>
        </p:pic>
        <p:sp>
          <p:nvSpPr>
            <p:cNvPr id="20496" name="矩形 72"/>
            <p:cNvSpPr/>
            <p:nvPr/>
          </p:nvSpPr>
          <p:spPr>
            <a:xfrm>
              <a:off x="7019122" y="1414395"/>
              <a:ext cx="1488266" cy="69867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  <p:grpSp>
        <p:nvGrpSpPr>
          <p:cNvPr id="5" name="组合 26"/>
          <p:cNvGrpSpPr/>
          <p:nvPr/>
        </p:nvGrpSpPr>
        <p:grpSpPr>
          <a:xfrm>
            <a:off x="6109621" y="251566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6" name="组合 23"/>
          <p:cNvGrpSpPr/>
          <p:nvPr/>
        </p:nvGrpSpPr>
        <p:grpSpPr>
          <a:xfrm>
            <a:off x="815023" y="3580448"/>
            <a:ext cx="7731125" cy="1020127"/>
            <a:chOff x="745171" y="3601526"/>
            <a:chExt cx="7731746" cy="1020054"/>
          </a:xfrm>
        </p:grpSpPr>
        <p:grpSp>
          <p:nvGrpSpPr>
            <p:cNvPr id="20491" name="组合 20"/>
            <p:cNvGrpSpPr/>
            <p:nvPr/>
          </p:nvGrpSpPr>
          <p:grpSpPr>
            <a:xfrm>
              <a:off x="745171" y="3601526"/>
              <a:ext cx="7731746" cy="1020054"/>
              <a:chOff x="654680" y="3674153"/>
              <a:chExt cx="7732466" cy="1021083"/>
            </a:xfrm>
          </p:grpSpPr>
          <p:sp>
            <p:nvSpPr>
              <p:cNvPr id="20493" name="矩形 17"/>
              <p:cNvSpPr/>
              <p:nvPr/>
            </p:nvSpPr>
            <p:spPr>
              <a:xfrm>
                <a:off x="654680" y="3674153"/>
                <a:ext cx="7732466" cy="91033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2200" b="1" dirty="0">
                    <a:solidFill>
                      <a:srgbClr val="00000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读一读</a:t>
                </a:r>
                <a:r>
                  <a:rPr lang="zh-CN" altLang="en-US" sz="22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：李晓明只顾埋</a:t>
                </a:r>
                <a:r>
                  <a:rPr lang="en-US" altLang="zh-CN" sz="22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(</a:t>
                </a:r>
                <a:r>
                  <a:rPr lang="en-US" altLang="zh-CN" sz="2200" b="1" dirty="0">
                    <a:solidFill>
                      <a:srgbClr val="000000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mái</a:t>
                </a:r>
                <a:r>
                  <a:rPr lang="en-US" altLang="zh-CN" sz="22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)</a:t>
                </a:r>
                <a:r>
                  <a:rPr lang="zh-CN" altLang="en-US" sz="22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头读书，忘记了值日，全组同学受到了老师的批评，别人都埋</a:t>
                </a:r>
                <a:r>
                  <a:rPr lang="en-US" altLang="zh-CN" sz="22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(</a:t>
                </a:r>
                <a:r>
                  <a:rPr lang="en-US" altLang="zh-CN" sz="2200" b="1" dirty="0">
                    <a:solidFill>
                      <a:srgbClr val="000000"/>
                    </a:solidFill>
                    <a:latin typeface="方正姚体" panose="02010601030101010101" pitchFamily="2" charset="-122"/>
                    <a:ea typeface="方正姚体" panose="02010601030101010101" pitchFamily="2" charset="-122"/>
                  </a:rPr>
                  <a:t>mán</a:t>
                </a:r>
                <a:r>
                  <a:rPr lang="en-US" altLang="zh-CN" sz="22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)</a:t>
                </a:r>
                <a:r>
                  <a:rPr lang="zh-CN" altLang="en-US" sz="2200" b="1" dirty="0">
                    <a:solidFill>
                      <a:srgbClr val="000000"/>
                    </a:solidFill>
                    <a:latin typeface="楷体" panose="02010609060101010101" pitchFamily="49" charset="-122"/>
                    <a:ea typeface="楷体" panose="02010609060101010101" pitchFamily="49" charset="-122"/>
                  </a:rPr>
                  <a:t>怨他。</a:t>
                </a:r>
              </a:p>
            </p:txBody>
          </p:sp>
          <p:sp>
            <p:nvSpPr>
              <p:cNvPr id="20494" name="TextBox 16"/>
              <p:cNvSpPr txBox="1"/>
              <p:nvPr/>
            </p:nvSpPr>
            <p:spPr>
              <a:xfrm>
                <a:off x="4139161" y="4263914"/>
                <a:ext cx="557212" cy="43132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2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2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20492" name="TextBox 17"/>
            <p:cNvSpPr txBox="1"/>
            <p:nvPr/>
          </p:nvSpPr>
          <p:spPr>
            <a:xfrm>
              <a:off x="3418872" y="3759515"/>
              <a:ext cx="555625" cy="4308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2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22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333748" y="84518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矩形 1"/>
          <p:cNvSpPr>
            <a:spLocks noChangeArrowheads="1"/>
          </p:cNvSpPr>
          <p:nvPr/>
        </p:nvSpPr>
        <p:spPr bwMode="auto">
          <a:xfrm>
            <a:off x="950686" y="1280245"/>
            <a:ext cx="7264400" cy="286232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indent="631825" fontAlgn="auto"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  <a:cs typeface="楷体" panose="02010609060101010101" pitchFamily="49" charset="-122"/>
              </a:rPr>
              <a:t>本文</a:t>
            </a:r>
            <a:r>
              <a:rPr lang="zh-CN" altLang="en-US" sz="2400" b="1" dirty="0">
                <a:latin typeface="+mj-ea"/>
                <a:ea typeface="+mj-ea"/>
                <a:cs typeface="楷体" panose="02010609060101010101" pitchFamily="49" charset="-122"/>
              </a:rPr>
              <a:t>按照</a:t>
            </a:r>
            <a:r>
              <a:rPr lang="zh-CN" altLang="en-US" sz="2400" b="1" u="sng" dirty="0">
                <a:latin typeface="+mj-ea"/>
                <a:ea typeface="+mj-ea"/>
                <a:cs typeface="楷体" panose="02010609060101010101" pitchFamily="49" charset="-122"/>
              </a:rPr>
              <a:t>        </a:t>
            </a:r>
            <a:r>
              <a:rPr lang="zh-CN" altLang="en-US" sz="2400" b="1" dirty="0">
                <a:latin typeface="+mj-ea"/>
                <a:ea typeface="+mj-ea"/>
                <a:cs typeface="楷体" panose="02010609060101010101" pitchFamily="49" charset="-122"/>
              </a:rPr>
              <a:t>顺序，先讲了童年时母亲和父亲对“我”的第一首诗的不同评价；再讲几年后我对这首诗的认识；最后讲</a:t>
            </a:r>
            <a:r>
              <a:rPr lang="en-US" altLang="zh-CN" sz="2400" b="1" dirty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“</a:t>
            </a:r>
            <a:r>
              <a:rPr lang="zh-CN" altLang="en-US" sz="2400" b="1" dirty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我</a:t>
            </a:r>
            <a:r>
              <a:rPr lang="en-US" altLang="zh-CN" sz="2400" b="1" dirty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”</a:t>
            </a:r>
            <a:r>
              <a:rPr lang="zh-CN" altLang="en-US" sz="2400" b="1" dirty="0">
                <a:latin typeface="+mj-ea"/>
                <a:ea typeface="+mj-ea"/>
                <a:cs typeface="楷体" panose="02010609060101010101" pitchFamily="49" charset="-122"/>
                <a:sym typeface="+mn-ea"/>
              </a:rPr>
              <a:t>成年取得成就后</a:t>
            </a:r>
            <a:r>
              <a:rPr lang="zh-CN" altLang="en-US" sz="2400" b="1" dirty="0">
                <a:latin typeface="+mj-ea"/>
                <a:ea typeface="+mj-ea"/>
                <a:cs typeface="楷体" panose="02010609060101010101" pitchFamily="49" charset="-122"/>
              </a:rPr>
              <a:t>，越来越体会到</a:t>
            </a:r>
            <a:r>
              <a:rPr lang="zh-CN" altLang="en-US" sz="2400" b="1" u="sng" dirty="0">
                <a:latin typeface="+mj-ea"/>
                <a:ea typeface="+mj-ea"/>
                <a:cs typeface="楷体" panose="02010609060101010101" pitchFamily="49" charset="-122"/>
              </a:rPr>
              <a:t>        </a:t>
            </a:r>
            <a:r>
              <a:rPr lang="zh-CN" altLang="en-US" sz="2400" b="1" dirty="0" smtClean="0">
                <a:latin typeface="+mj-ea"/>
                <a:ea typeface="+mj-ea"/>
                <a:cs typeface="楷体" panose="02010609060101010101" pitchFamily="49" charset="-122"/>
              </a:rPr>
              <a:t>和</a:t>
            </a:r>
            <a:r>
              <a:rPr lang="zh-CN" altLang="en-US" sz="2400" b="1" u="sng" dirty="0" smtClean="0">
                <a:latin typeface="+mj-ea"/>
                <a:ea typeface="+mj-ea"/>
                <a:cs typeface="楷体" panose="02010609060101010101" pitchFamily="49" charset="-122"/>
              </a:rPr>
              <a:t>        </a:t>
            </a:r>
            <a:r>
              <a:rPr lang="zh-CN" altLang="en-US" sz="2400" b="1" dirty="0">
                <a:latin typeface="+mj-ea"/>
                <a:ea typeface="+mj-ea"/>
                <a:cs typeface="楷体" panose="02010609060101010101" pitchFamily="49" charset="-122"/>
              </a:rPr>
              <a:t>这两种不同评价对</a:t>
            </a:r>
            <a:r>
              <a:rPr lang="en-US" altLang="zh-CN" sz="2400" b="1" dirty="0">
                <a:latin typeface="+mj-ea"/>
                <a:ea typeface="+mj-ea"/>
                <a:cs typeface="楷体" panose="02010609060101010101" pitchFamily="49" charset="-122"/>
              </a:rPr>
              <a:t>“</a:t>
            </a:r>
            <a:r>
              <a:rPr lang="zh-CN" altLang="en-US" sz="2400" b="1" dirty="0">
                <a:latin typeface="+mj-ea"/>
                <a:ea typeface="+mj-ea"/>
                <a:cs typeface="楷体" panose="02010609060101010101" pitchFamily="49" charset="-122"/>
              </a:rPr>
              <a:t>我</a:t>
            </a:r>
            <a:r>
              <a:rPr lang="en-US" altLang="zh-CN" sz="2400" b="1" dirty="0">
                <a:latin typeface="+mj-ea"/>
                <a:ea typeface="+mj-ea"/>
                <a:cs typeface="楷体" panose="02010609060101010101" pitchFamily="49" charset="-122"/>
              </a:rPr>
              <a:t>”</a:t>
            </a:r>
            <a:r>
              <a:rPr lang="zh-CN" altLang="en-US" sz="2400" b="1" dirty="0">
                <a:latin typeface="+mj-ea"/>
                <a:ea typeface="+mj-ea"/>
                <a:cs typeface="楷体" panose="02010609060101010101" pitchFamily="49" charset="-122"/>
              </a:rPr>
              <a:t>成长的重要作用。</a:t>
            </a:r>
          </a:p>
        </p:txBody>
      </p:sp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3108271" y="1294628"/>
            <a:ext cx="971550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时间</a:t>
            </a: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1985920" y="2896931"/>
            <a:ext cx="2049463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精彩极了</a:t>
            </a:r>
          </a:p>
        </p:txBody>
      </p:sp>
      <p:sp>
        <p:nvSpPr>
          <p:cNvPr id="6" name="矩形 1"/>
          <p:cNvSpPr>
            <a:spLocks noChangeArrowheads="1"/>
          </p:cNvSpPr>
          <p:nvPr/>
        </p:nvSpPr>
        <p:spPr bwMode="auto">
          <a:xfrm>
            <a:off x="3501903" y="2907817"/>
            <a:ext cx="1966912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糟糕透了</a:t>
            </a:r>
          </a:p>
        </p:txBody>
      </p:sp>
      <p:sp>
        <p:nvSpPr>
          <p:cNvPr id="2" name="矩形 1"/>
          <p:cNvSpPr/>
          <p:nvPr/>
        </p:nvSpPr>
        <p:spPr>
          <a:xfrm>
            <a:off x="2978908" y="242001"/>
            <a:ext cx="2838727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  <a:cs typeface="+mn-cs"/>
              </a:rPr>
              <a:t>整体感知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913939" y="1073880"/>
            <a:ext cx="7489830" cy="302461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804863">
              <a:lnSpc>
                <a:spcPct val="150000"/>
              </a:lnSpc>
            </a:pPr>
            <a:r>
              <a:rPr lang="zh-CN" altLang="en-US" sz="2600" b="1" dirty="0"/>
              <a:t>默读课文，了解文章的主要内容，想想父亲和母亲对巴迪的诗为什么会有不同</a:t>
            </a:r>
            <a:r>
              <a:rPr lang="zh-CN" altLang="en-US" sz="2600" b="1" dirty="0" smtClean="0"/>
              <a:t>的评价</a:t>
            </a:r>
            <a:r>
              <a:rPr lang="zh-CN" altLang="en-US" sz="2600" b="1" dirty="0"/>
              <a:t>。说说巴迪长大后又是怎样看待这件事的。最后，联系生活实际，说说你是</a:t>
            </a:r>
            <a:r>
              <a:rPr lang="zh-CN" altLang="en-US" sz="2600" b="1" dirty="0" smtClean="0"/>
              <a:t>如何看待</a:t>
            </a:r>
            <a:r>
              <a:rPr lang="zh-CN" altLang="en-US" sz="2600" b="1" dirty="0"/>
              <a:t>巴迪父母表达爱的不同的方式的。</a:t>
            </a:r>
            <a:endParaRPr sz="26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244655" y="246984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7456714" y="1632857"/>
            <a:ext cx="66402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001486" y="2264229"/>
            <a:ext cx="606334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340426" y="3494315"/>
            <a:ext cx="606334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001485" y="4054947"/>
            <a:ext cx="102325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Box 1"/>
          <p:cNvSpPr txBox="1"/>
          <p:nvPr/>
        </p:nvSpPr>
        <p:spPr>
          <a:xfrm>
            <a:off x="535305" y="1062351"/>
            <a:ext cx="73215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再读课文，想一想课文主要写了一件什么事？</a:t>
            </a:r>
          </a:p>
        </p:txBody>
      </p:sp>
      <p:sp>
        <p:nvSpPr>
          <p:cNvPr id="3" name="矩形 2"/>
          <p:cNvSpPr/>
          <p:nvPr/>
        </p:nvSpPr>
        <p:spPr>
          <a:xfrm>
            <a:off x="746809" y="1784577"/>
            <a:ext cx="7748588" cy="19303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课文主要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写了作者小时候写了一首诗，母亲对此表示赞扬，父亲则对此提出了严厉的批评，作者在这两种评价中成长为一名大作家的事。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/>
          <p:cNvSpPr/>
          <p:nvPr/>
        </p:nvSpPr>
        <p:spPr>
          <a:xfrm>
            <a:off x="1671638" y="1103313"/>
            <a:ext cx="7361237" cy="715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这篇文章可以分成几部分？</a:t>
            </a:r>
          </a:p>
        </p:txBody>
      </p:sp>
      <p:sp>
        <p:nvSpPr>
          <p:cNvPr id="25603" name="WordArt 3"/>
          <p:cNvSpPr>
            <a:spLocks noTextEdit="1"/>
          </p:cNvSpPr>
          <p:nvPr/>
        </p:nvSpPr>
        <p:spPr>
          <a:xfrm rot="685608">
            <a:off x="365125" y="839788"/>
            <a:ext cx="1109663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sp>
        <p:nvSpPr>
          <p:cNvPr id="28677" name="矩形 5"/>
          <p:cNvSpPr>
            <a:spLocks noChangeArrowheads="1"/>
          </p:cNvSpPr>
          <p:nvPr/>
        </p:nvSpPr>
        <p:spPr bwMode="auto">
          <a:xfrm>
            <a:off x="827088" y="2281238"/>
            <a:ext cx="7610475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62230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可以分为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“不同评价”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、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“长大后的感悟”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和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“成年后的体会”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三部分。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/>
          <p:nvPr/>
        </p:nvSpPr>
        <p:spPr>
          <a:xfrm>
            <a:off x="937169" y="1458322"/>
            <a:ext cx="7148195" cy="203132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719138"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自</a:t>
            </a:r>
            <a:r>
              <a:rPr lang="zh-CN" altLang="en-US" sz="2800" b="1" dirty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读课文</a:t>
            </a:r>
            <a:r>
              <a:rPr lang="en-US" altLang="zh-CN" sz="2800" b="1" dirty="0">
                <a:solidFill>
                  <a:srgbClr val="FF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1-14</a:t>
            </a:r>
            <a:r>
              <a:rPr lang="zh-CN" altLang="en-US" sz="2800" b="1" dirty="0">
                <a:solidFill>
                  <a:srgbClr val="FF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自然段</a:t>
            </a:r>
            <a:r>
              <a:rPr lang="zh-CN" altLang="en-US" sz="2800" b="1" dirty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，说说你是如何理解父母亲</a:t>
            </a:r>
            <a:r>
              <a:rPr lang="zh-CN" altLang="en-US" sz="2800" b="1" dirty="0">
                <a:solidFill>
                  <a:srgbClr val="C0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“精彩极了”</a:t>
            </a:r>
            <a:r>
              <a:rPr lang="zh-CN" altLang="en-US" sz="2800" b="1" dirty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和</a:t>
            </a:r>
            <a:r>
              <a:rPr lang="zh-CN" altLang="en-US" sz="2800" b="1" dirty="0">
                <a:solidFill>
                  <a:srgbClr val="C0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“糟糕透了”</a:t>
            </a:r>
            <a:r>
              <a:rPr lang="zh-CN" altLang="en-US" sz="2800" b="1" dirty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的评价的</a:t>
            </a:r>
            <a:r>
              <a:rPr lang="en-US" altLang="zh-CN" sz="2800" b="1" dirty="0">
                <a:solidFill>
                  <a:srgbClr val="00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1"/>
          <p:cNvSpPr/>
          <p:nvPr/>
        </p:nvSpPr>
        <p:spPr>
          <a:xfrm>
            <a:off x="835025" y="1212850"/>
            <a:ext cx="7446963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面对父母截然不同的评价，作为一个八九岁的孩子能否理解呢？他有什么表现？</a:t>
            </a:r>
          </a:p>
        </p:txBody>
      </p:sp>
      <p:sp>
        <p:nvSpPr>
          <p:cNvPr id="27651" name="WordArt 3"/>
          <p:cNvSpPr>
            <a:spLocks noTextEdit="1"/>
          </p:cNvSpPr>
          <p:nvPr/>
        </p:nvSpPr>
        <p:spPr>
          <a:xfrm rot="685608">
            <a:off x="7281863" y="3316288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 Box 3"/>
          <p:cNvSpPr txBox="1"/>
          <p:nvPr/>
        </p:nvSpPr>
        <p:spPr>
          <a:xfrm>
            <a:off x="625475" y="795338"/>
            <a:ext cx="4808538" cy="21224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母亲一念完那首诗，眼睛</a:t>
            </a:r>
            <a:r>
              <a:rPr lang="zh-CN" altLang="en-US" sz="2200" b="1" dirty="0" smtClean="0">
                <a:latin typeface="Times New Roman" panose="02020603050405020304" pitchFamily="18" charset="0"/>
                <a:ea typeface="楷体" panose="02010609060101010101" pitchFamily="49" charset="-122"/>
              </a:rPr>
              <a:t>亮亮的，</a:t>
            </a:r>
            <a:r>
              <a:rPr lang="zh-CN" altLang="en-US" sz="2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兴奋地嚷着：“巴迪，真是你写的吗？多美的诗啊！精彩极了！”她搂住了我，赞扬声雨点般落到我身上。</a:t>
            </a:r>
          </a:p>
        </p:txBody>
      </p:sp>
      <p:pic>
        <p:nvPicPr>
          <p:cNvPr id="31757" name="Picture 13" descr="C:\Users\Administrator\AppData\Roaming\Tencent\Users\541737432\QQ\WinTemp\RichOle\V~Y}@QIX]M$$5S27S@~@17E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99103" y="751424"/>
            <a:ext cx="2989728" cy="21585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3" name="组合 12"/>
          <p:cNvGrpSpPr/>
          <p:nvPr/>
        </p:nvGrpSpPr>
        <p:grpSpPr>
          <a:xfrm>
            <a:off x="101147" y="2751815"/>
            <a:ext cx="6495596" cy="879475"/>
            <a:chOff x="772686" y="3876457"/>
            <a:chExt cx="6498462" cy="879120"/>
          </a:xfrm>
        </p:grpSpPr>
        <p:sp>
          <p:nvSpPr>
            <p:cNvPr id="28683" name="文本框 9"/>
            <p:cNvSpPr txBox="1"/>
            <p:nvPr/>
          </p:nvSpPr>
          <p:spPr>
            <a:xfrm>
              <a:off x="1613629" y="4079422"/>
              <a:ext cx="5657519" cy="5322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你从中体会到什么？从哪些地方体会到的？</a:t>
              </a:r>
            </a:p>
          </p:txBody>
        </p:sp>
        <p:pic>
          <p:nvPicPr>
            <p:cNvPr id="28684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7" name="矩形 16"/>
          <p:cNvSpPr/>
          <p:nvPr/>
        </p:nvSpPr>
        <p:spPr>
          <a:xfrm>
            <a:off x="830263" y="3573006"/>
            <a:ext cx="7518400" cy="971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 从“眼睛亮亮地”“兴奋地嚷着”“多美的诗啊！“精彩极了！”体会到了巴迪有一个慈祥的，很爱他的母亲。</a:t>
            </a:r>
          </a:p>
        </p:txBody>
      </p:sp>
      <p:grpSp>
        <p:nvGrpSpPr>
          <p:cNvPr id="19" name="组合 8"/>
          <p:cNvGrpSpPr/>
          <p:nvPr/>
        </p:nvGrpSpPr>
        <p:grpSpPr>
          <a:xfrm>
            <a:off x="1258888" y="195263"/>
            <a:ext cx="6718300" cy="425450"/>
            <a:chOff x="2932253" y="878537"/>
            <a:chExt cx="4605070" cy="831120"/>
          </a:xfrm>
        </p:grpSpPr>
        <p:sp>
          <p:nvSpPr>
            <p:cNvPr id="20" name="圆角矩形标注 14"/>
            <p:cNvSpPr/>
            <p:nvPr/>
          </p:nvSpPr>
          <p:spPr>
            <a:xfrm>
              <a:off x="2932253" y="878537"/>
              <a:ext cx="4605070" cy="80528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682" name="矩形 24"/>
            <p:cNvSpPr/>
            <p:nvPr/>
          </p:nvSpPr>
          <p:spPr>
            <a:xfrm>
              <a:off x="2971682" y="900532"/>
              <a:ext cx="4502058" cy="8091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0066FF"/>
                  </a:solidFill>
                  <a:latin typeface="Calibri" panose="020F0502020204030204" pitchFamily="34" charset="0"/>
                </a:rPr>
                <a:t>朗读指导：</a:t>
              </a:r>
              <a:r>
                <a:rPr lang="zh-CN" altLang="en-US" sz="2000" b="1" dirty="0">
                  <a:latin typeface="Calibri" panose="020F0502020204030204" pitchFamily="34" charset="0"/>
                </a:rPr>
                <a:t>读好母亲的语言“多美的诗啊！精彩极了！”</a:t>
              </a:r>
            </a:p>
          </p:txBody>
        </p:sp>
      </p:grpSp>
      <p:pic>
        <p:nvPicPr>
          <p:cNvPr id="2" name="20.“精彩极了”和“糟糕透了” 链接音频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463" y="795338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70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174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/>
          <p:nvPr/>
        </p:nvSpPr>
        <p:spPr>
          <a:xfrm>
            <a:off x="887413" y="1514475"/>
            <a:ext cx="7446962" cy="1454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作者听了母亲的赞许后他又有什么反应呢？</a:t>
            </a:r>
          </a:p>
        </p:txBody>
      </p:sp>
      <p:sp>
        <p:nvSpPr>
          <p:cNvPr id="29699" name="WordArt 3"/>
          <p:cNvSpPr>
            <a:spLocks noTextEdit="1"/>
          </p:cNvSpPr>
          <p:nvPr/>
        </p:nvSpPr>
        <p:spPr>
          <a:xfrm rot="685608">
            <a:off x="7281863" y="3316288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 Box 3"/>
          <p:cNvSpPr txBox="1"/>
          <p:nvPr/>
        </p:nvSpPr>
        <p:spPr>
          <a:xfrm>
            <a:off x="563563" y="868363"/>
            <a:ext cx="5313362" cy="21224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b="1" dirty="0">
                <a:solidFill>
                  <a:srgbClr val="0000CC"/>
                </a:solidFill>
                <a:latin typeface="Calibri" panose="020F0502020204030204" pitchFamily="34" charset="0"/>
              </a:rPr>
              <a:t>　　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“妈妈，爸爸下午什么时候回来？”我红着脸问。我有点</a:t>
            </a:r>
            <a:r>
              <a:rPr lang="zh-CN" altLang="en-US" sz="22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迫不及待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，想</a:t>
            </a:r>
            <a:r>
              <a:rPr lang="zh-CN" altLang="en-US" sz="22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立刻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让父亲看看我写的诗。“他晚上七点钟回来。”母亲摸着我的脑袋，笑着说。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723" name="矩形 15"/>
          <p:cNvSpPr/>
          <p:nvPr/>
        </p:nvSpPr>
        <p:spPr>
          <a:xfrm>
            <a:off x="2409825" y="3392488"/>
            <a:ext cx="36957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04988" y="3492500"/>
            <a:ext cx="4300538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    </a:t>
            </a:r>
          </a:p>
        </p:txBody>
      </p:sp>
      <p:pic>
        <p:nvPicPr>
          <p:cNvPr id="22" name="Picture 13" descr="C:\Users\Administrator\AppData\Roaming\Tencent\Users\541737432\QQ\WinTemp\RichOle\V~Y}@QIX]M$$5S27S@~@17E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58814" y="824290"/>
            <a:ext cx="3009901" cy="237864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668780" y="3307895"/>
            <a:ext cx="6264275" cy="1146175"/>
          </a:xfrm>
          <a:prstGeom prst="borderCallout1">
            <a:avLst>
              <a:gd name="adj1" fmla="val -1533"/>
              <a:gd name="adj2" fmla="val 44659"/>
              <a:gd name="adj3" fmla="val -38517"/>
              <a:gd name="adj4" fmla="val 41127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“迫不及待”“立刻”写出了“我”迫切地想让父亲看到“我”写的诗，以及“我”渴望得到父亲的表扬的心理。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/>
      <p:bldP spid="9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ext Box 3"/>
          <p:cNvSpPr txBox="1"/>
          <p:nvPr/>
        </p:nvSpPr>
        <p:spPr>
          <a:xfrm>
            <a:off x="688975" y="651324"/>
            <a:ext cx="7769225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整个下午我都怀着一种自豪感等待父亲回来。我用最漂亮的花体字把诗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认认真真地重新誊写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了一遍，还用彩色笔在它的周围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描上一圈花边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。将近七点钟的时候，我悄悄走进饭厅，满怀信心地把它</a:t>
            </a:r>
            <a:r>
              <a:rPr lang="zh-CN" altLang="en-US" sz="24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放在餐桌父亲的位置上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2" name="矩形 15"/>
          <p:cNvSpPr/>
          <p:nvPr/>
        </p:nvSpPr>
        <p:spPr>
          <a:xfrm>
            <a:off x="2409825" y="3392488"/>
            <a:ext cx="36957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04988" y="3492500"/>
            <a:ext cx="4300538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    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797924" y="3167372"/>
            <a:ext cx="7588885" cy="1186909"/>
          </a:xfrm>
          <a:prstGeom prst="borderCallout1">
            <a:avLst>
              <a:gd name="adj1" fmla="val -1533"/>
              <a:gd name="adj2" fmla="val 44659"/>
              <a:gd name="adj3" fmla="val -23094"/>
              <a:gd name="adj4" fmla="val 40800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认真誉写诗</a:t>
            </a: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、描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花边、把诗放在显眼位置，表现出了“我”受到母亲赞扬后</a:t>
            </a: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的</a:t>
            </a:r>
            <a:r>
              <a:rPr kumimoji="0" lang="zh-CN" altLang="en-US" sz="2400" b="1" kern="1200" cap="none" spc="0" normalizeH="0" baseline="0" noProof="0" dirty="0" smtClean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喜悦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和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自豪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，以及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渴望得到父亲称赞的迫切心情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/>
      <p:bldP spid="8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3"/>
          <p:cNvSpPr txBox="1"/>
          <p:nvPr/>
        </p:nvSpPr>
        <p:spPr>
          <a:xfrm>
            <a:off x="797378" y="787166"/>
            <a:ext cx="7604125" cy="16160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b="1" dirty="0">
                <a:solidFill>
                  <a:srgbClr val="0000CC"/>
                </a:solidFill>
                <a:latin typeface="Calibri" panose="020F0502020204030204" pitchFamily="34" charset="0"/>
              </a:rPr>
              <a:t>　</a:t>
            </a:r>
            <a:r>
              <a:rPr lang="zh-CN" altLang="en-US" sz="20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22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七点。七点一刻。七点半。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父亲还没有回来。我实在等不及了。我敬仰我的父亲，他是一家电影公司的重要人物，写过好多剧本。他一定会比母亲更加赞赏我这首精彩的诗。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04988" y="3492500"/>
            <a:ext cx="4300538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    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151619" y="2879355"/>
            <a:ext cx="7108825" cy="1156970"/>
          </a:xfrm>
          <a:prstGeom prst="borderCallout1">
            <a:avLst>
              <a:gd name="adj1" fmla="val -1533"/>
              <a:gd name="adj2" fmla="val 44659"/>
              <a:gd name="adj3" fmla="val -45106"/>
              <a:gd name="adj4" fmla="val 40226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sz="24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“七点”“七点一刻”“七点半”三个表示时间的词语单独成句，表明了“我”觉得时间过得很慢，写出了“我”盼望父亲回来的急切心情。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7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/>
          <p:nvPr/>
        </p:nvSpPr>
        <p:spPr>
          <a:xfrm>
            <a:off x="887413" y="1514475"/>
            <a:ext cx="7446962" cy="156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作者父亲看到诗后的反应是怎么样的呢？</a:t>
            </a:r>
          </a:p>
        </p:txBody>
      </p:sp>
      <p:sp>
        <p:nvSpPr>
          <p:cNvPr id="33795" name="WordArt 3"/>
          <p:cNvSpPr>
            <a:spLocks noTextEdit="1"/>
          </p:cNvSpPr>
          <p:nvPr/>
        </p:nvSpPr>
        <p:spPr>
          <a:xfrm rot="685608">
            <a:off x="7281863" y="3316288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3"/>
          <p:cNvSpPr txBox="1"/>
          <p:nvPr/>
        </p:nvSpPr>
        <p:spPr>
          <a:xfrm>
            <a:off x="1282700" y="1585694"/>
            <a:ext cx="6696075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8650"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“我看这首诗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糟糕透了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。”父亲把诗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扔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回原处。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177123" y="2597377"/>
            <a:ext cx="6136595" cy="879475"/>
            <a:chOff x="772686" y="3876457"/>
            <a:chExt cx="6139304" cy="879120"/>
          </a:xfrm>
        </p:grpSpPr>
        <p:sp>
          <p:nvSpPr>
            <p:cNvPr id="36872" name="文本框 9"/>
            <p:cNvSpPr txBox="1"/>
            <p:nvPr/>
          </p:nvSpPr>
          <p:spPr>
            <a:xfrm>
              <a:off x="1613630" y="4090304"/>
              <a:ext cx="5298360" cy="572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这句话说明巴迪当时写的诗怎么样？</a:t>
              </a:r>
            </a:p>
          </p:txBody>
        </p:sp>
        <p:pic>
          <p:nvPicPr>
            <p:cNvPr id="36873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1" name="矩形 20"/>
          <p:cNvSpPr/>
          <p:nvPr/>
        </p:nvSpPr>
        <p:spPr>
          <a:xfrm>
            <a:off x="1671638" y="3544888"/>
            <a:ext cx="3951287" cy="527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不怎样，质量很差。</a:t>
            </a: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985837" y="134485"/>
            <a:ext cx="7744505" cy="1531027"/>
          </a:xfrm>
          <a:prstGeom prst="callout2">
            <a:avLst>
              <a:gd name="adj1" fmla="val 52051"/>
              <a:gd name="adj2" fmla="val -160"/>
              <a:gd name="adj3" fmla="val 101347"/>
              <a:gd name="adj4" fmla="val -2789"/>
              <a:gd name="adj5" fmla="val 146822"/>
              <a:gd name="adj6" fmla="val 1462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“糟糕透了”</a:t>
            </a:r>
            <a:r>
              <a:rPr kumimoji="0" lang="zh-CN" altLang="en-US" sz="24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是父亲对“我”第一次写的诗的评价，</a:t>
            </a:r>
            <a:r>
              <a:rPr kumimoji="0" lang="zh-CN" altLang="en-US" sz="2400" b="1" kern="1200" cap="none" spc="0" normalizeH="0" baseline="0" noProof="0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这与</a:t>
            </a:r>
            <a:r>
              <a:rPr kumimoji="0" lang="zh-CN" altLang="en-US" sz="24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前文母亲的“精彩极了”形成了鲜明的对比。“扔”字表现</a:t>
            </a:r>
            <a:r>
              <a:rPr kumimoji="0" lang="zh-CN" altLang="en-US" sz="2400" b="1" kern="1200" cap="none" spc="0" normalizeH="0" baseline="0" noProof="0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了父亲</a:t>
            </a:r>
            <a:r>
              <a:rPr kumimoji="0" lang="zh-CN" altLang="en-US" sz="24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对“我”这首诗的不屑，从中可以看出父亲是一个严厉的父亲</a:t>
            </a:r>
            <a:r>
              <a:rPr kumimoji="0" lang="zh-CN" altLang="en-US" sz="2400" b="1" kern="1200" cap="none" spc="0" normalizeH="0" baseline="0" noProof="0" dirty="0" smtClean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  <p:grpSp>
        <p:nvGrpSpPr>
          <p:cNvPr id="25" name="组合 3"/>
          <p:cNvGrpSpPr/>
          <p:nvPr/>
        </p:nvGrpSpPr>
        <p:grpSpPr bwMode="auto">
          <a:xfrm>
            <a:off x="5583555" y="3015864"/>
            <a:ext cx="3565433" cy="1066800"/>
            <a:chOff x="2376099" y="2346663"/>
            <a:chExt cx="6069316" cy="321709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云形标注 25"/>
            <p:cNvSpPr/>
            <p:nvPr/>
          </p:nvSpPr>
          <p:spPr>
            <a:xfrm>
              <a:off x="2376099" y="2346663"/>
              <a:ext cx="6069316" cy="3217093"/>
            </a:xfrm>
            <a:prstGeom prst="cloudCallout">
              <a:avLst>
                <a:gd name="adj1" fmla="val -26541"/>
                <a:gd name="adj2" fmla="val -109107"/>
              </a:avLst>
            </a:prstGeom>
            <a:solidFill>
              <a:srgbClr val="DCE6F2"/>
            </a:solidFill>
            <a:ln w="9525">
              <a:solidFill>
                <a:schemeClr val="tx2">
                  <a:lumMod val="60000"/>
                  <a:lumOff val="40000"/>
                </a:schemeClr>
              </a:solidFill>
              <a:prstDash val="sysDot"/>
              <a:miter lim="800000"/>
            </a:ln>
          </p:spPr>
          <p:txBody>
            <a:bodyPr/>
            <a:lstStyle/>
            <a:p>
              <a:pPr marL="0" marR="0" lvl="0" indent="444500" algn="just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endParaRPr>
            </a:p>
          </p:txBody>
        </p:sp>
        <p:sp>
          <p:nvSpPr>
            <p:cNvPr id="27" name="矩形 2"/>
            <p:cNvSpPr>
              <a:spLocks noChangeArrowheads="1"/>
            </p:cNvSpPr>
            <p:nvPr/>
          </p:nvSpPr>
          <p:spPr bwMode="auto">
            <a:xfrm>
              <a:off x="2726327" y="2770934"/>
              <a:ext cx="5340918" cy="2320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66FF"/>
                  </a:solidFill>
                  <a:effectLst/>
                  <a:uLnTx/>
                  <a:uFillTx/>
                  <a:latin typeface="Calibri" panose="020F0502020204030204" pitchFamily="34" charset="0"/>
                  <a:ea typeface="楷体" panose="02010609060101010101" pitchFamily="49" charset="-122"/>
                  <a:cs typeface="宋体" panose="02010600030101010101" pitchFamily="2" charset="-122"/>
                </a:rPr>
                <a:t> 听到父亲这样的评价，小巴迪当时有什么表现？</a:t>
              </a:r>
              <a:endPara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Calibri" panose="020F0502020204030204" pitchFamily="34" charset="0"/>
                <a:ea typeface="楷体" panose="02010609060101010101" pitchFamily="49" charset="-122"/>
                <a:cs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椭圆 18"/>
          <p:cNvSpPr/>
          <p:nvPr/>
        </p:nvSpPr>
        <p:spPr>
          <a:xfrm>
            <a:off x="4188729" y="1628775"/>
            <a:ext cx="371475" cy="371475"/>
          </a:xfrm>
          <a:prstGeom prst="ellipse">
            <a:avLst/>
          </a:prstGeom>
          <a:noFill/>
          <a:ln w="28575">
            <a:solidFill>
              <a:srgbClr val="00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60413" y="766763"/>
            <a:ext cx="7691437" cy="3308985"/>
            <a:chOff x="849629" y="1439545"/>
            <a:chExt cx="7691913" cy="3309548"/>
          </a:xfrm>
        </p:grpSpPr>
        <p:sp>
          <p:nvSpPr>
            <p:cNvPr id="37899" name="Text Box 3"/>
            <p:cNvSpPr txBox="1"/>
            <p:nvPr/>
          </p:nvSpPr>
          <p:spPr>
            <a:xfrm>
              <a:off x="849629" y="1439545"/>
              <a:ext cx="7691913" cy="190821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indent="628650">
                <a:lnSpc>
                  <a:spcPct val="150000"/>
                </a:lnSpc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我的眼睛湿润了，头也沉重得抬不起来。</a:t>
              </a:r>
              <a:endPara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indent="628650">
                <a:lnSpc>
                  <a:spcPct val="150000"/>
                </a:lnSpc>
                <a:spcBef>
                  <a:spcPts val="1200"/>
                </a:spcBef>
              </a:pPr>
              <a:r>
                <a: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我再也受不了了。我冲出饭厅，跑进自己的房间，扑到床上失声痛哭起来。</a:t>
              </a:r>
            </a:p>
          </p:txBody>
        </p:sp>
        <p:pic>
          <p:nvPicPr>
            <p:cNvPr id="34831" name="Picture 15" descr="C:\Users\Administrator\AppData\Roaming\Tencent\Users\541737432\QQ\WinTemp\RichOle\R[_SOF}F9O{VM4A%%2@6X)6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207858" y="3348395"/>
              <a:ext cx="2115359" cy="1400698"/>
            </a:xfrm>
            <a:prstGeom prst="rect">
              <a:avLst/>
            </a:prstGeom>
            <a:ln>
              <a:noFill/>
            </a:ln>
            <a:effectLst>
              <a:softEdge rad="31750"/>
            </a:effectLst>
          </p:spPr>
        </p:pic>
      </p:grpSp>
      <p:sp>
        <p:nvSpPr>
          <p:cNvPr id="17" name="椭圆 16"/>
          <p:cNvSpPr/>
          <p:nvPr/>
        </p:nvSpPr>
        <p:spPr>
          <a:xfrm>
            <a:off x="5739130" y="1628775"/>
            <a:ext cx="371475" cy="371475"/>
          </a:xfrm>
          <a:prstGeom prst="ellipse">
            <a:avLst/>
          </a:prstGeom>
          <a:noFill/>
          <a:ln w="28575">
            <a:solidFill>
              <a:srgbClr val="00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835343" y="2174875"/>
            <a:ext cx="371475" cy="373063"/>
          </a:xfrm>
          <a:prstGeom prst="ellipse">
            <a:avLst/>
          </a:prstGeom>
          <a:noFill/>
          <a:ln w="28575">
            <a:solidFill>
              <a:srgbClr val="00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014980" y="2183130"/>
            <a:ext cx="304800" cy="365125"/>
          </a:xfrm>
          <a:prstGeom prst="ellipse">
            <a:avLst/>
          </a:prstGeom>
          <a:noFill/>
          <a:ln w="28575">
            <a:solidFill>
              <a:srgbClr val="0066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633652" y="2803525"/>
            <a:ext cx="4839970" cy="1272540"/>
          </a:xfrm>
          <a:prstGeom prst="borderCallout1">
            <a:avLst>
              <a:gd name="adj1" fmla="val -1533"/>
              <a:gd name="adj2" fmla="val 44659"/>
              <a:gd name="adj3" fmla="val -45106"/>
              <a:gd name="adj4" fmla="val 40226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sz="24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</a:t>
            </a:r>
            <a:r>
              <a:rPr kumimoji="0" sz="2400" b="1" kern="1200" cap="none" spc="0" normalizeH="0" baseline="0" noProof="0" dirty="0">
                <a:solidFill>
                  <a:srgbClr val="0000FF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冲、跑、扑、痛哭”是“我”听到父亲的评价后的真实反应，表现了“我”难过、沮丧的心情。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17" grpId="0" bldLvl="0" animBg="1"/>
      <p:bldP spid="18" grpId="0" bldLvl="0" animBg="1"/>
      <p:bldP spid="20" grpId="0" bldLvl="0" animBg="1"/>
      <p:bldP spid="7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3"/>
          <p:cNvSpPr txBox="1"/>
          <p:nvPr/>
        </p:nvSpPr>
        <p:spPr>
          <a:xfrm>
            <a:off x="933450" y="1046163"/>
            <a:ext cx="4860925" cy="1754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  <a:latin typeface="Calibri" panose="020F0502020204030204" pitchFamily="34" charset="0"/>
              </a:rPr>
              <a:t>　　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几年后，当我再拿起那首诗，不得不承认父亲是对的，那的确是一首相当糟糕的诗。</a:t>
            </a:r>
          </a:p>
        </p:txBody>
      </p:sp>
      <p:pic>
        <p:nvPicPr>
          <p:cNvPr id="24" name="Picture 13" descr="C:\Users\Administrator\AppData\Roaming\Tencent\Users\541737432\QQ\WinTemp\RichOle\F]PFORDOY`5GY4]8TXT`3[5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68856" y="757978"/>
            <a:ext cx="2560518" cy="21099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5" name="组合 8"/>
          <p:cNvGrpSpPr/>
          <p:nvPr/>
        </p:nvGrpSpPr>
        <p:grpSpPr>
          <a:xfrm>
            <a:off x="2270125" y="441325"/>
            <a:ext cx="3448050" cy="425450"/>
            <a:chOff x="2932253" y="878537"/>
            <a:chExt cx="4605070" cy="831120"/>
          </a:xfrm>
        </p:grpSpPr>
        <p:sp>
          <p:nvSpPr>
            <p:cNvPr id="16" name="圆角矩形标注 14"/>
            <p:cNvSpPr/>
            <p:nvPr/>
          </p:nvSpPr>
          <p:spPr>
            <a:xfrm>
              <a:off x="2932253" y="878537"/>
              <a:ext cx="4605070" cy="80528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925" name="矩形 24"/>
            <p:cNvSpPr/>
            <p:nvPr/>
          </p:nvSpPr>
          <p:spPr>
            <a:xfrm>
              <a:off x="2971682" y="900532"/>
              <a:ext cx="4502058" cy="8091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solidFill>
                    <a:srgbClr val="0066FF"/>
                  </a:solidFill>
                  <a:latin typeface="Calibri" panose="020F0502020204030204" pitchFamily="34" charset="0"/>
                </a:rPr>
                <a:t>朗读指导：</a:t>
              </a:r>
              <a:r>
                <a:rPr lang="zh-CN" altLang="en-US" sz="2000" b="1" dirty="0">
                  <a:latin typeface="Calibri" panose="020F0502020204030204" pitchFamily="34" charset="0"/>
                </a:rPr>
                <a:t>重读“不得不”。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992188" y="1895475"/>
            <a:ext cx="1003300" cy="584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dist"/>
            <a:r>
              <a:rPr lang="en-US" altLang="zh-CN" sz="32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•••</a:t>
            </a:r>
            <a:endParaRPr lang="zh-CN" altLang="en-US" sz="2400" dirty="0">
              <a:solidFill>
                <a:srgbClr val="FF6600"/>
              </a:solidFill>
              <a:latin typeface="Calibri" panose="020F050202020403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8263" y="2608263"/>
            <a:ext cx="4627563" cy="879475"/>
            <a:chOff x="772686" y="3876457"/>
            <a:chExt cx="4629606" cy="879120"/>
          </a:xfrm>
        </p:grpSpPr>
        <p:sp>
          <p:nvSpPr>
            <p:cNvPr id="38922" name="文本框 9"/>
            <p:cNvSpPr txBox="1"/>
            <p:nvPr/>
          </p:nvSpPr>
          <p:spPr>
            <a:xfrm>
              <a:off x="1613630" y="4090304"/>
              <a:ext cx="3788662" cy="5722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从这段话你感受到什么？</a:t>
              </a:r>
            </a:p>
          </p:txBody>
        </p:sp>
        <p:pic>
          <p:nvPicPr>
            <p:cNvPr id="38923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2" name="矩形 21"/>
          <p:cNvSpPr/>
          <p:nvPr/>
        </p:nvSpPr>
        <p:spPr>
          <a:xfrm>
            <a:off x="935038" y="3486150"/>
            <a:ext cx="7521575" cy="10525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“不得不”双重否定，说明了巴迪已认识到父亲的评价是对的，但在感情上</a:t>
            </a:r>
            <a:r>
              <a:rPr lang="zh-CN" altLang="en-US" sz="2400" b="1" dirty="0">
                <a:solidFill>
                  <a:srgbClr val="C00000"/>
                </a:solidFill>
              </a:rPr>
              <a:t>似乎还是不愿意接受。</a:t>
            </a:r>
            <a:endParaRPr lang="zh-CN" altLang="en-US" sz="24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20.“精彩极了”和“糟糕透了” 链接音频2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212" y="103278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10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"/>
          <p:cNvSpPr txBox="1"/>
          <p:nvPr/>
        </p:nvSpPr>
        <p:spPr>
          <a:xfrm>
            <a:off x="669925" y="598488"/>
            <a:ext cx="5614988" cy="1939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000" b="1" dirty="0">
                <a:solidFill>
                  <a:srgbClr val="0000CC"/>
                </a:solidFill>
                <a:latin typeface="Calibri" panose="020F0502020204030204" pitchFamily="34" charset="0"/>
              </a:rPr>
              <a:t>　　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我越来越体会到我当初是多么幸运。我有个慈祥的母亲，她常常对我说：“巴迪，这是你写的吗？</a:t>
            </a:r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精彩</a:t>
            </a:r>
            <a:r>
              <a:rPr lang="zh-CN" altLang="en-US" sz="2000" b="1" smtClean="0">
                <a:latin typeface="楷体" panose="02010609060101010101" pitchFamily="49" charset="-122"/>
                <a:ea typeface="楷体" panose="02010609060101010101" pitchFamily="49" charset="-122"/>
              </a:rPr>
              <a:t>极了！”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我还有个严厉的父亲，他总是皱着眉头，说：“这个糟糕透了。”</a:t>
            </a:r>
          </a:p>
        </p:txBody>
      </p:sp>
      <p:cxnSp>
        <p:nvCxnSpPr>
          <p:cNvPr id="20" name="直接连接符 19"/>
          <p:cNvCxnSpPr/>
          <p:nvPr/>
        </p:nvCxnSpPr>
        <p:spPr>
          <a:xfrm flipV="1">
            <a:off x="1295400" y="1093788"/>
            <a:ext cx="3960813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5853" name="Picture 13" descr="C:\Users\Administrator\AppData\Roaming\Tencent\Users\541737432\QQ\WinTemp\RichOle\F]PFORDOY`5GY4]8TXT`3[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048" y="717831"/>
            <a:ext cx="2080645" cy="1578126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grpSp>
        <p:nvGrpSpPr>
          <p:cNvPr id="13" name="组合 12"/>
          <p:cNvGrpSpPr/>
          <p:nvPr/>
        </p:nvGrpSpPr>
        <p:grpSpPr>
          <a:xfrm>
            <a:off x="0" y="2200275"/>
            <a:ext cx="8174038" cy="879475"/>
            <a:chOff x="772686" y="3876457"/>
            <a:chExt cx="8177645" cy="879120"/>
          </a:xfrm>
        </p:grpSpPr>
        <p:sp>
          <p:nvSpPr>
            <p:cNvPr id="39944" name="文本框 9"/>
            <p:cNvSpPr txBox="1"/>
            <p:nvPr/>
          </p:nvSpPr>
          <p:spPr>
            <a:xfrm>
              <a:off x="1613629" y="4191861"/>
              <a:ext cx="7336702" cy="3986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zh-CN" altLang="en-US" sz="20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为什么作者会觉得自己当初很幸运？</a:t>
              </a:r>
            </a:p>
          </p:txBody>
        </p:sp>
        <p:pic>
          <p:nvPicPr>
            <p:cNvPr id="39945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7" name="矩形 16"/>
          <p:cNvSpPr/>
          <p:nvPr/>
        </p:nvSpPr>
        <p:spPr>
          <a:xfrm>
            <a:off x="858611" y="2927346"/>
            <a:ext cx="7521575" cy="16300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/>
            <a:r>
              <a:rPr lang="zh-CN" altLang="en-US" sz="2000" b="1" dirty="0">
                <a:solidFill>
                  <a:srgbClr val="C00000"/>
                </a:solidFill>
                <a:latin typeface="Calibri" panose="020F0502020204030204" pitchFamily="34" charset="0"/>
              </a:rPr>
              <a:t>一是“ 我” 有个常常鼓励“我”的慈祥的母亲，她常常肯定“我”，给“我”力量。母亲的爱是“我”灵感和创作的源泉。二是“我”还有一个严厉的父亲，他的警告和教育，使“我”不走向歧途。父母的两个方面使的“我”写了很多作品，出版了一部部作品，所以“我”觉得自己当初很幸运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1"/>
          <p:cNvSpPr/>
          <p:nvPr/>
        </p:nvSpPr>
        <p:spPr>
          <a:xfrm>
            <a:off x="1090613" y="1282700"/>
            <a:ext cx="6948487" cy="1454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除了感到“幸运”，“我”还有什么样的认识？</a:t>
            </a:r>
          </a:p>
        </p:txBody>
      </p:sp>
      <p:sp>
        <p:nvSpPr>
          <p:cNvPr id="40963" name="WordArt 3"/>
          <p:cNvSpPr>
            <a:spLocks noTextEdit="1"/>
          </p:cNvSpPr>
          <p:nvPr/>
        </p:nvSpPr>
        <p:spPr>
          <a:xfrm rot="685608">
            <a:off x="7252653" y="2693353"/>
            <a:ext cx="1109662" cy="1174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lstStyle/>
          <a:p>
            <a:pPr algn="ctr" eaLnBrk="0" hangingPunct="0"/>
            <a:r>
              <a:rPr lang="zh-CN" altLang="en-US" sz="4800" b="1"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35921" dir="2699999" algn="ctr" rotWithShape="0">
                    <a:srgbClr val="C0C0C0">
                      <a:alpha val="79999"/>
                    </a:srgbClr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09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3"/>
          <p:cNvSpPr txBox="1"/>
          <p:nvPr/>
        </p:nvSpPr>
        <p:spPr>
          <a:xfrm>
            <a:off x="729571" y="563106"/>
            <a:ext cx="7707312" cy="28622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solidFill>
                  <a:srgbClr val="0000CC"/>
                </a:solidFill>
                <a:latin typeface="Calibri" panose="020F0502020204030204" pitchFamily="34" charset="0"/>
              </a:rPr>
              <a:t>　　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一个作家，应该说生活中的每一个人，都需要来自母亲的力量，这种爱的力量是灵感和创作的源泉。但是仅有这个是不全面的，它可能会把人引入歧途。所以还需要警告的力量来平衡，需要有人时常提醒你：“小心，注意，总结，提高。”</a:t>
            </a:r>
          </a:p>
        </p:txBody>
      </p:sp>
      <p:sp>
        <p:nvSpPr>
          <p:cNvPr id="41987" name="矩形 15"/>
          <p:cNvSpPr/>
          <p:nvPr/>
        </p:nvSpPr>
        <p:spPr>
          <a:xfrm>
            <a:off x="2409825" y="3392488"/>
            <a:ext cx="3695700" cy="461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endParaRPr lang="zh-CN" altLang="en-US" sz="2400" b="1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804988" y="3492500"/>
            <a:ext cx="4300538" cy="36830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     </a:t>
            </a: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678339" y="3367533"/>
            <a:ext cx="5279118" cy="866775"/>
          </a:xfrm>
          <a:prstGeom prst="borderCallout1">
            <a:avLst>
              <a:gd name="adj1" fmla="val -1533"/>
              <a:gd name="adj2" fmla="val 44659"/>
              <a:gd name="adj3" fmla="val -43429"/>
              <a:gd name="adj4" fmla="val 38133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句</a:t>
            </a:r>
            <a:r>
              <a:rPr kumimoji="0" lang="zh-CN" altLang="en-US" sz="2400" b="1" kern="1200" cap="none" spc="0" normalizeH="0" baseline="0" noProof="0" dirty="0" smtClean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话说明了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作者虚心接受了父亲的批评，并把它当作自己前进的动力。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/>
          <p:nvPr/>
        </p:nvSpPr>
        <p:spPr>
          <a:xfrm>
            <a:off x="820467" y="504184"/>
            <a:ext cx="7589837" cy="85523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200" b="1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“精彩极了”也好，“糟糕透了”也好，这两个极端的断言有一个共同的出发点，那就是爱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5151" y="2136096"/>
            <a:ext cx="7942533" cy="230832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    赞成。母亲的爱是“灵感和创作的源泉”，而父亲的“警告”则时常提醒自己“小心，注意，总结，提高”。他既拥有母亲慈祥的爱，激励他满怀信心地前进；又拥有父亲严厉的爱，使他不至于被一时的成功冲昏头脑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635455" y="1333132"/>
            <a:ext cx="5068660" cy="879475"/>
            <a:chOff x="717417" y="3968495"/>
            <a:chExt cx="5070894" cy="879120"/>
          </a:xfrm>
        </p:grpSpPr>
        <p:sp>
          <p:nvSpPr>
            <p:cNvPr id="39944" name="文本框 9"/>
            <p:cNvSpPr txBox="1"/>
            <p:nvPr/>
          </p:nvSpPr>
          <p:spPr>
            <a:xfrm>
              <a:off x="1493830" y="4098915"/>
              <a:ext cx="4294481" cy="64607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你赞成这样说法吗？为什么？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9945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7417" y="3968495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36849" y="2162084"/>
            <a:ext cx="7442200" cy="229044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    “精彩极了”代表着父母、长辈、老师的赞许、鼓励，是一种慈祥的爱、鼓励式的爱，“糟糕透了”代表着父母、长辈、老师的批评、提醒，是一种严厉的爱、严格的爱，表现形式虽然不同，二者都是希望我努力奋斗，争取好成绩，二者的共同出发点都是爱。</a:t>
            </a:r>
          </a:p>
        </p:txBody>
      </p:sp>
      <p:grpSp>
        <p:nvGrpSpPr>
          <p:cNvPr id="44035" name="组合 6"/>
          <p:cNvGrpSpPr/>
          <p:nvPr/>
        </p:nvGrpSpPr>
        <p:grpSpPr>
          <a:xfrm>
            <a:off x="804191" y="659039"/>
            <a:ext cx="1862138" cy="523875"/>
            <a:chOff x="530225" y="923925"/>
            <a:chExt cx="1862057" cy="523220"/>
          </a:xfrm>
        </p:grpSpPr>
        <p:sp>
          <p:nvSpPr>
            <p:cNvPr id="44038" name="矩形 2"/>
            <p:cNvSpPr/>
            <p:nvPr/>
          </p:nvSpPr>
          <p:spPr>
            <a:xfrm>
              <a:off x="915596" y="923925"/>
              <a:ext cx="1476686" cy="52322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rgbClr val="36A43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拓 展： </a:t>
              </a:r>
            </a:p>
          </p:txBody>
        </p:sp>
        <p:pic>
          <p:nvPicPr>
            <p:cNvPr id="44039" name="图片 24" descr="花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30225" y="924619"/>
              <a:ext cx="389931" cy="445903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2" name="矩形 11"/>
          <p:cNvSpPr/>
          <p:nvPr/>
        </p:nvSpPr>
        <p:spPr bwMode="auto">
          <a:xfrm>
            <a:off x="616231" y="648153"/>
            <a:ext cx="7835900" cy="1410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533400" algn="l" defTabSz="4572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        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关于这两种的不同的爱，你是怎样理解的？请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同学们回忆父母、长辈、老师对你的评价，结合自己的成长经历谈谈自己的感受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。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10965" y="965645"/>
            <a:ext cx="8506459" cy="3166824"/>
          </a:xfrm>
          <a:prstGeom prst="round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心理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描写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    </a:t>
            </a:r>
          </a:p>
          <a:p>
            <a:pPr indent="804863">
              <a:lnSpc>
                <a:spcPct val="150000"/>
              </a:lnSpc>
            </a:pPr>
            <a:r>
              <a:rPr lang="zh-CN" altLang="en-US" sz="2400" b="1" dirty="0"/>
              <a:t>心理描写就是对人物的思想感情、内心活动等进行的描写。本文中为展现</a:t>
            </a:r>
            <a:r>
              <a:rPr lang="zh-CN" altLang="en-US" sz="2400" b="1" dirty="0" smtClean="0"/>
              <a:t>主人公</a:t>
            </a:r>
            <a:r>
              <a:rPr lang="zh-CN" altLang="en-US" sz="2400" b="1" dirty="0"/>
              <a:t>的急切心情，写道：“我有点儿迫不及待，想立刻让父亲看看我写的诗。”从中可以</a:t>
            </a:r>
            <a:r>
              <a:rPr lang="zh-CN" altLang="en-US" sz="2400" b="1" dirty="0" smtClean="0"/>
              <a:t>看出</a:t>
            </a:r>
            <a:r>
              <a:rPr lang="zh-CN" altLang="en-US" sz="2400" b="1" dirty="0"/>
              <a:t>，主人公多么盼望父亲早点归来，期待得到父亲的表扬。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354041" y="163348"/>
            <a:ext cx="2242922" cy="707886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all" spc="0" normalizeH="0" baseline="0" noProof="0" dirty="0"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写法借鉴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88535" y="473298"/>
            <a:ext cx="7596188" cy="1113766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62420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  <a:cs typeface="Times New Roman" panose="02020603050405020304" pitchFamily="18" charset="0"/>
              </a:rPr>
              <a:t>请以“试卷马上就要发下来了”为开头，运用心理描写写一段话。</a:t>
            </a:r>
          </a:p>
        </p:txBody>
      </p:sp>
      <p:sp>
        <p:nvSpPr>
          <p:cNvPr id="4" name="云形标注 3"/>
          <p:cNvSpPr/>
          <p:nvPr/>
        </p:nvSpPr>
        <p:spPr>
          <a:xfrm>
            <a:off x="6059035" y="1065888"/>
            <a:ext cx="2243138" cy="687388"/>
          </a:xfrm>
          <a:prstGeom prst="cloudCallout">
            <a:avLst>
              <a:gd name="adj1" fmla="val -133588"/>
              <a:gd name="adj2" fmla="val -63445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一定要抓住人物的心理！</a:t>
            </a:r>
          </a:p>
        </p:txBody>
      </p:sp>
      <p:sp>
        <p:nvSpPr>
          <p:cNvPr id="11" name="矩形 10"/>
          <p:cNvSpPr/>
          <p:nvPr/>
        </p:nvSpPr>
        <p:spPr>
          <a:xfrm>
            <a:off x="814659" y="1612075"/>
            <a:ext cx="7800975" cy="298504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4500">
              <a:lnSpc>
                <a:spcPct val="13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+mj-ea"/>
                <a:ea typeface="+mj-ea"/>
              </a:rPr>
              <a:t> 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试卷马上就要发下来了，我的心里像十五个吊桶打水——七上八下。我到底考了多少分呢？要是考得不好，回家怎么向妈妈说呢？万一考不及格，老师让拿回家签字，我该怎么办呢？试卷发到我这儿时，我立马把试卷翻到背面，调整好心情后，才慢慢地翻过卷子，看到卷面上写着90分时，我心里终于踏实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853152" y="2018843"/>
            <a:ext cx="3625850" cy="82994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母亲的鼓励</a:t>
            </a:r>
            <a:r>
              <a:rPr lang="en-US" altLang="zh-CN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继续写作</a:t>
            </a:r>
          </a:p>
          <a:p>
            <a:pPr>
              <a:buFont typeface="Arial" panose="020B0604020202020204" pitchFamily="34" charset="0"/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父亲的严格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——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不断进步                                           </a:t>
            </a:r>
            <a:endParaRPr lang="zh-CN" altLang="zh-CN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左大括号 2"/>
          <p:cNvSpPr/>
          <p:nvPr/>
        </p:nvSpPr>
        <p:spPr>
          <a:xfrm>
            <a:off x="1230092" y="1547356"/>
            <a:ext cx="215900" cy="2601913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7892" name="矩形 1"/>
          <p:cNvSpPr/>
          <p:nvPr/>
        </p:nvSpPr>
        <p:spPr>
          <a:xfrm>
            <a:off x="599220" y="571996"/>
            <a:ext cx="488950" cy="4257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</a:p>
          <a:p>
            <a:pPr algn="l">
              <a:lnSpc>
                <a:spcPct val="8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精</a:t>
            </a:r>
          </a:p>
          <a:p>
            <a:pPr algn="l">
              <a:lnSpc>
                <a:spcPct val="8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彩</a:t>
            </a:r>
          </a:p>
          <a:p>
            <a:pPr algn="l">
              <a:lnSpc>
                <a:spcPct val="8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极</a:t>
            </a:r>
          </a:p>
          <a:p>
            <a:pPr algn="l">
              <a:lnSpc>
                <a:spcPct val="8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</a:p>
          <a:p>
            <a:pPr algn="l">
              <a:lnSpc>
                <a:spcPct val="8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</a:p>
          <a:p>
            <a:pPr algn="l">
              <a:lnSpc>
                <a:spcPct val="8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</a:t>
            </a:r>
          </a:p>
          <a:p>
            <a:pPr algn="l">
              <a:lnSpc>
                <a:spcPct val="8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“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8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糟</a:t>
            </a:r>
          </a:p>
          <a:p>
            <a:pPr algn="l">
              <a:lnSpc>
                <a:spcPct val="8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糕</a:t>
            </a:r>
          </a:p>
          <a:p>
            <a:pPr algn="l">
              <a:lnSpc>
                <a:spcPct val="8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透</a:t>
            </a:r>
          </a:p>
          <a:p>
            <a:pPr algn="l">
              <a:lnSpc>
                <a:spcPct val="8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了</a:t>
            </a:r>
          </a:p>
          <a:p>
            <a:pPr algn="l">
              <a:lnSpc>
                <a:spcPct val="8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</a:t>
            </a:r>
            <a:endParaRPr lang="en-US" altLang="zh-CN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l">
              <a:lnSpc>
                <a:spcPct val="90000"/>
              </a:lnSpc>
            </a:pP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04122" y="1849298"/>
            <a:ext cx="201485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不同的评价</a:t>
            </a:r>
          </a:p>
          <a:p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相同的爱</a:t>
            </a:r>
          </a:p>
        </p:txBody>
      </p:sp>
      <p:sp>
        <p:nvSpPr>
          <p:cNvPr id="6" name="左大括号 5"/>
          <p:cNvSpPr/>
          <p:nvPr/>
        </p:nvSpPr>
        <p:spPr>
          <a:xfrm>
            <a:off x="2819497" y="952678"/>
            <a:ext cx="76200" cy="718820"/>
          </a:xfrm>
          <a:prstGeom prst="leftBrace">
            <a:avLst>
              <a:gd name="adj1" fmla="val 8333"/>
              <a:gd name="adj2" fmla="val 60335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445992" y="1095236"/>
            <a:ext cx="140716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童年写诗</a:t>
            </a:r>
          </a:p>
        </p:txBody>
      </p:sp>
      <p:sp>
        <p:nvSpPr>
          <p:cNvPr id="8" name="矩形 7"/>
          <p:cNvSpPr/>
          <p:nvPr/>
        </p:nvSpPr>
        <p:spPr>
          <a:xfrm>
            <a:off x="1388525" y="3243123"/>
            <a:ext cx="1407160" cy="6451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Calibri" panose="020F0502020204030204" pitchFamily="34" charset="0"/>
              </a:rPr>
              <a:t>成年体会</a:t>
            </a:r>
          </a:p>
        </p:txBody>
      </p:sp>
      <p:sp>
        <p:nvSpPr>
          <p:cNvPr id="9" name="左大括号 8"/>
          <p:cNvSpPr/>
          <p:nvPr/>
        </p:nvSpPr>
        <p:spPr>
          <a:xfrm rot="10800000">
            <a:off x="6587905" y="1019036"/>
            <a:ext cx="215900" cy="2724150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88842" y="2157273"/>
            <a:ext cx="1463675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长大感悟</a:t>
            </a:r>
          </a:p>
        </p:txBody>
      </p:sp>
      <p:sp>
        <p:nvSpPr>
          <p:cNvPr id="16" name="矩形 15"/>
          <p:cNvSpPr/>
          <p:nvPr/>
        </p:nvSpPr>
        <p:spPr>
          <a:xfrm>
            <a:off x="3220610" y="7230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852517" y="952678"/>
            <a:ext cx="34690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母亲赞扬</a:t>
            </a:r>
            <a:r>
              <a:rPr lang="en-US" altLang="zh-CN" sz="2400" b="1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——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得意扬扬</a:t>
            </a:r>
            <a:endParaRPr lang="zh-CN" altLang="en-US" sz="24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  <a:p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父亲批评</a:t>
            </a:r>
            <a:r>
              <a:rPr lang="en-US" altLang="zh-CN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——</a:t>
            </a:r>
            <a:r>
              <a:rPr lang="zh-CN" altLang="en-US" sz="24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失声痛哭</a:t>
            </a:r>
          </a:p>
        </p:txBody>
      </p:sp>
      <p:sp>
        <p:nvSpPr>
          <p:cNvPr id="11" name="左大括号 10"/>
          <p:cNvSpPr/>
          <p:nvPr/>
        </p:nvSpPr>
        <p:spPr>
          <a:xfrm>
            <a:off x="2853152" y="3242488"/>
            <a:ext cx="76200" cy="795020"/>
          </a:xfrm>
          <a:prstGeom prst="leftBrace">
            <a:avLst>
              <a:gd name="adj1" fmla="val 165294"/>
              <a:gd name="adj2" fmla="val 50000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895697" y="3243123"/>
            <a:ext cx="39084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精彩极了</a:t>
            </a:r>
            <a:r>
              <a:rPr lang="en-US" altLang="zh-CN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——</a:t>
            </a:r>
            <a:r>
              <a:rPr lang="zh-CN" altLang="en-US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创作的源泉</a:t>
            </a:r>
          </a:p>
          <a:p>
            <a:r>
              <a:rPr lang="zh-CN" altLang="en-US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糟糕透了</a:t>
            </a:r>
            <a:r>
              <a:rPr lang="en-US" altLang="zh-CN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——</a:t>
            </a:r>
            <a:r>
              <a:rPr lang="zh-CN" altLang="en-US" sz="2400" b="1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警告的力量</a:t>
            </a:r>
          </a:p>
        </p:txBody>
      </p:sp>
      <p:sp>
        <p:nvSpPr>
          <p:cNvPr id="13" name="左大括号 12"/>
          <p:cNvSpPr/>
          <p:nvPr/>
        </p:nvSpPr>
        <p:spPr>
          <a:xfrm>
            <a:off x="2785842" y="2025828"/>
            <a:ext cx="143510" cy="816610"/>
          </a:xfrm>
          <a:prstGeom prst="leftBrace">
            <a:avLst>
              <a:gd name="adj1" fmla="val 8333"/>
              <a:gd name="adj2" fmla="val 50000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2" grpId="2"/>
      <p:bldP spid="3" grpId="1" animBg="1"/>
      <p:bldP spid="3" grpId="2" animBg="1"/>
      <p:bldP spid="37892" grpId="1"/>
      <p:bldP spid="37892" grpId="2"/>
      <p:bldP spid="5" grpId="1"/>
      <p:bldP spid="5" grpId="2"/>
      <p:bldP spid="6" grpId="1" animBg="1"/>
      <p:bldP spid="6" grpId="2" animBg="1"/>
      <p:bldP spid="7" grpId="1"/>
      <p:bldP spid="7" grpId="2"/>
      <p:bldP spid="8" grpId="1"/>
      <p:bldP spid="8" grpId="2"/>
      <p:bldP spid="9" grpId="1" animBg="1"/>
      <p:bldP spid="9" grpId="2" animBg="1"/>
      <p:bldP spid="10" grpId="1"/>
      <p:bldP spid="10" grpId="2"/>
      <p:bldP spid="4" grpId="1"/>
      <p:bldP spid="4" grpId="2"/>
      <p:bldP spid="11" grpId="1" animBg="1"/>
      <p:bldP spid="11" grpId="2" animBg="1"/>
      <p:bldP spid="12" grpId="1"/>
      <p:bldP spid="12" grpId="2"/>
      <p:bldP spid="13" grpId="1" animBg="1"/>
      <p:bldP spid="13" grpId="2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834933" y="1175292"/>
            <a:ext cx="7688579" cy="336359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800" b="1" dirty="0">
                <a:latin typeface="+mj-ea"/>
                <a:ea typeface="+mj-ea"/>
                <a:sym typeface="Calibri" panose="020F0502020204030204" pitchFamily="34" charset="0"/>
              </a:rPr>
              <a:t>本文叙述了作者童年时写了一首诗，父亲和母亲对这首诗有着截然不同的评价，这两种评价对作者产生了巨大影响的故事。表现了父母对孩子深深的爱，表达了作者对父母的感激之情。</a:t>
            </a:r>
          </a:p>
        </p:txBody>
      </p:sp>
      <p:sp>
        <p:nvSpPr>
          <p:cNvPr id="7" name="矩形 6"/>
          <p:cNvSpPr/>
          <p:nvPr/>
        </p:nvSpPr>
        <p:spPr>
          <a:xfrm>
            <a:off x="3329002" y="300960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666479" y="1022890"/>
            <a:ext cx="7898130" cy="3235325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19138">
              <a:lnSpc>
                <a:spcPct val="150000"/>
              </a:lnSpc>
            </a:pPr>
            <a:r>
              <a:rPr lang="zh-CN" altLang="en-US" sz="2800" b="1" dirty="0" smtClean="0">
                <a:latin typeface="+mj-ea"/>
                <a:ea typeface="+mj-ea"/>
              </a:rPr>
              <a:t>正确理解“爱” 父母</a:t>
            </a:r>
            <a:r>
              <a:rPr lang="zh-CN" altLang="en-US" sz="2800" b="1" dirty="0">
                <a:latin typeface="+mj-ea"/>
                <a:ea typeface="+mj-ea"/>
              </a:rPr>
              <a:t>表达爱的方式多种多样，有赞扬，有批评，虽然表现形式不一样，但都有一个共同的出发点，那就是爱！所以，在我们的成长过程中，一定要正确对待身边的人给出的不同评价，从这些评价中汲取力量，完善自我。</a:t>
            </a:r>
          </a:p>
        </p:txBody>
      </p:sp>
      <p:sp>
        <p:nvSpPr>
          <p:cNvPr id="3" name="矩形 2"/>
          <p:cNvSpPr/>
          <p:nvPr/>
        </p:nvSpPr>
        <p:spPr>
          <a:xfrm>
            <a:off x="3333900" y="16719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51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-2140244124"/>
  <p:tag name="KSO_WM_UNIT_PLACING_PICTURE_USER_VIEWPORT" val="{&quot;height&quot;:2940,&quot;width&quot;:4020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1805</Words>
  <Application>Microsoft Office PowerPoint</Application>
  <PresentationFormat>全屏显示(16:9)</PresentationFormat>
  <Paragraphs>159</Paragraphs>
  <Slides>36</Slides>
  <Notes>1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3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695</cp:revision>
  <dcterms:created xsi:type="dcterms:W3CDTF">2015-12-30T08:03:00Z</dcterms:created>
  <dcterms:modified xsi:type="dcterms:W3CDTF">2020-08-20T07:40:24Z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