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692" r:id="rId2"/>
    <p:sldId id="672" r:id="rId3"/>
    <p:sldId id="673" r:id="rId4"/>
    <p:sldId id="674" r:id="rId5"/>
    <p:sldId id="675" r:id="rId6"/>
    <p:sldId id="677" r:id="rId7"/>
    <p:sldId id="678" r:id="rId8"/>
    <p:sldId id="679" r:id="rId9"/>
    <p:sldId id="680" r:id="rId10"/>
    <p:sldId id="681" r:id="rId11"/>
    <p:sldId id="682" r:id="rId12"/>
    <p:sldId id="683" r:id="rId13"/>
    <p:sldId id="684" r:id="rId14"/>
    <p:sldId id="685" r:id="rId15"/>
    <p:sldId id="686" r:id="rId16"/>
    <p:sldId id="687" r:id="rId17"/>
    <p:sldId id="688" r:id="rId18"/>
    <p:sldId id="690" r:id="rId19"/>
    <p:sldId id="689" r:id="rId20"/>
    <p:sldId id="691" r:id="rId2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CC"/>
    <a:srgbClr val="000000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37" autoAdjust="0"/>
    <p:restoredTop sz="85146"/>
  </p:normalViewPr>
  <p:slideViewPr>
    <p:cSldViewPr snapToGrid="0" snapToObjects="1" showGuides="1">
      <p:cViewPr>
        <p:scale>
          <a:sx n="86" d="100"/>
          <a:sy n="86" d="100"/>
        </p:scale>
        <p:origin x="-72" y="-99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028415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08500"/>
            <a:ext cx="9144000" cy="635000"/>
            <a:chOff x="0" y="7100"/>
            <a:chExt cx="14400" cy="1000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1428" t="3083" r="51695" b="2466"/>
            <a:stretch>
              <a:fillRect/>
            </a:stretch>
          </p:blipFill>
          <p:spPr>
            <a:xfrm>
              <a:off x="0" y="7100"/>
              <a:ext cx="7045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9183" t="3083" r="1428" b="2466"/>
            <a:stretch>
              <a:fillRect/>
            </a:stretch>
          </p:blipFill>
          <p:spPr>
            <a:xfrm>
              <a:off x="6811" y="7100"/>
              <a:ext cx="7589" cy="1000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>
                <a:buNone/>
              </a:pPr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>
              <a:buNone/>
            </a:pPr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>
              <a:buNone/>
            </a:pPr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>
              <a:buNone/>
            </a:pP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2.tiff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75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862" t="7466" r="-862" b="7141"/>
          <a:stretch>
            <a:fillRect/>
          </a:stretch>
        </p:blipFill>
        <p:spPr>
          <a:xfrm>
            <a:off x="0" y="-635"/>
            <a:ext cx="9234805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34837" y="1728439"/>
            <a:ext cx="38963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19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父爱之舟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215" y="290810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11" y="290810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18361" y="3007561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52998" y="840208"/>
            <a:ext cx="5475288" cy="36933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形容父母之爱的词语：</a:t>
            </a:r>
            <a:endParaRPr lang="zh-CN" altLang="en-US" sz="2600" b="1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无私奉献</a:t>
            </a:r>
            <a:r>
              <a:rPr lang="zh-CN" altLang="en-US" sz="2600" b="1" dirty="0" smtClean="0">
                <a:latin typeface="+mj-ea"/>
                <a:ea typeface="+mj-ea"/>
              </a:rPr>
              <a:t> </a:t>
            </a:r>
            <a:r>
              <a:rPr lang="zh-CN" altLang="en-US" sz="2600" b="1" dirty="0">
                <a:latin typeface="+mj-ea"/>
                <a:ea typeface="+mj-ea"/>
              </a:rPr>
              <a:t>老牛舐犊 无微不至 </a:t>
            </a:r>
            <a:endParaRPr lang="en-US" altLang="zh-CN" sz="26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+mj-ea"/>
                <a:ea typeface="+mj-ea"/>
              </a:rPr>
              <a:t>体贴入微 关怀备至</a:t>
            </a:r>
            <a:endParaRPr lang="en-US" altLang="zh-CN" sz="26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形容人多的成语：</a:t>
            </a: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latin typeface="+mj-ea"/>
                <a:ea typeface="+mj-ea"/>
              </a:rPr>
              <a:t>人山人海  </a:t>
            </a:r>
            <a:r>
              <a:rPr lang="zh-CN" altLang="en-US" sz="2600" b="1" dirty="0">
                <a:latin typeface="+mj-ea"/>
                <a:ea typeface="+mj-ea"/>
              </a:rPr>
              <a:t>人头攒动  万人空巷  车水马龙  摩肩接踵 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14111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739" y="1125829"/>
            <a:ext cx="2760345" cy="2815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693678" y="664122"/>
            <a:ext cx="7943546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描写父爱的句子：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父亲心疼极了，叫来茶房，掀开席子让他看满床乱爬的臭虫和我身上的疙瘩。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2.吃完粽子，父亲觉得我太委屈了，领我到小摊上吃了碗热豆腐脑，我叫他也吃，他就是不吃。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3.读初小的时候，遇上大雨大雪天，路滑难走，父亲便背着我上学。</a:t>
            </a:r>
          </a:p>
        </p:txBody>
      </p:sp>
      <p:sp>
        <p:nvSpPr>
          <p:cNvPr id="3" name="矩形 2"/>
          <p:cNvSpPr/>
          <p:nvPr/>
        </p:nvSpPr>
        <p:spPr>
          <a:xfrm>
            <a:off x="2949255" y="48047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427675" y="794891"/>
            <a:ext cx="8506460" cy="34532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关于父爱的名言：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恐惧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时，父爱是一块垫脚石；黑暗时，父爱是一盏照明的灯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；枯竭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时，父爱是一湾生命之水；努力时，父爱是精神上的支柱；成功时，父爱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又是鼓励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和警钟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6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梁凤仪</a:t>
            </a:r>
          </a:p>
          <a:p>
            <a:pPr>
              <a:lnSpc>
                <a:spcPct val="120000"/>
              </a:lnSpc>
            </a:pP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(2)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父亲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可以牺牲自己的一切，包括自己的生命</a:t>
            </a:r>
            <a:r>
              <a:rPr lang="zh-CN" altLang="en-US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6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2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达</a:t>
            </a:r>
            <a:r>
              <a:rPr lang="en-US" altLang="zh-CN" sz="2600" b="1" dirty="0">
                <a:latin typeface="Times New Roman" pitchFamily="18" charset="0"/>
                <a:ea typeface="+mj-ea"/>
                <a:cs typeface="Times New Roman" pitchFamily="18" charset="0"/>
              </a:rPr>
              <a:t>·</a:t>
            </a:r>
            <a:r>
              <a:rPr lang="zh-CN" altLang="en-US" sz="2600" b="1" dirty="0">
                <a:latin typeface="Times New Roman" pitchFamily="18" charset="0"/>
                <a:ea typeface="+mj-ea"/>
                <a:cs typeface="Times New Roman" pitchFamily="18" charset="0"/>
              </a:rPr>
              <a:t>芬奇</a:t>
            </a:r>
          </a:p>
        </p:txBody>
      </p:sp>
      <p:sp>
        <p:nvSpPr>
          <p:cNvPr id="3" name="矩形 2"/>
          <p:cNvSpPr/>
          <p:nvPr/>
        </p:nvSpPr>
        <p:spPr>
          <a:xfrm>
            <a:off x="2949134" y="-287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"/>
          <p:cNvSpPr/>
          <p:nvPr/>
        </p:nvSpPr>
        <p:spPr>
          <a:xfrm>
            <a:off x="601663" y="1679232"/>
            <a:ext cx="8104187" cy="266393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300" b="1" dirty="0">
                <a:latin typeface="楷体" panose="02010609060101010101" pitchFamily="49" charset="-122"/>
                <a:ea typeface="楷体" panose="02010609060101010101" pitchFamily="49" charset="-122"/>
              </a:rPr>
              <a:t>总有一些东西，是岁月所消融不了的。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300" b="1" dirty="0">
                <a:latin typeface="楷体" panose="02010609060101010101" pitchFamily="49" charset="-122"/>
                <a:ea typeface="楷体" panose="02010609060101010101" pitchFamily="49" charset="-122"/>
              </a:rPr>
              <a:t>八岁的那一年春节，我执意要父亲给我做一个灯笼。因为在乡下的老家，孩子们有提着灯笼走街串巷过年的习俗，在我们看来，那就是一种过年的乐趣和享受。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3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父亲说：“行。”</a:t>
            </a:r>
          </a:p>
        </p:txBody>
      </p:sp>
      <p:sp>
        <p:nvSpPr>
          <p:cNvPr id="41989" name="矩形 1"/>
          <p:cNvSpPr/>
          <p:nvPr/>
        </p:nvSpPr>
        <p:spPr>
          <a:xfrm>
            <a:off x="3334922" y="722478"/>
            <a:ext cx="265970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温暖我一生的冰灯</a:t>
            </a:r>
          </a:p>
        </p:txBody>
      </p:sp>
      <p:sp>
        <p:nvSpPr>
          <p:cNvPr id="41990" name="矩形 2"/>
          <p:cNvSpPr/>
          <p:nvPr/>
        </p:nvSpPr>
        <p:spPr>
          <a:xfrm>
            <a:off x="4102091" y="1216603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马德</a:t>
            </a:r>
          </a:p>
        </p:txBody>
      </p:sp>
      <p:sp>
        <p:nvSpPr>
          <p:cNvPr id="7" name="矩形 6"/>
          <p:cNvSpPr/>
          <p:nvPr/>
        </p:nvSpPr>
        <p:spPr>
          <a:xfrm>
            <a:off x="2929890" y="-65411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温暖我一生的冰灯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090" y="65589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3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/>
          <p:cNvSpPr/>
          <p:nvPr/>
        </p:nvSpPr>
        <p:spPr>
          <a:xfrm>
            <a:off x="570008" y="502543"/>
            <a:ext cx="8104188" cy="389459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我说：“我不要纸糊的。”父亲就纳闷：“不要纸糊的，要啥样的？”我说：“要透亮的。”其实，我是想要玻璃罩的那种。腊月二十那天，我去东山坡上的大军家，大军就拿出他的灯笼给我看，他的灯笼真漂亮：木质的底座上是玻璃拼制成的菱形灯罩，上边还隐约勾画了些细碎的小花。大军的父亲在供销社站柜台，年前进货时，就给大军从很远的县城买回了这盏漂亮的灯笼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我知道，父亲是农民，没有钱去买这么高级的灯笼。但我还是想，父亲能给我做一个，只要能透出亮就行。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"/>
          <p:cNvSpPr/>
          <p:nvPr/>
        </p:nvSpPr>
        <p:spPr>
          <a:xfrm>
            <a:off x="488537" y="624365"/>
            <a:ext cx="8430260" cy="38138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 latinLnBrk="1">
              <a:lnSpc>
                <a:spcPct val="130000"/>
              </a:lnSpc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年三十的早上，我醒得很早，正当我又将迷迷糊糊地睡去时，突然被屋子里一阵窸窸窣窣的声音吸引了。我努力地睁开眼睛，只见父亲在离炕沿不远的地方，一只手托着块东西，另一只手正在里边打磨着。我又努力地睁了睁眼，等我适应了有些暗的光后，才发现父亲手里托着的是块冰，另一只手正打磨着这块冰，姿势很像是在洗碗。每打磨一阵，他就停下来，在衣襟上擦干手上的水，把双手放在自己的脖子上暖和一会儿。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 我问：“爹，你干啥呢？”</a:t>
            </a:r>
          </a:p>
          <a:p>
            <a:pPr indent="457200" latinLnBrk="1">
              <a:lnSpc>
                <a:spcPct val="130000"/>
              </a:lnSpc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父亲说：“醒了！天还早呢，再睡一会儿吧。”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1"/>
          <p:cNvSpPr/>
          <p:nvPr/>
        </p:nvSpPr>
        <p:spPr>
          <a:xfrm>
            <a:off x="503524" y="608586"/>
            <a:ext cx="8104188" cy="3786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我又问：“爹，你干啥呢？”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父亲就把脸扭过来，有点尴尬地说：“爹四处找玻璃，哪有合适的呢，后来爹就寻思着，给你做个冰灯吧。这不，冰冻了一个晚上，冻得正好哩。”父亲笑了笑，说完，就又拿起了那块冰，洗碗似的打磨起来。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父亲正在用他的体温融化那块冰呢。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看着父亲又一次手放在脖子上取暖的时候，我说：“爹，来这儿暖和暖和吧。”随即，我撩起了自己的被子。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1"/>
          <p:cNvSpPr/>
          <p:nvPr/>
        </p:nvSpPr>
        <p:spPr>
          <a:xfrm>
            <a:off x="481490" y="616332"/>
            <a:ext cx="8459470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父亲一看我这样，就疾步过来，把我撩起的被子一把按下，又在我的前胸后背把被子使劲掖了掖，并连连说：“我不冷，我不冷，小心冻着你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末了，父亲又说：“天还早呢，再睡一会儿吧。”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我胡乱地应了一声，把头往被子里一扎，一合眼，两颗豌豆大的泪珠就洇进棉絮里，你知道吗，刚才父亲给我掖被子的时候，他的手真凉啊！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那一个春节，我提着父亲做的冰灯，和大军他们玩得很痛快。伙伴们都喜欢父亲做的冰灯。后来，没几天，它就化了，化成了一片水。</a:t>
            </a:r>
          </a:p>
          <a:p>
            <a:pPr indent="45720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但那灯，却一直亮在我心里，温暖我的一生。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1988" y="519603"/>
            <a:ext cx="7826375" cy="1754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思考</a:t>
            </a:r>
            <a:r>
              <a:rPr kumimoji="0" lang="zh-CN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：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用一句话概括这篇文章的主要内容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1256030" marR="0" lvl="0" indent="-3556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.“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但那灯，却一直亮在我心里，温暖我的一生。”你对这句话的理解是什么？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6055" y="2263274"/>
            <a:ext cx="79311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八岁那年的春节，父亲为“我”做冰灯。 </a:t>
            </a:r>
            <a:b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虽然冰灯融化了，但是那盏冰灯以及制作时的一幕依然存在于“我”的脑海里，深深地铭记父爱的伟大与温暖。</a:t>
            </a:r>
            <a:endParaRPr lang="zh-CN" altLang="en-US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1"/>
          <p:cNvSpPr/>
          <p:nvPr/>
        </p:nvSpPr>
        <p:spPr>
          <a:xfrm>
            <a:off x="515145" y="1044392"/>
            <a:ext cx="8104188" cy="33936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2130" latinLnBrk="1">
              <a:lnSpc>
                <a:spcPct val="130000"/>
              </a:lnSpc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我与父亲不相见已二年余了，我最不能忘记的是他的背影。</a:t>
            </a:r>
          </a:p>
          <a:p>
            <a:pPr indent="532130" latinLnBrk="1">
              <a:lnSpc>
                <a:spcPct val="130000"/>
              </a:lnSpc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那年冬天，祖母死了，父亲的差使也交卸了，正是祸不单行的日子。我从北京到徐州，打算跟着父亲奔丧回家。到徐州见着父亲，看见满院狼藉的东西，又想起祖母，不禁簌簌地流下眼泪。父亲说：“事已如此，不必难过，好在天无绝人之路！”</a:t>
            </a:r>
          </a:p>
          <a:p>
            <a:pPr indent="532130" latinLnBrk="1">
              <a:lnSpc>
                <a:spcPct val="130000"/>
              </a:lnSpc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回家变卖典质，父亲还了亏空；又借钱办了丧事。这些日子，家中光景很是惨淡，一半为了丧事，一半为了父亲赋闲。丧事完毕，父亲要到南京谋事，我也要回北京念书，我们便同行。</a:t>
            </a:r>
          </a:p>
        </p:txBody>
      </p:sp>
      <p:sp>
        <p:nvSpPr>
          <p:cNvPr id="48131" name="矩形 1"/>
          <p:cNvSpPr/>
          <p:nvPr/>
        </p:nvSpPr>
        <p:spPr>
          <a:xfrm>
            <a:off x="4032852" y="169584"/>
            <a:ext cx="958917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 影</a:t>
            </a:r>
          </a:p>
        </p:txBody>
      </p:sp>
      <p:sp>
        <p:nvSpPr>
          <p:cNvPr id="48132" name="矩形 2"/>
          <p:cNvSpPr/>
          <p:nvPr/>
        </p:nvSpPr>
        <p:spPr>
          <a:xfrm>
            <a:off x="4041297" y="613702"/>
            <a:ext cx="958917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朱自清</a:t>
            </a:r>
          </a:p>
        </p:txBody>
      </p:sp>
      <p:pic>
        <p:nvPicPr>
          <p:cNvPr id="52232" name="Picture 8" descr="C:\Users\Administrator\AppData\Roaming\Tencent\Users\541737432\QQ\WinTemp\RichOle\ZHGLM%@2EP9FTST%SKLDNZ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32370" y="228350"/>
            <a:ext cx="961384" cy="1295397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2" name="推荐阅读：背影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785" y="11989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5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1"/>
          <p:cNvSpPr/>
          <p:nvPr/>
        </p:nvSpPr>
        <p:spPr>
          <a:xfrm>
            <a:off x="507809" y="613031"/>
            <a:ext cx="8172450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2130" algn="dist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到南京时，有朋友约去游逛，勾留了一日；第二日上午便须渡江到浦口，下午上车北去。父亲因为事忙，本已说定不送我，叫旅馆里一个熟识的茶房陪我同去。他再三嘱咐茶房，甚是仔细。但他终于不放心，怕茶房不妥帖；颇踌躇了一会。其实我那年已二十岁，北京已来往过两三次，是没有什么要紧的了。他踌躇了一会，终于决定还是自己送我去。我两三回劝他不必去；他只说：“不要紧，他们去不好！”</a:t>
            </a:r>
          </a:p>
          <a:p>
            <a:pPr indent="532130" algn="dist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过了江，进了车站。我买票，他忙着照看行李。行李太多了，得向脚夫行些小费才可过去。他便又忙着和他们讲价钱。我那时真是聪明过分，总觉他说话不大漂亮，非自己插嘴不可，但他终于讲定了价钱；就送我上车。他给我拣定了靠车门的一张椅子；我将他给我做的紫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>
            <a:spLocks noChangeArrowheads="1"/>
          </p:cNvSpPr>
          <p:nvPr/>
        </p:nvSpPr>
        <p:spPr bwMode="auto">
          <a:xfrm>
            <a:off x="499745" y="620713"/>
            <a:ext cx="8299450" cy="3784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大衣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铺好座位。他嘱我路上小心，夜里要警醒些，不要受凉。又嘱托茶房好好照应我。我心里暗笑他的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迂；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他们只认得钱，托他们只是白托！而且我这样大年纪的人，难道还不能料理自己么？唉，我现在想想，那时真是太聪明了！</a:t>
            </a:r>
          </a:p>
          <a:p>
            <a:pPr marL="0" marR="0" lvl="0" indent="532130" algn="l" defTabSz="4572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我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说道：“爸爸，你走吧。”他往车外看了看说：“我买几个橘子去。你就在此地，不要走动。”我看那边月台的栅栏外有几个卖东西的等着顾客。走到那边月台，须穿过铁道，须跳下去又爬上去。父亲是一个胖子，走过去自然要费事些。我本来要去的，他不肯，只好让他去。我看见他戴着黑布小帽，穿着黑布大马褂，深青布棉袍，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蹒跚地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走到铁道边，慢慢探身下去，尚不大难。可是他穿过铁道，要爬上那边月台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/>
          <p:nvPr/>
        </p:nvSpPr>
        <p:spPr>
          <a:xfrm>
            <a:off x="510571" y="665800"/>
            <a:ext cx="8299450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就不容易了。他用两手攀着上面，两脚再向上缩；他肥胖的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身子向左微倾，显出努力的样子。这时我看见他的背影，我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的泪很快地流下来了。我赶紧拭干了泪。怕他看见，也怕别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人看见。我再向外看时，他已抱了朱红的橘子往回走了。过铁道时，他先将橘子散放在地上，自己慢慢爬下，再抱起橘子走。到这边时，我赶紧去搀他。他和我走到车上，将橘子一股脑儿放在我的皮大衣上。于是扑扑衣上的泥土，心里很轻松似的。过一会说：“我走了，到那边来信！”我望着他走出去。他走了几步，回过头看见我，说：“进去吧，里边没人。”等他的背影混入来来往往的人里，再找不着了，我便进来坐下，我的眼泪又来了。</a:t>
            </a:r>
          </a:p>
        </p:txBody>
      </p:sp>
      <p:pic>
        <p:nvPicPr>
          <p:cNvPr id="3" name="Picture 1" descr="C:\Users\Administrator\AppData\Roaming\Tencent\Users\541737432\QQ\WinTemp\RichOle\FP~P}Y959V30BMT%IIJEU}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2392" y="665920"/>
            <a:ext cx="1134149" cy="1164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/>
          <p:nvPr/>
        </p:nvSpPr>
        <p:spPr>
          <a:xfrm>
            <a:off x="477360" y="638209"/>
            <a:ext cx="8299450" cy="3713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近几年来，父亲和我都是东奔西走，家中光景是一日不如一日。他少年出外谋生，独力支持，做了许多大事。哪知老境却如此颓唐！他触目伤怀，自然情不能自已。情郁于中，自然要发之于外；家庭琐屑便往往触他之怒。他待我渐渐不同往日。但最近两年的不见，他终于忘却我的不好，只是惦记着我，惦记着我的儿子。我北来后，他写了一信给我，信中说道：“我身体平安，唯膀子疼痛厉害，举箸提笔，诸多不便，大约大去之期不远矣。”我读到此处，在晶莹的泪光中，又看见那肥胖的、青布棉袍黑布马褂的背影。唉！我不知何时再能与他相见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6740" y="1214901"/>
            <a:ext cx="726598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本文为什么以“背影”为题？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文中哪个场景给你的印象最深？为什么？</a:t>
            </a: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0301" y="634182"/>
            <a:ext cx="81240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）文章以“背影”为题，别开生面，含蓄隽永，表现角度新颖独特。（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）“背影”既是人物形象的素描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又是人物精神的写照，它凝聚着父子间深厚、真挚的爱。（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）“背影”是贯穿全文的主线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是作者感情的触发点和凝结点。</a:t>
            </a:r>
            <a:b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父亲过铁道买橘子的背影给我的印象最深。因为这个背影把父亲过铁道的艰难写得细腻生动，集中表现了父亲对儿子的关爱，凝聚着父子间深厚、真挚的爱。</a:t>
            </a:r>
            <a:endParaRPr lang="zh-CN" altLang="en-US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1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845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2022</Words>
  <Application>Microsoft Office PowerPoint</Application>
  <PresentationFormat>全屏显示(16:9)</PresentationFormat>
  <Paragraphs>59</Paragraphs>
  <Slides>20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691</cp:revision>
  <dcterms:created xsi:type="dcterms:W3CDTF">2015-12-30T08:03:00Z</dcterms:created>
  <dcterms:modified xsi:type="dcterms:W3CDTF">2020-08-20T07:38:37Z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