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708" r:id="rId2"/>
    <p:sldId id="692" r:id="rId3"/>
    <p:sldId id="693" r:id="rId4"/>
    <p:sldId id="694" r:id="rId5"/>
    <p:sldId id="695" r:id="rId6"/>
    <p:sldId id="697" r:id="rId7"/>
    <p:sldId id="698" r:id="rId8"/>
    <p:sldId id="699" r:id="rId9"/>
    <p:sldId id="700" r:id="rId10"/>
    <p:sldId id="701" r:id="rId11"/>
    <p:sldId id="702" r:id="rId12"/>
    <p:sldId id="703" r:id="rId13"/>
    <p:sldId id="704" r:id="rId14"/>
    <p:sldId id="706" r:id="rId15"/>
    <p:sldId id="705" r:id="rId16"/>
    <p:sldId id="707" r:id="rId17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28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180" y="-990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2020/7/29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0017040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2020/7/29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-3175" y="4681220"/>
            <a:ext cx="9144000" cy="462280"/>
            <a:chOff x="0" y="7372"/>
            <a:chExt cx="14400" cy="728"/>
          </a:xfrm>
        </p:grpSpPr>
        <p:pic>
          <p:nvPicPr>
            <p:cNvPr id="10" name="图片 9" descr="IMG_256"/>
            <p:cNvPicPr>
              <a:picLocks noChangeAspect="1"/>
            </p:cNvPicPr>
            <p:nvPr userDrawn="1"/>
          </p:nvPicPr>
          <p:blipFill>
            <a:blip r:embed="rId4"/>
            <a:srcRect l="55729" t="15246" r="3063" b="5882"/>
            <a:stretch>
              <a:fillRect/>
            </a:stretch>
          </p:blipFill>
          <p:spPr>
            <a:xfrm>
              <a:off x="6256" y="7373"/>
              <a:ext cx="8144" cy="727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11" name="图片 10" descr="IMG_256"/>
            <p:cNvPicPr>
              <a:picLocks noChangeAspect="1"/>
            </p:cNvPicPr>
            <p:nvPr userDrawn="1"/>
          </p:nvPicPr>
          <p:blipFill>
            <a:blip r:embed="rId4"/>
            <a:srcRect l="1949" t="15246" r="72815" b="5882"/>
            <a:stretch>
              <a:fillRect/>
            </a:stretch>
          </p:blipFill>
          <p:spPr>
            <a:xfrm>
              <a:off x="0" y="7372"/>
              <a:ext cx="4810" cy="705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9" name="图片 8" descr="IMG_256"/>
            <p:cNvPicPr>
              <a:picLocks noChangeAspect="1"/>
            </p:cNvPicPr>
            <p:nvPr userDrawn="1"/>
          </p:nvPicPr>
          <p:blipFill>
            <a:blip r:embed="rId4"/>
            <a:srcRect l="26572" t="15246" r="44554" b="5882"/>
            <a:stretch>
              <a:fillRect/>
            </a:stretch>
          </p:blipFill>
          <p:spPr>
            <a:xfrm>
              <a:off x="4622" y="7372"/>
              <a:ext cx="1853" cy="705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2020/7/29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-3175" y="4681220"/>
            <a:ext cx="9144000" cy="462280"/>
            <a:chOff x="0" y="7372"/>
            <a:chExt cx="14400" cy="728"/>
          </a:xfrm>
        </p:grpSpPr>
        <p:pic>
          <p:nvPicPr>
            <p:cNvPr id="10" name="图片 9" descr="IMG_256"/>
            <p:cNvPicPr>
              <a:picLocks noChangeAspect="1"/>
            </p:cNvPicPr>
            <p:nvPr userDrawn="1"/>
          </p:nvPicPr>
          <p:blipFill>
            <a:blip r:embed="rId4"/>
            <a:srcRect l="55729" t="15246" r="3063" b="5882"/>
            <a:stretch>
              <a:fillRect/>
            </a:stretch>
          </p:blipFill>
          <p:spPr>
            <a:xfrm>
              <a:off x="6256" y="7373"/>
              <a:ext cx="8144" cy="727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11" name="图片 10" descr="IMG_256"/>
            <p:cNvPicPr>
              <a:picLocks noChangeAspect="1"/>
            </p:cNvPicPr>
            <p:nvPr userDrawn="1"/>
          </p:nvPicPr>
          <p:blipFill>
            <a:blip r:embed="rId4"/>
            <a:srcRect l="1949" t="15246" r="72815" b="5882"/>
            <a:stretch>
              <a:fillRect/>
            </a:stretch>
          </p:blipFill>
          <p:spPr>
            <a:xfrm>
              <a:off x="0" y="7372"/>
              <a:ext cx="4810" cy="705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9" name="图片 8" descr="IMG_256"/>
            <p:cNvPicPr>
              <a:picLocks noChangeAspect="1"/>
            </p:cNvPicPr>
            <p:nvPr userDrawn="1"/>
          </p:nvPicPr>
          <p:blipFill>
            <a:blip r:embed="rId4"/>
            <a:srcRect l="26572" t="15246" r="44554" b="5882"/>
            <a:stretch>
              <a:fillRect/>
            </a:stretch>
          </p:blipFill>
          <p:spPr>
            <a:xfrm>
              <a:off x="4622" y="7372"/>
              <a:ext cx="1853" cy="705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2020/7/29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-3175" y="4681220"/>
            <a:ext cx="9144000" cy="462280"/>
            <a:chOff x="0" y="7372"/>
            <a:chExt cx="14400" cy="728"/>
          </a:xfrm>
        </p:grpSpPr>
        <p:pic>
          <p:nvPicPr>
            <p:cNvPr id="10" name="图片 9" descr="IMG_256"/>
            <p:cNvPicPr>
              <a:picLocks noChangeAspect="1"/>
            </p:cNvPicPr>
            <p:nvPr userDrawn="1"/>
          </p:nvPicPr>
          <p:blipFill>
            <a:blip r:embed="rId3"/>
            <a:srcRect l="55729" t="15246" r="3063" b="5882"/>
            <a:stretch>
              <a:fillRect/>
            </a:stretch>
          </p:blipFill>
          <p:spPr>
            <a:xfrm>
              <a:off x="6256" y="7373"/>
              <a:ext cx="8144" cy="727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11" name="图片 10" descr="IMG_256"/>
            <p:cNvPicPr>
              <a:picLocks noChangeAspect="1"/>
            </p:cNvPicPr>
            <p:nvPr userDrawn="1"/>
          </p:nvPicPr>
          <p:blipFill>
            <a:blip r:embed="rId3"/>
            <a:srcRect l="1949" t="15246" r="72815" b="5882"/>
            <a:stretch>
              <a:fillRect/>
            </a:stretch>
          </p:blipFill>
          <p:spPr>
            <a:xfrm>
              <a:off x="0" y="7372"/>
              <a:ext cx="4810" cy="705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9" name="图片 8" descr="IMG_256"/>
            <p:cNvPicPr>
              <a:picLocks noChangeAspect="1"/>
            </p:cNvPicPr>
            <p:nvPr userDrawn="1"/>
          </p:nvPicPr>
          <p:blipFill>
            <a:blip r:embed="rId3"/>
            <a:srcRect l="26572" t="15246" r="44554" b="5882"/>
            <a:stretch>
              <a:fillRect/>
            </a:stretch>
          </p:blipFill>
          <p:spPr>
            <a:xfrm>
              <a:off x="4622" y="7372"/>
              <a:ext cx="1853" cy="705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2020/7/29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/>
        </p:nvGrpSpPr>
        <p:grpSpPr>
          <a:xfrm>
            <a:off x="-3175" y="4681220"/>
            <a:ext cx="9144000" cy="462280"/>
            <a:chOff x="0" y="7372"/>
            <a:chExt cx="14400" cy="728"/>
          </a:xfrm>
        </p:grpSpPr>
        <p:pic>
          <p:nvPicPr>
            <p:cNvPr id="10" name="图片 9" descr="IMG_256"/>
            <p:cNvPicPr>
              <a:picLocks noChangeAspect="1"/>
            </p:cNvPicPr>
            <p:nvPr userDrawn="1"/>
          </p:nvPicPr>
          <p:blipFill>
            <a:blip r:embed="rId2"/>
            <a:srcRect l="55729" t="15246" r="3063" b="5882"/>
            <a:stretch>
              <a:fillRect/>
            </a:stretch>
          </p:blipFill>
          <p:spPr>
            <a:xfrm>
              <a:off x="6256" y="7373"/>
              <a:ext cx="8144" cy="727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11" name="图片 10" descr="IMG_256"/>
            <p:cNvPicPr>
              <a:picLocks noChangeAspect="1"/>
            </p:cNvPicPr>
            <p:nvPr userDrawn="1"/>
          </p:nvPicPr>
          <p:blipFill>
            <a:blip r:embed="rId2"/>
            <a:srcRect l="1949" t="15246" r="72815" b="5882"/>
            <a:stretch>
              <a:fillRect/>
            </a:stretch>
          </p:blipFill>
          <p:spPr>
            <a:xfrm>
              <a:off x="0" y="7372"/>
              <a:ext cx="4810" cy="705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9" name="图片 8" descr="IMG_256"/>
            <p:cNvPicPr>
              <a:picLocks noChangeAspect="1"/>
            </p:cNvPicPr>
            <p:nvPr userDrawn="1"/>
          </p:nvPicPr>
          <p:blipFill>
            <a:blip r:embed="rId2"/>
            <a:srcRect l="26572" t="15246" r="44554" b="5882"/>
            <a:stretch>
              <a:fillRect/>
            </a:stretch>
          </p:blipFill>
          <p:spPr>
            <a:xfrm>
              <a:off x="4622" y="7372"/>
              <a:ext cx="1853" cy="705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9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0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1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102" name="组合 5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4107" name="Oval 17"/>
            <p:cNvSpPr/>
            <p:nvPr userDrawn="1"/>
          </p:nvSpPr>
          <p:spPr>
            <a:xfrm>
              <a:off x="2371725" y="4338821"/>
              <a:ext cx="4398963" cy="742583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4108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4103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4104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4105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4106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2020/7/29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2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12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932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3365" cy="5142865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2748915" y="1181100"/>
            <a:ext cx="3779520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18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慈母情深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480" y="2466327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46" descr="枫叶副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3873" y="2466327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174019" y="2578332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拓展积累</a:t>
            </a: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-50801"/>
            <a:ext cx="3465512" cy="368300"/>
            <a:chOff x="-36512" y="147808"/>
            <a:chExt cx="3383280" cy="347267"/>
          </a:xfrm>
        </p:grpSpPr>
        <p:sp>
          <p:nvSpPr>
            <p:cNvPr id="5" name="矩形 4"/>
            <p:cNvSpPr/>
            <p:nvPr/>
          </p:nvSpPr>
          <p:spPr>
            <a:xfrm flipH="1">
              <a:off x="-36512" y="195707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文本框 1"/>
            <p:cNvSpPr txBox="1"/>
            <p:nvPr/>
          </p:nvSpPr>
          <p:spPr>
            <a:xfrm>
              <a:off x="193517" y="147808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1"/>
          <p:cNvSpPr/>
          <p:nvPr/>
        </p:nvSpPr>
        <p:spPr>
          <a:xfrm>
            <a:off x="376568" y="814932"/>
            <a:ext cx="5475288" cy="369331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 b="1" dirty="0">
                <a:solidFill>
                  <a:srgbClr val="FF0000"/>
                </a:solidFill>
                <a:latin typeface="+mj-ea"/>
                <a:ea typeface="+mj-ea"/>
              </a:rPr>
              <a:t>表示声音大的成语：</a:t>
            </a:r>
            <a:endParaRPr lang="zh-CN" altLang="en-US" sz="2600" b="1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600" b="1" dirty="0">
                <a:latin typeface="+mj-ea"/>
                <a:ea typeface="+mj-ea"/>
              </a:rPr>
              <a:t>震耳欲聋 声如洪钟 响彻云霄 </a:t>
            </a:r>
            <a:endParaRPr lang="en-US" altLang="zh-CN" sz="2600" b="1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600" b="1" dirty="0" smtClean="0">
                <a:latin typeface="+mj-ea"/>
                <a:ea typeface="+mj-ea"/>
              </a:rPr>
              <a:t>响遏行云</a:t>
            </a:r>
            <a:endParaRPr lang="en-US" altLang="zh-CN" sz="2600" b="1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600" b="1" dirty="0" smtClean="0">
                <a:solidFill>
                  <a:srgbClr val="FF0000"/>
                </a:solidFill>
                <a:latin typeface="+mj-ea"/>
                <a:ea typeface="+mj-ea"/>
              </a:rPr>
              <a:t>形容</a:t>
            </a:r>
            <a:r>
              <a:rPr lang="zh-CN" altLang="en-US" sz="2600" b="1" dirty="0">
                <a:solidFill>
                  <a:srgbClr val="FF0000"/>
                </a:solidFill>
                <a:latin typeface="+mj-ea"/>
                <a:ea typeface="+mj-ea"/>
              </a:rPr>
              <a:t>心神不定的成语：</a:t>
            </a:r>
            <a:endParaRPr lang="zh-CN" altLang="en-US" sz="2600" b="1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600" b="1" dirty="0" smtClean="0">
                <a:latin typeface="+mj-ea"/>
                <a:ea typeface="+mj-ea"/>
              </a:rPr>
              <a:t>失魂落魄</a:t>
            </a:r>
            <a:r>
              <a:rPr lang="en-US" altLang="zh-CN" sz="2600" b="1" dirty="0" smtClean="0">
                <a:latin typeface="+mj-ea"/>
                <a:ea typeface="+mj-ea"/>
              </a:rPr>
              <a:t>		</a:t>
            </a:r>
            <a:r>
              <a:rPr lang="zh-CN" altLang="en-US" sz="2600" b="1" dirty="0" smtClean="0">
                <a:latin typeface="+mj-ea"/>
                <a:ea typeface="+mj-ea"/>
              </a:rPr>
              <a:t>魂不守舍</a:t>
            </a:r>
            <a:r>
              <a:rPr lang="en-US" altLang="zh-CN" sz="2600" b="1" dirty="0" smtClean="0">
                <a:latin typeface="+mj-ea"/>
                <a:ea typeface="+mj-ea"/>
              </a:rPr>
              <a:t>		</a:t>
            </a:r>
            <a:r>
              <a:rPr lang="zh-CN" altLang="en-US" sz="2600" b="1" dirty="0" smtClean="0">
                <a:latin typeface="+mj-ea"/>
                <a:ea typeface="+mj-ea"/>
              </a:rPr>
              <a:t>忐忑不安 心神恍惚</a:t>
            </a:r>
            <a:endParaRPr lang="zh-CN" altLang="en-US" sz="2600" b="1" dirty="0">
              <a:latin typeface="+mj-ea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421060" y="180314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词语积累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4705" y="1038225"/>
            <a:ext cx="2518410" cy="2657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0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528001" y="794956"/>
            <a:ext cx="7999311" cy="397031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描写母亲的句子：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lang="zh-CN" altLang="en-US" sz="2400" b="1" dirty="0">
                <a:latin typeface="+mj-ea"/>
                <a:ea typeface="+mj-ea"/>
              </a:rPr>
              <a:t>背直起来了，我的母亲。转过身来了，我的母亲。褐色的口罩上方，一对眼神疲惫的眼睛吃惊地望着我，我的母亲的眼睛……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2.</a:t>
            </a:r>
            <a:r>
              <a:rPr lang="en-US" altLang="zh-CN" sz="2400" b="1" dirty="0">
                <a:latin typeface="+mj-ea"/>
                <a:ea typeface="+mj-ea"/>
              </a:rPr>
              <a:t>母亲说完，立刻又坐了下去，立刻又弯曲了背，立刻又将头俯在缝纫机板上了，立刻又陷入手脚并用的机械忙碌状态……</a:t>
            </a:r>
          </a:p>
        </p:txBody>
      </p:sp>
      <p:sp>
        <p:nvSpPr>
          <p:cNvPr id="3" name="矩形 2"/>
          <p:cNvSpPr/>
          <p:nvPr/>
        </p:nvSpPr>
        <p:spPr>
          <a:xfrm>
            <a:off x="2910520" y="124271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课内美句积累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1"/>
      <p:bldP spid="8194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1"/>
          <p:cNvSpPr/>
          <p:nvPr/>
        </p:nvSpPr>
        <p:spPr>
          <a:xfrm>
            <a:off x="339874" y="706438"/>
            <a:ext cx="8644638" cy="393338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有关母爱的名言：</a:t>
            </a:r>
          </a:p>
          <a:p>
            <a:pPr marL="893763" indent="-893763" algn="l">
              <a:lnSpc>
                <a:spcPct val="13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1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成功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的时候，谁都是朋友。但只有母亲，她是失败时的伴侣。                         </a:t>
            </a:r>
            <a:endParaRPr lang="en-US" altLang="zh-CN" sz="2400" b="1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893763" indent="-893763" algn="r">
              <a:lnSpc>
                <a:spcPct val="130000"/>
              </a:lnSpc>
            </a:pP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郑振铎</a:t>
            </a:r>
          </a:p>
          <a:p>
            <a:pPr algn="l">
              <a:lnSpc>
                <a:spcPct val="13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2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世界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上的一切光荣和骄傲，都来自母亲。   </a:t>
            </a:r>
          </a:p>
          <a:p>
            <a:pPr algn="r">
              <a:lnSpc>
                <a:spcPct val="130000"/>
              </a:lnSpc>
            </a:pP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                                     ——高尔基</a:t>
            </a:r>
          </a:p>
          <a:p>
            <a:pPr marL="361950" indent="-361950" algn="l">
              <a:lnSpc>
                <a:spcPct val="130000"/>
              </a:lnSpc>
              <a:tabLst>
                <a:tab pos="361950" algn="l"/>
              </a:tabLst>
            </a:pP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(3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母爱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也像那一颗颗龙眼，不管表皮多么干涩，内里总会深藏着甘甜的汁液。             </a:t>
            </a:r>
            <a:endParaRPr lang="en-US" altLang="zh-CN" sz="2400" b="1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r">
              <a:lnSpc>
                <a:spcPct val="130000"/>
              </a:lnSpc>
            </a:pP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迟子建</a:t>
            </a:r>
          </a:p>
        </p:txBody>
      </p:sp>
      <p:sp>
        <p:nvSpPr>
          <p:cNvPr id="3" name="矩形 2"/>
          <p:cNvSpPr/>
          <p:nvPr/>
        </p:nvSpPr>
        <p:spPr>
          <a:xfrm>
            <a:off x="3079424" y="10346"/>
            <a:ext cx="296427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美句拓展积累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1"/>
      <p:bldP spid="9218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矩形 1"/>
          <p:cNvSpPr/>
          <p:nvPr/>
        </p:nvSpPr>
        <p:spPr>
          <a:xfrm>
            <a:off x="548789" y="1196366"/>
            <a:ext cx="8267700" cy="35814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26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儿子</a:t>
            </a: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个多月的时候突然开始腹泻，伴着低烧，丈夫、婆婆还有不知所措的我带着他去人民医院就诊。</a:t>
            </a:r>
          </a:p>
          <a:p>
            <a:pPr indent="457200" latinLnBrk="1">
              <a:lnSpc>
                <a:spcPct val="126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医生的诊断结论是肠炎合并上呼吸道感染，由于病情比较严重，诊治办法是打点滴。看着不知道发生什么事情的儿子来到陌生的环境，充满好奇地左顾右看，我的鼻子酸了，眼泪在眼眶里打转。打针的地方，小孩子在父母的怀中挣扎，满脸泪痕，大声哭泣，头却被死死地按住，而护士的针头迟迟不能落下，看到这一幕我的承受能力到达了极限。丈夫理解我，让我去病房找空床，把我支开了，留下自己和婆婆带着儿子排队取药、扎针。</a:t>
            </a:r>
          </a:p>
        </p:txBody>
      </p:sp>
      <p:sp>
        <p:nvSpPr>
          <p:cNvPr id="47109" name="矩形 1"/>
          <p:cNvSpPr/>
          <p:nvPr/>
        </p:nvSpPr>
        <p:spPr>
          <a:xfrm>
            <a:off x="2953407" y="765836"/>
            <a:ext cx="3278463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那一刻，我理解了母爱</a:t>
            </a:r>
            <a:endParaRPr lang="zh-CN" altLang="en-US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961789" y="48983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美文拓展阅读</a:t>
            </a:r>
          </a:p>
        </p:txBody>
      </p:sp>
      <p:pic>
        <p:nvPicPr>
          <p:cNvPr id="2" name="推荐阅读：那一刻，我理解了母爱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321" y="65024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287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矩形 1"/>
          <p:cNvSpPr/>
          <p:nvPr/>
        </p:nvSpPr>
        <p:spPr>
          <a:xfrm>
            <a:off x="487045" y="586436"/>
            <a:ext cx="8267700" cy="4012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16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我在病房中焦急地等待着，心中的懊恼与悔恨之情难以言表。心乱如麻的我这时候突然想起了我的母亲。母亲曾经对我说，我小时候身体很弱，经常生病，看病扎针都是父亲或是爷爷带我去医院。母亲也想去，可是一看到医生给我扎针，我还没哭，她就先哭了。以前听母亲说这些，我会暗自取笑母亲，认为她太软弱了。可是现在，我理解了母亲。当孩子生病的时候，最心痛的就是母亲，那种痛不是每个母亲都能承受的。</a:t>
            </a:r>
          </a:p>
          <a:p>
            <a:pPr indent="457200" latinLnBrk="1">
              <a:lnSpc>
                <a:spcPct val="116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为了分散注意力，我观察起这间病房。看护孩子的都是母亲，孩子或是躺在母亲怀中熟睡，或是安静地听母亲讲故事，小一些的孩子都在吃奶。我看到了对床坐着一位年轻母亲，她也是独自一人，相信她的状况与我相同。我们相视而笑，虽然我们并不相识，可同样的心情让我们彼此理解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矩形 1"/>
          <p:cNvSpPr/>
          <p:nvPr/>
        </p:nvSpPr>
        <p:spPr>
          <a:xfrm>
            <a:off x="501650" y="614363"/>
            <a:ext cx="8267700" cy="4012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16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突然，一声尖利的哭声传来。虽然病房里、走廊上有十几个小孩在哭，可我还是立刻从众多的哭声中分辨出那是我孩子的哭声！那一刻，我的眼泪再也止不住了，刷刷地流下来，我甚至差点哭出声来。那一刻，我是多么希望那一针是扎在自己的身上，我宁愿自己挨再多的针也不希望有一针落在孩子身上，病房里的母亲们只是默默地望着我，目光里没有一丝嘲笑，因为她们和我一样都是母亲。</a:t>
            </a:r>
          </a:p>
          <a:p>
            <a:pPr indent="457200" latinLnBrk="1">
              <a:lnSpc>
                <a:spcPct val="116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从刮掉头发到扎头皮针只有短短的五六分钟，可对我而言却像一个世纪那么长。儿子的哭声由远至近，看着婆婆抱着儿子、丈夫高举着吊瓶向我走来，我真想冲过去紧紧抱住儿子，拔掉他头上那可恨的针头。可是我不能，我只能轻轻地接过儿子，用乳汁安慰他。渐渐地，儿子在我怀中睡着了，一只小手紧紧抓着我的衣襟，脸上还挂着泪珠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矩形 1"/>
          <p:cNvSpPr/>
          <p:nvPr/>
        </p:nvSpPr>
        <p:spPr>
          <a:xfrm>
            <a:off x="487363" y="731838"/>
            <a:ext cx="8267700" cy="1214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26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儿子，我的儿子，好好睡吧。母亲许诺，以后再也不会让你生病了。虽然明知这是不可能的，可我还是禁不住这样想。相信，这是全天下所有母亲心目中一个最美好的愿望吧！</a:t>
            </a:r>
          </a:p>
        </p:txBody>
      </p:sp>
      <p:sp>
        <p:nvSpPr>
          <p:cNvPr id="2" name="矩形 1"/>
          <p:cNvSpPr/>
          <p:nvPr/>
        </p:nvSpPr>
        <p:spPr>
          <a:xfrm>
            <a:off x="515938" y="2013760"/>
            <a:ext cx="8224837" cy="942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zh-CN" sz="2000" b="1" dirty="0">
                <a:solidFill>
                  <a:srgbClr val="00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思考：</a:t>
            </a:r>
            <a:r>
              <a:rPr lang="zh-CN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“我在病房中焦急地等待着，心中的懊恼与悔恨之情难以言表。”“我”懊恼与悔恨什么？从中你体会到了什么？</a:t>
            </a:r>
            <a:endParaRPr lang="zh-CN" altLang="zh-CN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Picture 6" descr="C:\Users\Administrator\AppData\Roaming\Tencent\Users\541737432\QQ\WinTemp\RichOle\P)G[%NU7M_FCG`0$9U)%5OW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98905" y="2862178"/>
            <a:ext cx="1526085" cy="17446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矩形 2"/>
          <p:cNvSpPr/>
          <p:nvPr/>
        </p:nvSpPr>
        <p:spPr>
          <a:xfrm>
            <a:off x="861232" y="2969617"/>
            <a:ext cx="61775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27063"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</a:rPr>
              <a:t>“我”懊恼与悔恨没有照顾好孩子，让孩子生病，承受这样的痛苦。从中我体会到了深深的母爱，真是扎在儿身上疼在娘心上。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473075" y="1024929"/>
            <a:ext cx="8267700" cy="35417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1" hangingPunct="1">
              <a:lnSpc>
                <a:spcPct val="12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</a:t>
            </a:r>
          </a:p>
          <a:p>
            <a:pPr marL="0" marR="0" lvl="0" indent="457200" algn="l" defTabSz="457200" rtl="0" eaLnBrk="1" fontAlgn="base" latinLnBrk="1" hangingPunct="1">
              <a:lnSpc>
                <a:spcPct val="12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平日里，这些年轻的母亲们，也许柔弱，也许娇媚，也许还比较任性。但是在巨大的灾难来临之际，在幼小的生命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亟待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保护的时刻，她们毫不犹豫地挺身而出，在一瞬间就成为顶天立地的英雄。我感念震灾中的母亲！</a:t>
            </a:r>
          </a:p>
          <a:p>
            <a:pPr marL="0" marR="0" lvl="0" indent="0" algn="ctr" defTabSz="457200" rtl="0" eaLnBrk="1" fontAlgn="base" latinLnBrk="1" hangingPunct="1">
              <a:lnSpc>
                <a:spcPct val="12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二</a:t>
            </a:r>
          </a:p>
          <a:p>
            <a:pPr marL="0" marR="0" lvl="0" indent="457200" algn="l" defTabSz="457200" rtl="0" eaLnBrk="1" fontAlgn="base" latinLnBrk="1" hangingPunct="1">
              <a:lnSpc>
                <a:spcPct val="12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当救护人员发现她的时候，她已经以这样的姿势定格了：双膝跪地，双手坚定地撑着。她的上身向前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匍匐着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，模样就像行跪拜礼，她的身体被压得变形了，让人不忍卒睹。但是在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废墟中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，拱起了一座母爱的桥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1203" name="矩形 1"/>
          <p:cNvSpPr/>
          <p:nvPr/>
        </p:nvSpPr>
        <p:spPr>
          <a:xfrm>
            <a:off x="3160823" y="548679"/>
            <a:ext cx="2864888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地震中的母亲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</a:rPr>
              <a:t>节选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endParaRPr lang="zh-CN" altLang="en-US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3" name="推荐阅读：地震中的母亲（节选）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388" y="445902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4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矩形 1"/>
          <p:cNvSpPr/>
          <p:nvPr/>
        </p:nvSpPr>
        <p:spPr>
          <a:xfrm>
            <a:off x="494341" y="630899"/>
            <a:ext cx="8267700" cy="39703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26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我不知道她从哪里得到的力量，在大厦即将倾倒的瞬间，在水泥板和砖块狂暴地砸向她的那一时刻，她没有趴下，而是用这种独特的态势支撑着，直到永恒。她背负着的是千万斤的废墟啊，她还是没有倒下。因为有一种爱的力量在支撑！</a:t>
            </a:r>
          </a:p>
          <a:p>
            <a:pPr indent="457200" latinLnBrk="1">
              <a:lnSpc>
                <a:spcPct val="126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也许她还活着？救援人员冲她喊叫，用撬棍敲击着水泥框梁。她没有听见，也没有任何反应。队长从砖石的缝隙中伸进手，触摸到的却是冰凉的躯体。于是人们暂时放下了她，走向下一个废墟，去救一息尚存的人。</a:t>
            </a:r>
          </a:p>
          <a:p>
            <a:pPr indent="457200" latinLnBrk="1">
              <a:lnSpc>
                <a:spcPct val="126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或许是得到神灵的启示，救援队长忽然想到什么，他迅速地往回跑，竭尽全力地把手伸进那女人身子弯成的苍穹中，他探到了一个软乎乎、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526240" y="641532"/>
            <a:ext cx="8267700" cy="39703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1" hangingPunct="1">
              <a:lnSpc>
                <a:spcPct val="12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暖融融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的小生命！那是一个孩子！救护队员们把断壁残砖搬开，在她屈曲的身体下面，抱出一个三四个月大的婴儿。在母亲的呵护下，她还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酣然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熟睡着，因为有母亲的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庇护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，山崩地裂，并不意味着什么。</a:t>
            </a:r>
          </a:p>
          <a:p>
            <a:pPr marL="0" marR="0" lvl="0" indent="457200" algn="l" defTabSz="457200" rtl="0" eaLnBrk="1" fontAlgn="base" latinLnBrk="1" hangingPunct="1">
              <a:lnSpc>
                <a:spcPct val="12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队长紧紧地把婴儿护在怀里，泪眼莹莹，满脸慈蔼。</a:t>
            </a:r>
          </a:p>
          <a:p>
            <a:pPr marL="0" marR="0" lvl="0" indent="457200" algn="l" defTabSz="457200" rtl="0" eaLnBrk="1" fontAlgn="base" latinLnBrk="1" hangingPunct="1">
              <a:lnSpc>
                <a:spcPct val="12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橄榄绿和红色的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襁褓互相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辉映，成为人间最美丽的风景。</a:t>
            </a:r>
          </a:p>
          <a:p>
            <a:pPr marL="0" marR="0" lvl="0" indent="457200" algn="l" defTabSz="457200" rtl="0" eaLnBrk="1" fontAlgn="base" latinLnBrk="1" hangingPunct="1">
              <a:lnSpc>
                <a:spcPct val="12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孩子毫发未损，她一直安详地睡着，红扑扑的小脸让所有的人为之动容。</a:t>
            </a:r>
          </a:p>
          <a:p>
            <a:pPr marL="0" marR="0" lvl="0" indent="457200" algn="l" defTabSz="457200" rtl="0" eaLnBrk="1" fontAlgn="base" latinLnBrk="1" hangingPunct="1">
              <a:lnSpc>
                <a:spcPct val="12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随行的医生准备给她做体检时，襁褓中却滑出一台手机，上面是一条已经写好的短信：</a:t>
            </a:r>
          </a:p>
          <a:p>
            <a:pPr marL="0" marR="0" lvl="0" indent="457200" algn="l" defTabSz="457200" rtl="0" eaLnBrk="1" fontAlgn="base" latinLnBrk="1" hangingPunct="1">
              <a:lnSpc>
                <a:spcPct val="12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亲爱的宝贝，如果你能活着，一定要记住，妈妈爱你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！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矩形 1"/>
          <p:cNvSpPr/>
          <p:nvPr/>
        </p:nvSpPr>
        <p:spPr>
          <a:xfrm>
            <a:off x="578330" y="673431"/>
            <a:ext cx="7974012" cy="2419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26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这是世界上最感人的短信，同时也是一条特殊的遗嘱，一个伟大的祝福！</a:t>
            </a:r>
          </a:p>
          <a:p>
            <a:pPr indent="457200" latinLnBrk="1">
              <a:lnSpc>
                <a:spcPct val="126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手机从这一双手传到另一双手，就这么一直传下去，泪水滴在手机屏上，模糊了那两行字。</a:t>
            </a:r>
          </a:p>
          <a:p>
            <a:pPr indent="457200" latinLnBrk="1">
              <a:lnSpc>
                <a:spcPct val="126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都说父爱如山，母爱似水。但谁敢说，这位母亲的脊梁不是一座大山？</a:t>
            </a:r>
          </a:p>
        </p:txBody>
      </p:sp>
      <p:sp>
        <p:nvSpPr>
          <p:cNvPr id="3" name="矩形 2"/>
          <p:cNvSpPr/>
          <p:nvPr/>
        </p:nvSpPr>
        <p:spPr>
          <a:xfrm>
            <a:off x="558800" y="3001846"/>
            <a:ext cx="8004175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zh-CN" sz="2000" b="1" dirty="0">
                <a:solidFill>
                  <a:srgbClr val="00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思考：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地震来临时，文中的母亲是怎么做的？</a:t>
            </a:r>
            <a:endParaRPr lang="en-US" altLang="zh-CN" sz="2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atinLnBrk="1">
              <a:lnSpc>
                <a:spcPct val="150000"/>
              </a:lnSpc>
            </a:pP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      2.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从母亲临终前留给孩子的短信中，你体会到了什么？</a:t>
            </a:r>
            <a:endParaRPr lang="zh-CN" altLang="zh-CN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4912" y="737381"/>
            <a:ext cx="7761767" cy="2792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她双膝跪地，双手坚定地撑着，上身向前匍匐，在废墟中拱起一座母爱的桥，用身体护住了孩子。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母亲临终前留给孩子的短信说明，在生命垂危之际，母亲心中只有一个愿望：那就是希望孩子好好活下去。从中我体会到了母亲对孩子深沉而无私的爱。</a:t>
            </a:r>
            <a:endParaRPr lang="zh-CN" altLang="en-US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926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1687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1544</Words>
  <Application>Microsoft Office PowerPoint</Application>
  <PresentationFormat>全屏显示(16:9)</PresentationFormat>
  <Paragraphs>52</Paragraphs>
  <Slides>16</Slides>
  <Notes>1</Notes>
  <HiddenSlides>0</HiddenSlides>
  <MMClips>2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17" baseType="lpstr"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695</cp:revision>
  <dcterms:created xsi:type="dcterms:W3CDTF">2015-12-30T08:03:00Z</dcterms:created>
  <dcterms:modified xsi:type="dcterms:W3CDTF">2020-07-29T08:03:29Z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