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746" r:id="rId2"/>
    <p:sldId id="692" r:id="rId3"/>
    <p:sldId id="693" r:id="rId4"/>
    <p:sldId id="694" r:id="rId5"/>
    <p:sldId id="742" r:id="rId6"/>
    <p:sldId id="743" r:id="rId7"/>
    <p:sldId id="696" r:id="rId8"/>
    <p:sldId id="699" r:id="rId9"/>
    <p:sldId id="700" r:id="rId10"/>
    <p:sldId id="701" r:id="rId11"/>
    <p:sldId id="722" r:id="rId12"/>
    <p:sldId id="702" r:id="rId13"/>
    <p:sldId id="723" r:id="rId14"/>
    <p:sldId id="703" r:id="rId15"/>
    <p:sldId id="724" r:id="rId16"/>
    <p:sldId id="704" r:id="rId17"/>
    <p:sldId id="725" r:id="rId18"/>
    <p:sldId id="727" r:id="rId19"/>
    <p:sldId id="744" r:id="rId20"/>
    <p:sldId id="705" r:id="rId21"/>
    <p:sldId id="707" r:id="rId22"/>
    <p:sldId id="708" r:id="rId23"/>
    <p:sldId id="709" r:id="rId24"/>
    <p:sldId id="710" r:id="rId25"/>
    <p:sldId id="712" r:id="rId26"/>
    <p:sldId id="714" r:id="rId27"/>
    <p:sldId id="726" r:id="rId28"/>
    <p:sldId id="718" r:id="rId29"/>
    <p:sldId id="715" r:id="rId30"/>
    <p:sldId id="716" r:id="rId31"/>
    <p:sldId id="719" r:id="rId32"/>
    <p:sldId id="745" r:id="rId33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2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54" y="-990"/>
      </p:cViewPr>
      <p:guideLst>
        <p:guide orient="horz" pos="14"/>
        <p:guide pos="574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39398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584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584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>
              <a:buFont typeface="Arial" panose="020B0604020202020204" pitchFamily="34" charset="0"/>
            </a:pPr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rcRect b="4393"/>
          <a:stretch>
            <a:fillRect/>
          </a:stretch>
        </p:blipFill>
        <p:spPr>
          <a:xfrm>
            <a:off x="0" y="4614545"/>
            <a:ext cx="9144000" cy="5289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&#25945;&#24072;&#22791;&#35838;&#36164;&#26009;&#21253;/2.&#38899;&#35270;&#39057;&#36164;&#26009;&#21253;/21.&#23665;&#23621;&#31179;&#2626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92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565691" y="1515596"/>
            <a:ext cx="384556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2738914" y="2837898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《山居秋暝》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3883" y="-52071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699068" y="1045210"/>
            <a:ext cx="5859463" cy="31384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4445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王维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约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701—761)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，字摩诘，号摩诘居士，世称“王右丞”，唐朝著名诗人、画家。因笃信佛教，又被称为“诗佛”。苏轼评价其：“味摩诘之诗，诗中有画；观摩诘之画，画中有诗。”他与孟浩然合称“王孟”。</a:t>
            </a:r>
            <a:endParaRPr kumimoji="0" lang="en-US" altLang="zh-CN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44450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主要作品：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竹里馆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》《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山居秋暝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等。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872760"/>
            <a:ext cx="1698996" cy="2293645"/>
          </a:xfrm>
          <a:prstGeom prst="ellipse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22206" y="104535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0896" y="290713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536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1536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660255" y="974844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自由朗读三首古诗，圈出生字词，不会读的字查字典解决，难读的地方多读几遍，没把握的地方做批注。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5" name="组 28"/>
          <p:cNvGrpSpPr/>
          <p:nvPr/>
        </p:nvGrpSpPr>
        <p:grpSpPr>
          <a:xfrm>
            <a:off x="6777649" y="154658"/>
            <a:ext cx="2138363" cy="490535"/>
            <a:chOff x="3508667" y="4638585"/>
            <a:chExt cx="2137740" cy="490759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2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5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3" name="TextBox 5">
              <a:hlinkClick r:id="rId4" action="ppaction://hlinkfile"/>
            </p:cNvPr>
            <p:cNvSpPr txBox="1"/>
            <p:nvPr/>
          </p:nvSpPr>
          <p:spPr>
            <a:xfrm>
              <a:off x="3835984" y="4638585"/>
              <a:ext cx="1742414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</a:pPr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65537" y="273239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42913772"/>
              </p:ext>
            </p:extLst>
          </p:nvPr>
        </p:nvGraphicFramePr>
        <p:xfrm>
          <a:off x="4052888" y="2016462"/>
          <a:ext cx="900112" cy="899847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67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3" action="ppaction://hlinksldjump"/>
          </p:cNvPr>
          <p:cNvSpPr/>
          <p:nvPr/>
        </p:nvSpPr>
        <p:spPr>
          <a:xfrm>
            <a:off x="4062528" y="2015270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孙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5698497" y="163843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507031" y="139072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701358" y="3848735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7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469" name="Rectangle 75"/>
          <p:cNvSpPr/>
          <p:nvPr/>
        </p:nvSpPr>
        <p:spPr>
          <a:xfrm>
            <a:off x="4678045" y="1492568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>
              <a:buFont typeface="Arial" panose="020B0604020202020204" pitchFamily="34" charset="0"/>
            </a:pPr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4855845" y="1694180"/>
            <a:ext cx="646113" cy="44291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018" h="697">
                <a:moveTo>
                  <a:pt x="395" y="659"/>
                </a:moveTo>
                <a:lnTo>
                  <a:pt x="433" y="596"/>
                </a:lnTo>
                <a:lnTo>
                  <a:pt x="471" y="545"/>
                </a:lnTo>
                <a:lnTo>
                  <a:pt x="509" y="494"/>
                </a:lnTo>
                <a:lnTo>
                  <a:pt x="535" y="444"/>
                </a:lnTo>
                <a:lnTo>
                  <a:pt x="560" y="406"/>
                </a:lnTo>
                <a:lnTo>
                  <a:pt x="598" y="355"/>
                </a:lnTo>
                <a:lnTo>
                  <a:pt x="611" y="330"/>
                </a:lnTo>
                <a:lnTo>
                  <a:pt x="636" y="292"/>
                </a:lnTo>
                <a:lnTo>
                  <a:pt x="662" y="266"/>
                </a:lnTo>
                <a:lnTo>
                  <a:pt x="674" y="241"/>
                </a:lnTo>
                <a:lnTo>
                  <a:pt x="687" y="216"/>
                </a:lnTo>
                <a:lnTo>
                  <a:pt x="700" y="203"/>
                </a:lnTo>
                <a:lnTo>
                  <a:pt x="713" y="178"/>
                </a:lnTo>
                <a:lnTo>
                  <a:pt x="713" y="165"/>
                </a:lnTo>
                <a:lnTo>
                  <a:pt x="700" y="152"/>
                </a:lnTo>
                <a:lnTo>
                  <a:pt x="687" y="165"/>
                </a:lnTo>
                <a:lnTo>
                  <a:pt x="662" y="165"/>
                </a:lnTo>
                <a:lnTo>
                  <a:pt x="636" y="178"/>
                </a:lnTo>
                <a:lnTo>
                  <a:pt x="598" y="190"/>
                </a:lnTo>
                <a:lnTo>
                  <a:pt x="560" y="203"/>
                </a:lnTo>
                <a:lnTo>
                  <a:pt x="509" y="216"/>
                </a:lnTo>
                <a:lnTo>
                  <a:pt x="445" y="241"/>
                </a:lnTo>
                <a:lnTo>
                  <a:pt x="395" y="266"/>
                </a:lnTo>
                <a:lnTo>
                  <a:pt x="331" y="279"/>
                </a:lnTo>
                <a:lnTo>
                  <a:pt x="293" y="292"/>
                </a:lnTo>
                <a:lnTo>
                  <a:pt x="255" y="317"/>
                </a:lnTo>
                <a:lnTo>
                  <a:pt x="216" y="317"/>
                </a:lnTo>
                <a:lnTo>
                  <a:pt x="191" y="330"/>
                </a:lnTo>
                <a:lnTo>
                  <a:pt x="166" y="330"/>
                </a:lnTo>
                <a:lnTo>
                  <a:pt x="140" y="330"/>
                </a:lnTo>
                <a:lnTo>
                  <a:pt x="115" y="330"/>
                </a:lnTo>
                <a:lnTo>
                  <a:pt x="102" y="317"/>
                </a:lnTo>
                <a:lnTo>
                  <a:pt x="77" y="304"/>
                </a:lnTo>
                <a:lnTo>
                  <a:pt x="51" y="279"/>
                </a:lnTo>
                <a:lnTo>
                  <a:pt x="26" y="266"/>
                </a:lnTo>
                <a:lnTo>
                  <a:pt x="13" y="241"/>
                </a:lnTo>
                <a:lnTo>
                  <a:pt x="0" y="216"/>
                </a:lnTo>
                <a:lnTo>
                  <a:pt x="0" y="203"/>
                </a:lnTo>
                <a:lnTo>
                  <a:pt x="0" y="190"/>
                </a:lnTo>
                <a:lnTo>
                  <a:pt x="0" y="178"/>
                </a:lnTo>
                <a:lnTo>
                  <a:pt x="13" y="178"/>
                </a:lnTo>
                <a:lnTo>
                  <a:pt x="38" y="178"/>
                </a:lnTo>
                <a:lnTo>
                  <a:pt x="64" y="178"/>
                </a:lnTo>
                <a:lnTo>
                  <a:pt x="89" y="178"/>
                </a:lnTo>
                <a:lnTo>
                  <a:pt x="115" y="178"/>
                </a:lnTo>
                <a:lnTo>
                  <a:pt x="140" y="178"/>
                </a:lnTo>
                <a:lnTo>
                  <a:pt x="166" y="165"/>
                </a:lnTo>
                <a:lnTo>
                  <a:pt x="204" y="165"/>
                </a:lnTo>
                <a:lnTo>
                  <a:pt x="255" y="152"/>
                </a:lnTo>
                <a:lnTo>
                  <a:pt x="306" y="140"/>
                </a:lnTo>
                <a:lnTo>
                  <a:pt x="356" y="127"/>
                </a:lnTo>
                <a:lnTo>
                  <a:pt x="420" y="114"/>
                </a:lnTo>
                <a:lnTo>
                  <a:pt x="471" y="101"/>
                </a:lnTo>
                <a:lnTo>
                  <a:pt x="522" y="89"/>
                </a:lnTo>
                <a:lnTo>
                  <a:pt x="573" y="76"/>
                </a:lnTo>
                <a:lnTo>
                  <a:pt x="611" y="63"/>
                </a:lnTo>
                <a:lnTo>
                  <a:pt x="636" y="51"/>
                </a:lnTo>
                <a:lnTo>
                  <a:pt x="662" y="38"/>
                </a:lnTo>
                <a:lnTo>
                  <a:pt x="687" y="25"/>
                </a:lnTo>
                <a:lnTo>
                  <a:pt x="700" y="13"/>
                </a:lnTo>
                <a:lnTo>
                  <a:pt x="725" y="13"/>
                </a:lnTo>
                <a:lnTo>
                  <a:pt x="751" y="0"/>
                </a:lnTo>
                <a:lnTo>
                  <a:pt x="764" y="0"/>
                </a:lnTo>
                <a:lnTo>
                  <a:pt x="789" y="0"/>
                </a:lnTo>
                <a:lnTo>
                  <a:pt x="802" y="0"/>
                </a:lnTo>
                <a:lnTo>
                  <a:pt x="814" y="13"/>
                </a:lnTo>
                <a:lnTo>
                  <a:pt x="827" y="13"/>
                </a:lnTo>
                <a:lnTo>
                  <a:pt x="840" y="25"/>
                </a:lnTo>
                <a:lnTo>
                  <a:pt x="853" y="51"/>
                </a:lnTo>
                <a:lnTo>
                  <a:pt x="878" y="63"/>
                </a:lnTo>
                <a:lnTo>
                  <a:pt x="903" y="89"/>
                </a:lnTo>
                <a:lnTo>
                  <a:pt x="929" y="114"/>
                </a:lnTo>
                <a:lnTo>
                  <a:pt x="942" y="140"/>
                </a:lnTo>
                <a:lnTo>
                  <a:pt x="954" y="165"/>
                </a:lnTo>
                <a:lnTo>
                  <a:pt x="980" y="178"/>
                </a:lnTo>
                <a:lnTo>
                  <a:pt x="993" y="203"/>
                </a:lnTo>
                <a:lnTo>
                  <a:pt x="993" y="216"/>
                </a:lnTo>
                <a:lnTo>
                  <a:pt x="1005" y="228"/>
                </a:lnTo>
                <a:lnTo>
                  <a:pt x="1005" y="241"/>
                </a:lnTo>
                <a:lnTo>
                  <a:pt x="1018" y="241"/>
                </a:lnTo>
                <a:lnTo>
                  <a:pt x="1005" y="254"/>
                </a:lnTo>
                <a:lnTo>
                  <a:pt x="1005" y="266"/>
                </a:lnTo>
                <a:lnTo>
                  <a:pt x="993" y="266"/>
                </a:lnTo>
                <a:lnTo>
                  <a:pt x="980" y="266"/>
                </a:lnTo>
                <a:lnTo>
                  <a:pt x="967" y="279"/>
                </a:lnTo>
                <a:lnTo>
                  <a:pt x="954" y="279"/>
                </a:lnTo>
                <a:lnTo>
                  <a:pt x="929" y="279"/>
                </a:lnTo>
                <a:lnTo>
                  <a:pt x="903" y="279"/>
                </a:lnTo>
                <a:lnTo>
                  <a:pt x="891" y="292"/>
                </a:lnTo>
                <a:lnTo>
                  <a:pt x="878" y="304"/>
                </a:lnTo>
                <a:lnTo>
                  <a:pt x="853" y="317"/>
                </a:lnTo>
                <a:lnTo>
                  <a:pt x="827" y="330"/>
                </a:lnTo>
                <a:lnTo>
                  <a:pt x="802" y="355"/>
                </a:lnTo>
                <a:lnTo>
                  <a:pt x="764" y="380"/>
                </a:lnTo>
                <a:lnTo>
                  <a:pt x="738" y="406"/>
                </a:lnTo>
                <a:lnTo>
                  <a:pt x="700" y="444"/>
                </a:lnTo>
                <a:lnTo>
                  <a:pt x="662" y="482"/>
                </a:lnTo>
                <a:lnTo>
                  <a:pt x="624" y="520"/>
                </a:lnTo>
                <a:lnTo>
                  <a:pt x="585" y="558"/>
                </a:lnTo>
                <a:lnTo>
                  <a:pt x="535" y="596"/>
                </a:lnTo>
                <a:lnTo>
                  <a:pt x="484" y="646"/>
                </a:lnTo>
                <a:lnTo>
                  <a:pt x="433" y="697"/>
                </a:lnTo>
                <a:lnTo>
                  <a:pt x="395" y="65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928870" y="2048193"/>
            <a:ext cx="330200" cy="10620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21" h="1672">
                <a:moveTo>
                  <a:pt x="241" y="1571"/>
                </a:moveTo>
                <a:lnTo>
                  <a:pt x="241" y="1558"/>
                </a:lnTo>
                <a:lnTo>
                  <a:pt x="241" y="1533"/>
                </a:lnTo>
                <a:lnTo>
                  <a:pt x="229" y="1508"/>
                </a:lnTo>
                <a:lnTo>
                  <a:pt x="216" y="1495"/>
                </a:lnTo>
                <a:lnTo>
                  <a:pt x="203" y="1470"/>
                </a:lnTo>
                <a:lnTo>
                  <a:pt x="178" y="1444"/>
                </a:lnTo>
                <a:lnTo>
                  <a:pt x="152" y="1419"/>
                </a:lnTo>
                <a:lnTo>
                  <a:pt x="127" y="1406"/>
                </a:lnTo>
                <a:lnTo>
                  <a:pt x="89" y="1381"/>
                </a:lnTo>
                <a:lnTo>
                  <a:pt x="63" y="1355"/>
                </a:lnTo>
                <a:lnTo>
                  <a:pt x="38" y="1343"/>
                </a:lnTo>
                <a:lnTo>
                  <a:pt x="25" y="1330"/>
                </a:lnTo>
                <a:lnTo>
                  <a:pt x="12" y="1317"/>
                </a:lnTo>
                <a:lnTo>
                  <a:pt x="0" y="1305"/>
                </a:lnTo>
                <a:lnTo>
                  <a:pt x="0" y="1292"/>
                </a:lnTo>
                <a:lnTo>
                  <a:pt x="12" y="1292"/>
                </a:lnTo>
                <a:lnTo>
                  <a:pt x="25" y="1292"/>
                </a:lnTo>
                <a:lnTo>
                  <a:pt x="38" y="1292"/>
                </a:lnTo>
                <a:lnTo>
                  <a:pt x="51" y="1292"/>
                </a:lnTo>
                <a:lnTo>
                  <a:pt x="76" y="1292"/>
                </a:lnTo>
                <a:lnTo>
                  <a:pt x="101" y="1292"/>
                </a:lnTo>
                <a:lnTo>
                  <a:pt x="140" y="1305"/>
                </a:lnTo>
                <a:lnTo>
                  <a:pt x="165" y="1317"/>
                </a:lnTo>
                <a:lnTo>
                  <a:pt x="191" y="1317"/>
                </a:lnTo>
                <a:lnTo>
                  <a:pt x="216" y="1317"/>
                </a:lnTo>
                <a:lnTo>
                  <a:pt x="241" y="1330"/>
                </a:lnTo>
                <a:lnTo>
                  <a:pt x="267" y="1317"/>
                </a:lnTo>
                <a:lnTo>
                  <a:pt x="280" y="1317"/>
                </a:lnTo>
                <a:lnTo>
                  <a:pt x="292" y="1317"/>
                </a:lnTo>
                <a:lnTo>
                  <a:pt x="305" y="1305"/>
                </a:lnTo>
                <a:lnTo>
                  <a:pt x="318" y="1292"/>
                </a:lnTo>
                <a:lnTo>
                  <a:pt x="318" y="1267"/>
                </a:lnTo>
                <a:lnTo>
                  <a:pt x="330" y="1241"/>
                </a:lnTo>
                <a:lnTo>
                  <a:pt x="343" y="1216"/>
                </a:lnTo>
                <a:lnTo>
                  <a:pt x="343" y="1191"/>
                </a:lnTo>
                <a:lnTo>
                  <a:pt x="356" y="1153"/>
                </a:lnTo>
                <a:lnTo>
                  <a:pt x="356" y="1115"/>
                </a:lnTo>
                <a:lnTo>
                  <a:pt x="369" y="963"/>
                </a:lnTo>
                <a:lnTo>
                  <a:pt x="369" y="874"/>
                </a:lnTo>
                <a:lnTo>
                  <a:pt x="381" y="798"/>
                </a:lnTo>
                <a:lnTo>
                  <a:pt x="381" y="760"/>
                </a:lnTo>
                <a:lnTo>
                  <a:pt x="369" y="722"/>
                </a:lnTo>
                <a:lnTo>
                  <a:pt x="369" y="684"/>
                </a:lnTo>
                <a:lnTo>
                  <a:pt x="369" y="646"/>
                </a:lnTo>
                <a:lnTo>
                  <a:pt x="369" y="595"/>
                </a:lnTo>
                <a:lnTo>
                  <a:pt x="356" y="545"/>
                </a:lnTo>
                <a:lnTo>
                  <a:pt x="356" y="494"/>
                </a:lnTo>
                <a:lnTo>
                  <a:pt x="343" y="430"/>
                </a:lnTo>
                <a:lnTo>
                  <a:pt x="330" y="380"/>
                </a:lnTo>
                <a:lnTo>
                  <a:pt x="318" y="342"/>
                </a:lnTo>
                <a:lnTo>
                  <a:pt x="305" y="291"/>
                </a:lnTo>
                <a:lnTo>
                  <a:pt x="292" y="253"/>
                </a:lnTo>
                <a:lnTo>
                  <a:pt x="280" y="215"/>
                </a:lnTo>
                <a:lnTo>
                  <a:pt x="254" y="177"/>
                </a:lnTo>
                <a:lnTo>
                  <a:pt x="241" y="139"/>
                </a:lnTo>
                <a:lnTo>
                  <a:pt x="216" y="101"/>
                </a:lnTo>
                <a:lnTo>
                  <a:pt x="203" y="88"/>
                </a:lnTo>
                <a:lnTo>
                  <a:pt x="191" y="63"/>
                </a:lnTo>
                <a:lnTo>
                  <a:pt x="178" y="38"/>
                </a:lnTo>
                <a:lnTo>
                  <a:pt x="165" y="25"/>
                </a:lnTo>
                <a:lnTo>
                  <a:pt x="165" y="12"/>
                </a:lnTo>
                <a:lnTo>
                  <a:pt x="152" y="12"/>
                </a:lnTo>
                <a:lnTo>
                  <a:pt x="165" y="0"/>
                </a:lnTo>
                <a:lnTo>
                  <a:pt x="191" y="0"/>
                </a:lnTo>
                <a:lnTo>
                  <a:pt x="203" y="0"/>
                </a:lnTo>
                <a:lnTo>
                  <a:pt x="241" y="12"/>
                </a:lnTo>
                <a:lnTo>
                  <a:pt x="280" y="12"/>
                </a:lnTo>
                <a:lnTo>
                  <a:pt x="292" y="25"/>
                </a:lnTo>
                <a:lnTo>
                  <a:pt x="305" y="38"/>
                </a:lnTo>
                <a:lnTo>
                  <a:pt x="330" y="63"/>
                </a:lnTo>
                <a:lnTo>
                  <a:pt x="343" y="88"/>
                </a:lnTo>
                <a:lnTo>
                  <a:pt x="369" y="126"/>
                </a:lnTo>
                <a:lnTo>
                  <a:pt x="381" y="164"/>
                </a:lnTo>
                <a:lnTo>
                  <a:pt x="407" y="215"/>
                </a:lnTo>
                <a:lnTo>
                  <a:pt x="420" y="266"/>
                </a:lnTo>
                <a:lnTo>
                  <a:pt x="458" y="392"/>
                </a:lnTo>
                <a:lnTo>
                  <a:pt x="483" y="507"/>
                </a:lnTo>
                <a:lnTo>
                  <a:pt x="509" y="621"/>
                </a:lnTo>
                <a:lnTo>
                  <a:pt x="521" y="747"/>
                </a:lnTo>
                <a:lnTo>
                  <a:pt x="521" y="861"/>
                </a:lnTo>
                <a:lnTo>
                  <a:pt x="521" y="975"/>
                </a:lnTo>
                <a:lnTo>
                  <a:pt x="521" y="1089"/>
                </a:lnTo>
                <a:lnTo>
                  <a:pt x="509" y="1203"/>
                </a:lnTo>
                <a:lnTo>
                  <a:pt x="509" y="1254"/>
                </a:lnTo>
                <a:lnTo>
                  <a:pt x="496" y="1305"/>
                </a:lnTo>
                <a:lnTo>
                  <a:pt x="483" y="1355"/>
                </a:lnTo>
                <a:lnTo>
                  <a:pt x="470" y="1406"/>
                </a:lnTo>
                <a:lnTo>
                  <a:pt x="458" y="1444"/>
                </a:lnTo>
                <a:lnTo>
                  <a:pt x="445" y="1482"/>
                </a:lnTo>
                <a:lnTo>
                  <a:pt x="432" y="1520"/>
                </a:lnTo>
                <a:lnTo>
                  <a:pt x="407" y="1558"/>
                </a:lnTo>
                <a:lnTo>
                  <a:pt x="394" y="1584"/>
                </a:lnTo>
                <a:lnTo>
                  <a:pt x="369" y="1609"/>
                </a:lnTo>
                <a:lnTo>
                  <a:pt x="356" y="1622"/>
                </a:lnTo>
                <a:lnTo>
                  <a:pt x="343" y="1647"/>
                </a:lnTo>
                <a:lnTo>
                  <a:pt x="330" y="1660"/>
                </a:lnTo>
                <a:lnTo>
                  <a:pt x="318" y="1660"/>
                </a:lnTo>
                <a:lnTo>
                  <a:pt x="305" y="1672"/>
                </a:lnTo>
                <a:lnTo>
                  <a:pt x="292" y="1672"/>
                </a:lnTo>
                <a:lnTo>
                  <a:pt x="267" y="1660"/>
                </a:lnTo>
                <a:lnTo>
                  <a:pt x="254" y="1647"/>
                </a:lnTo>
                <a:lnTo>
                  <a:pt x="254" y="1634"/>
                </a:lnTo>
                <a:lnTo>
                  <a:pt x="241" y="1609"/>
                </a:lnTo>
                <a:lnTo>
                  <a:pt x="241" y="1596"/>
                </a:lnTo>
                <a:lnTo>
                  <a:pt x="241" y="157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5590858" y="1637030"/>
            <a:ext cx="323850" cy="15208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09" h="2395">
                <a:moveTo>
                  <a:pt x="114" y="2104"/>
                </a:moveTo>
                <a:lnTo>
                  <a:pt x="76" y="2079"/>
                </a:lnTo>
                <a:lnTo>
                  <a:pt x="51" y="2053"/>
                </a:lnTo>
                <a:lnTo>
                  <a:pt x="38" y="2040"/>
                </a:lnTo>
                <a:lnTo>
                  <a:pt x="13" y="2015"/>
                </a:lnTo>
                <a:lnTo>
                  <a:pt x="0" y="2002"/>
                </a:lnTo>
                <a:lnTo>
                  <a:pt x="0" y="1990"/>
                </a:lnTo>
                <a:lnTo>
                  <a:pt x="0" y="1977"/>
                </a:lnTo>
                <a:lnTo>
                  <a:pt x="13" y="1977"/>
                </a:lnTo>
                <a:lnTo>
                  <a:pt x="25" y="1977"/>
                </a:lnTo>
                <a:lnTo>
                  <a:pt x="38" y="1977"/>
                </a:lnTo>
                <a:lnTo>
                  <a:pt x="64" y="1977"/>
                </a:lnTo>
                <a:lnTo>
                  <a:pt x="76" y="1990"/>
                </a:lnTo>
                <a:lnTo>
                  <a:pt x="102" y="1990"/>
                </a:lnTo>
                <a:lnTo>
                  <a:pt x="127" y="2002"/>
                </a:lnTo>
                <a:lnTo>
                  <a:pt x="153" y="2002"/>
                </a:lnTo>
                <a:lnTo>
                  <a:pt x="178" y="2015"/>
                </a:lnTo>
                <a:lnTo>
                  <a:pt x="203" y="2015"/>
                </a:lnTo>
                <a:lnTo>
                  <a:pt x="229" y="2028"/>
                </a:lnTo>
                <a:lnTo>
                  <a:pt x="254" y="2028"/>
                </a:lnTo>
                <a:lnTo>
                  <a:pt x="280" y="2028"/>
                </a:lnTo>
                <a:lnTo>
                  <a:pt x="293" y="2015"/>
                </a:lnTo>
                <a:lnTo>
                  <a:pt x="305" y="2015"/>
                </a:lnTo>
                <a:lnTo>
                  <a:pt x="305" y="2002"/>
                </a:lnTo>
                <a:lnTo>
                  <a:pt x="318" y="1990"/>
                </a:lnTo>
                <a:lnTo>
                  <a:pt x="331" y="1977"/>
                </a:lnTo>
                <a:lnTo>
                  <a:pt x="331" y="1952"/>
                </a:lnTo>
                <a:lnTo>
                  <a:pt x="331" y="1926"/>
                </a:lnTo>
                <a:lnTo>
                  <a:pt x="343" y="1901"/>
                </a:lnTo>
                <a:lnTo>
                  <a:pt x="343" y="1876"/>
                </a:lnTo>
                <a:lnTo>
                  <a:pt x="343" y="1850"/>
                </a:lnTo>
                <a:lnTo>
                  <a:pt x="356" y="1800"/>
                </a:lnTo>
                <a:lnTo>
                  <a:pt x="356" y="1749"/>
                </a:lnTo>
                <a:lnTo>
                  <a:pt x="356" y="1686"/>
                </a:lnTo>
                <a:lnTo>
                  <a:pt x="356" y="1622"/>
                </a:lnTo>
                <a:lnTo>
                  <a:pt x="369" y="1546"/>
                </a:lnTo>
                <a:lnTo>
                  <a:pt x="369" y="1458"/>
                </a:lnTo>
                <a:lnTo>
                  <a:pt x="356" y="1293"/>
                </a:lnTo>
                <a:lnTo>
                  <a:pt x="356" y="1128"/>
                </a:lnTo>
                <a:lnTo>
                  <a:pt x="343" y="963"/>
                </a:lnTo>
                <a:lnTo>
                  <a:pt x="343" y="799"/>
                </a:lnTo>
                <a:lnTo>
                  <a:pt x="331" y="723"/>
                </a:lnTo>
                <a:lnTo>
                  <a:pt x="331" y="659"/>
                </a:lnTo>
                <a:lnTo>
                  <a:pt x="331" y="596"/>
                </a:lnTo>
                <a:lnTo>
                  <a:pt x="331" y="533"/>
                </a:lnTo>
                <a:lnTo>
                  <a:pt x="318" y="469"/>
                </a:lnTo>
                <a:lnTo>
                  <a:pt x="318" y="406"/>
                </a:lnTo>
                <a:lnTo>
                  <a:pt x="318" y="355"/>
                </a:lnTo>
                <a:lnTo>
                  <a:pt x="305" y="305"/>
                </a:lnTo>
                <a:lnTo>
                  <a:pt x="305" y="267"/>
                </a:lnTo>
                <a:lnTo>
                  <a:pt x="293" y="229"/>
                </a:lnTo>
                <a:lnTo>
                  <a:pt x="293" y="190"/>
                </a:lnTo>
                <a:lnTo>
                  <a:pt x="280" y="165"/>
                </a:lnTo>
                <a:lnTo>
                  <a:pt x="280" y="127"/>
                </a:lnTo>
                <a:lnTo>
                  <a:pt x="267" y="102"/>
                </a:lnTo>
                <a:lnTo>
                  <a:pt x="254" y="89"/>
                </a:lnTo>
                <a:lnTo>
                  <a:pt x="242" y="76"/>
                </a:lnTo>
                <a:lnTo>
                  <a:pt x="229" y="64"/>
                </a:lnTo>
                <a:lnTo>
                  <a:pt x="229" y="51"/>
                </a:lnTo>
                <a:lnTo>
                  <a:pt x="216" y="38"/>
                </a:lnTo>
                <a:lnTo>
                  <a:pt x="216" y="26"/>
                </a:lnTo>
                <a:lnTo>
                  <a:pt x="216" y="13"/>
                </a:lnTo>
                <a:lnTo>
                  <a:pt x="229" y="0"/>
                </a:lnTo>
                <a:lnTo>
                  <a:pt x="242" y="0"/>
                </a:lnTo>
                <a:lnTo>
                  <a:pt x="254" y="0"/>
                </a:lnTo>
                <a:lnTo>
                  <a:pt x="280" y="0"/>
                </a:lnTo>
                <a:lnTo>
                  <a:pt x="293" y="0"/>
                </a:lnTo>
                <a:lnTo>
                  <a:pt x="318" y="0"/>
                </a:lnTo>
                <a:lnTo>
                  <a:pt x="343" y="13"/>
                </a:lnTo>
                <a:lnTo>
                  <a:pt x="369" y="26"/>
                </a:lnTo>
                <a:lnTo>
                  <a:pt x="407" y="38"/>
                </a:lnTo>
                <a:lnTo>
                  <a:pt x="420" y="51"/>
                </a:lnTo>
                <a:lnTo>
                  <a:pt x="445" y="64"/>
                </a:lnTo>
                <a:lnTo>
                  <a:pt x="458" y="76"/>
                </a:lnTo>
                <a:lnTo>
                  <a:pt x="471" y="89"/>
                </a:lnTo>
                <a:lnTo>
                  <a:pt x="483" y="102"/>
                </a:lnTo>
                <a:lnTo>
                  <a:pt x="496" y="114"/>
                </a:lnTo>
                <a:lnTo>
                  <a:pt x="496" y="140"/>
                </a:lnTo>
                <a:lnTo>
                  <a:pt x="483" y="152"/>
                </a:lnTo>
                <a:lnTo>
                  <a:pt x="483" y="178"/>
                </a:lnTo>
                <a:lnTo>
                  <a:pt x="471" y="203"/>
                </a:lnTo>
                <a:lnTo>
                  <a:pt x="471" y="216"/>
                </a:lnTo>
                <a:lnTo>
                  <a:pt x="471" y="241"/>
                </a:lnTo>
                <a:lnTo>
                  <a:pt x="458" y="267"/>
                </a:lnTo>
                <a:lnTo>
                  <a:pt x="458" y="292"/>
                </a:lnTo>
                <a:lnTo>
                  <a:pt x="458" y="330"/>
                </a:lnTo>
                <a:lnTo>
                  <a:pt x="458" y="368"/>
                </a:lnTo>
                <a:lnTo>
                  <a:pt x="458" y="406"/>
                </a:lnTo>
                <a:lnTo>
                  <a:pt x="458" y="457"/>
                </a:lnTo>
                <a:lnTo>
                  <a:pt x="471" y="495"/>
                </a:lnTo>
                <a:lnTo>
                  <a:pt x="471" y="520"/>
                </a:lnTo>
                <a:lnTo>
                  <a:pt x="471" y="558"/>
                </a:lnTo>
                <a:lnTo>
                  <a:pt x="471" y="596"/>
                </a:lnTo>
                <a:lnTo>
                  <a:pt x="471" y="634"/>
                </a:lnTo>
                <a:lnTo>
                  <a:pt x="471" y="672"/>
                </a:lnTo>
                <a:lnTo>
                  <a:pt x="483" y="723"/>
                </a:lnTo>
                <a:lnTo>
                  <a:pt x="483" y="773"/>
                </a:lnTo>
                <a:lnTo>
                  <a:pt x="483" y="824"/>
                </a:lnTo>
                <a:lnTo>
                  <a:pt x="483" y="875"/>
                </a:lnTo>
                <a:lnTo>
                  <a:pt x="483" y="938"/>
                </a:lnTo>
                <a:lnTo>
                  <a:pt x="483" y="989"/>
                </a:lnTo>
                <a:lnTo>
                  <a:pt x="496" y="1052"/>
                </a:lnTo>
                <a:lnTo>
                  <a:pt x="496" y="1115"/>
                </a:lnTo>
                <a:lnTo>
                  <a:pt x="496" y="1192"/>
                </a:lnTo>
                <a:lnTo>
                  <a:pt x="496" y="1255"/>
                </a:lnTo>
                <a:lnTo>
                  <a:pt x="496" y="1331"/>
                </a:lnTo>
                <a:lnTo>
                  <a:pt x="496" y="1394"/>
                </a:lnTo>
                <a:lnTo>
                  <a:pt x="496" y="1458"/>
                </a:lnTo>
                <a:lnTo>
                  <a:pt x="496" y="1521"/>
                </a:lnTo>
                <a:lnTo>
                  <a:pt x="509" y="1572"/>
                </a:lnTo>
                <a:lnTo>
                  <a:pt x="509" y="1622"/>
                </a:lnTo>
                <a:lnTo>
                  <a:pt x="509" y="1673"/>
                </a:lnTo>
                <a:lnTo>
                  <a:pt x="509" y="1724"/>
                </a:lnTo>
                <a:lnTo>
                  <a:pt x="509" y="1762"/>
                </a:lnTo>
                <a:lnTo>
                  <a:pt x="509" y="1800"/>
                </a:lnTo>
                <a:lnTo>
                  <a:pt x="509" y="1838"/>
                </a:lnTo>
                <a:lnTo>
                  <a:pt x="509" y="1863"/>
                </a:lnTo>
                <a:lnTo>
                  <a:pt x="509" y="1888"/>
                </a:lnTo>
                <a:lnTo>
                  <a:pt x="509" y="1914"/>
                </a:lnTo>
                <a:lnTo>
                  <a:pt x="509" y="1939"/>
                </a:lnTo>
                <a:lnTo>
                  <a:pt x="509" y="1952"/>
                </a:lnTo>
                <a:lnTo>
                  <a:pt x="496" y="2015"/>
                </a:lnTo>
                <a:lnTo>
                  <a:pt x="496" y="2066"/>
                </a:lnTo>
                <a:lnTo>
                  <a:pt x="496" y="2104"/>
                </a:lnTo>
                <a:lnTo>
                  <a:pt x="483" y="2155"/>
                </a:lnTo>
                <a:lnTo>
                  <a:pt x="471" y="2193"/>
                </a:lnTo>
                <a:lnTo>
                  <a:pt x="458" y="2231"/>
                </a:lnTo>
                <a:lnTo>
                  <a:pt x="432" y="2281"/>
                </a:lnTo>
                <a:lnTo>
                  <a:pt x="394" y="2319"/>
                </a:lnTo>
                <a:lnTo>
                  <a:pt x="382" y="2345"/>
                </a:lnTo>
                <a:lnTo>
                  <a:pt x="369" y="2357"/>
                </a:lnTo>
                <a:lnTo>
                  <a:pt x="356" y="2370"/>
                </a:lnTo>
                <a:lnTo>
                  <a:pt x="343" y="2383"/>
                </a:lnTo>
                <a:lnTo>
                  <a:pt x="331" y="2395"/>
                </a:lnTo>
                <a:lnTo>
                  <a:pt x="318" y="2395"/>
                </a:lnTo>
                <a:lnTo>
                  <a:pt x="305" y="2395"/>
                </a:lnTo>
                <a:lnTo>
                  <a:pt x="293" y="2395"/>
                </a:lnTo>
                <a:lnTo>
                  <a:pt x="280" y="2383"/>
                </a:lnTo>
                <a:lnTo>
                  <a:pt x="267" y="2370"/>
                </a:lnTo>
                <a:lnTo>
                  <a:pt x="254" y="2332"/>
                </a:lnTo>
                <a:lnTo>
                  <a:pt x="254" y="2294"/>
                </a:lnTo>
                <a:lnTo>
                  <a:pt x="254" y="2269"/>
                </a:lnTo>
                <a:lnTo>
                  <a:pt x="242" y="2243"/>
                </a:lnTo>
                <a:lnTo>
                  <a:pt x="229" y="2231"/>
                </a:lnTo>
                <a:lnTo>
                  <a:pt x="216" y="2205"/>
                </a:lnTo>
                <a:lnTo>
                  <a:pt x="203" y="2180"/>
                </a:lnTo>
                <a:lnTo>
                  <a:pt x="178" y="2155"/>
                </a:lnTo>
                <a:lnTo>
                  <a:pt x="140" y="2129"/>
                </a:lnTo>
                <a:lnTo>
                  <a:pt x="114" y="21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420995" y="2208530"/>
            <a:ext cx="203200" cy="4667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18" h="735">
                <a:moveTo>
                  <a:pt x="76" y="735"/>
                </a:moveTo>
                <a:lnTo>
                  <a:pt x="76" y="735"/>
                </a:lnTo>
                <a:lnTo>
                  <a:pt x="63" y="735"/>
                </a:lnTo>
                <a:lnTo>
                  <a:pt x="63" y="722"/>
                </a:lnTo>
                <a:lnTo>
                  <a:pt x="51" y="722"/>
                </a:lnTo>
                <a:lnTo>
                  <a:pt x="51" y="710"/>
                </a:lnTo>
                <a:lnTo>
                  <a:pt x="38" y="697"/>
                </a:lnTo>
                <a:lnTo>
                  <a:pt x="25" y="672"/>
                </a:lnTo>
                <a:lnTo>
                  <a:pt x="25" y="659"/>
                </a:lnTo>
                <a:lnTo>
                  <a:pt x="12" y="608"/>
                </a:lnTo>
                <a:lnTo>
                  <a:pt x="0" y="583"/>
                </a:lnTo>
                <a:lnTo>
                  <a:pt x="0" y="558"/>
                </a:lnTo>
                <a:lnTo>
                  <a:pt x="0" y="532"/>
                </a:lnTo>
                <a:lnTo>
                  <a:pt x="0" y="520"/>
                </a:lnTo>
                <a:lnTo>
                  <a:pt x="12" y="494"/>
                </a:lnTo>
                <a:lnTo>
                  <a:pt x="38" y="456"/>
                </a:lnTo>
                <a:lnTo>
                  <a:pt x="51" y="418"/>
                </a:lnTo>
                <a:lnTo>
                  <a:pt x="63" y="393"/>
                </a:lnTo>
                <a:lnTo>
                  <a:pt x="76" y="368"/>
                </a:lnTo>
                <a:lnTo>
                  <a:pt x="102" y="342"/>
                </a:lnTo>
                <a:lnTo>
                  <a:pt x="114" y="317"/>
                </a:lnTo>
                <a:lnTo>
                  <a:pt x="127" y="279"/>
                </a:lnTo>
                <a:lnTo>
                  <a:pt x="140" y="241"/>
                </a:lnTo>
                <a:lnTo>
                  <a:pt x="165" y="203"/>
                </a:lnTo>
                <a:lnTo>
                  <a:pt x="178" y="165"/>
                </a:lnTo>
                <a:lnTo>
                  <a:pt x="191" y="127"/>
                </a:lnTo>
                <a:lnTo>
                  <a:pt x="203" y="89"/>
                </a:lnTo>
                <a:lnTo>
                  <a:pt x="216" y="63"/>
                </a:lnTo>
                <a:lnTo>
                  <a:pt x="229" y="38"/>
                </a:lnTo>
                <a:lnTo>
                  <a:pt x="241" y="25"/>
                </a:lnTo>
                <a:lnTo>
                  <a:pt x="254" y="0"/>
                </a:lnTo>
                <a:lnTo>
                  <a:pt x="267" y="0"/>
                </a:lnTo>
                <a:lnTo>
                  <a:pt x="280" y="0"/>
                </a:lnTo>
                <a:lnTo>
                  <a:pt x="292" y="13"/>
                </a:lnTo>
                <a:lnTo>
                  <a:pt x="292" y="25"/>
                </a:lnTo>
                <a:lnTo>
                  <a:pt x="305" y="38"/>
                </a:lnTo>
                <a:lnTo>
                  <a:pt x="305" y="51"/>
                </a:lnTo>
                <a:lnTo>
                  <a:pt x="305" y="76"/>
                </a:lnTo>
                <a:lnTo>
                  <a:pt x="318" y="101"/>
                </a:lnTo>
                <a:lnTo>
                  <a:pt x="318" y="127"/>
                </a:lnTo>
                <a:lnTo>
                  <a:pt x="318" y="152"/>
                </a:lnTo>
                <a:lnTo>
                  <a:pt x="305" y="190"/>
                </a:lnTo>
                <a:lnTo>
                  <a:pt x="305" y="228"/>
                </a:lnTo>
                <a:lnTo>
                  <a:pt x="292" y="266"/>
                </a:lnTo>
                <a:lnTo>
                  <a:pt x="292" y="317"/>
                </a:lnTo>
                <a:lnTo>
                  <a:pt x="280" y="355"/>
                </a:lnTo>
                <a:lnTo>
                  <a:pt x="267" y="406"/>
                </a:lnTo>
                <a:lnTo>
                  <a:pt x="254" y="456"/>
                </a:lnTo>
                <a:lnTo>
                  <a:pt x="241" y="494"/>
                </a:lnTo>
                <a:lnTo>
                  <a:pt x="229" y="532"/>
                </a:lnTo>
                <a:lnTo>
                  <a:pt x="216" y="558"/>
                </a:lnTo>
                <a:lnTo>
                  <a:pt x="191" y="596"/>
                </a:lnTo>
                <a:lnTo>
                  <a:pt x="178" y="621"/>
                </a:lnTo>
                <a:lnTo>
                  <a:pt x="165" y="646"/>
                </a:lnTo>
                <a:lnTo>
                  <a:pt x="152" y="659"/>
                </a:lnTo>
                <a:lnTo>
                  <a:pt x="140" y="684"/>
                </a:lnTo>
                <a:lnTo>
                  <a:pt x="127" y="697"/>
                </a:lnTo>
                <a:lnTo>
                  <a:pt x="114" y="710"/>
                </a:lnTo>
                <a:lnTo>
                  <a:pt x="102" y="722"/>
                </a:lnTo>
                <a:lnTo>
                  <a:pt x="89" y="735"/>
                </a:lnTo>
                <a:lnTo>
                  <a:pt x="76" y="7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4693920" y="2200593"/>
            <a:ext cx="719138" cy="4905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132" h="773">
                <a:moveTo>
                  <a:pt x="636" y="267"/>
                </a:moveTo>
                <a:lnTo>
                  <a:pt x="699" y="228"/>
                </a:lnTo>
                <a:lnTo>
                  <a:pt x="750" y="190"/>
                </a:lnTo>
                <a:lnTo>
                  <a:pt x="801" y="165"/>
                </a:lnTo>
                <a:lnTo>
                  <a:pt x="852" y="140"/>
                </a:lnTo>
                <a:lnTo>
                  <a:pt x="890" y="114"/>
                </a:lnTo>
                <a:lnTo>
                  <a:pt x="928" y="89"/>
                </a:lnTo>
                <a:lnTo>
                  <a:pt x="967" y="64"/>
                </a:lnTo>
                <a:lnTo>
                  <a:pt x="1005" y="51"/>
                </a:lnTo>
                <a:lnTo>
                  <a:pt x="1030" y="38"/>
                </a:lnTo>
                <a:lnTo>
                  <a:pt x="1056" y="26"/>
                </a:lnTo>
                <a:lnTo>
                  <a:pt x="1081" y="13"/>
                </a:lnTo>
                <a:lnTo>
                  <a:pt x="1094" y="0"/>
                </a:lnTo>
                <a:lnTo>
                  <a:pt x="1107" y="0"/>
                </a:lnTo>
                <a:lnTo>
                  <a:pt x="1119" y="0"/>
                </a:lnTo>
                <a:lnTo>
                  <a:pt x="1132" y="0"/>
                </a:lnTo>
                <a:lnTo>
                  <a:pt x="1132" y="13"/>
                </a:lnTo>
                <a:lnTo>
                  <a:pt x="1119" y="26"/>
                </a:lnTo>
                <a:lnTo>
                  <a:pt x="1107" y="51"/>
                </a:lnTo>
                <a:lnTo>
                  <a:pt x="1081" y="76"/>
                </a:lnTo>
                <a:lnTo>
                  <a:pt x="1056" y="102"/>
                </a:lnTo>
                <a:lnTo>
                  <a:pt x="1018" y="127"/>
                </a:lnTo>
                <a:lnTo>
                  <a:pt x="979" y="165"/>
                </a:lnTo>
                <a:lnTo>
                  <a:pt x="928" y="203"/>
                </a:lnTo>
                <a:lnTo>
                  <a:pt x="878" y="241"/>
                </a:lnTo>
                <a:lnTo>
                  <a:pt x="827" y="279"/>
                </a:lnTo>
                <a:lnTo>
                  <a:pt x="776" y="330"/>
                </a:lnTo>
                <a:lnTo>
                  <a:pt x="712" y="381"/>
                </a:lnTo>
                <a:lnTo>
                  <a:pt x="649" y="431"/>
                </a:lnTo>
                <a:lnTo>
                  <a:pt x="585" y="482"/>
                </a:lnTo>
                <a:lnTo>
                  <a:pt x="509" y="533"/>
                </a:lnTo>
                <a:lnTo>
                  <a:pt x="445" y="596"/>
                </a:lnTo>
                <a:lnTo>
                  <a:pt x="381" y="634"/>
                </a:lnTo>
                <a:lnTo>
                  <a:pt x="331" y="685"/>
                </a:lnTo>
                <a:lnTo>
                  <a:pt x="280" y="710"/>
                </a:lnTo>
                <a:lnTo>
                  <a:pt x="241" y="735"/>
                </a:lnTo>
                <a:lnTo>
                  <a:pt x="216" y="761"/>
                </a:lnTo>
                <a:lnTo>
                  <a:pt x="191" y="773"/>
                </a:lnTo>
                <a:lnTo>
                  <a:pt x="165" y="773"/>
                </a:lnTo>
                <a:lnTo>
                  <a:pt x="152" y="773"/>
                </a:lnTo>
                <a:lnTo>
                  <a:pt x="140" y="773"/>
                </a:lnTo>
                <a:lnTo>
                  <a:pt x="127" y="773"/>
                </a:lnTo>
                <a:lnTo>
                  <a:pt x="114" y="761"/>
                </a:lnTo>
                <a:lnTo>
                  <a:pt x="102" y="748"/>
                </a:lnTo>
                <a:lnTo>
                  <a:pt x="89" y="735"/>
                </a:lnTo>
                <a:lnTo>
                  <a:pt x="76" y="723"/>
                </a:lnTo>
                <a:lnTo>
                  <a:pt x="63" y="697"/>
                </a:lnTo>
                <a:lnTo>
                  <a:pt x="25" y="659"/>
                </a:lnTo>
                <a:lnTo>
                  <a:pt x="25" y="647"/>
                </a:lnTo>
                <a:lnTo>
                  <a:pt x="12" y="634"/>
                </a:lnTo>
                <a:lnTo>
                  <a:pt x="0" y="609"/>
                </a:lnTo>
                <a:lnTo>
                  <a:pt x="0" y="596"/>
                </a:lnTo>
                <a:lnTo>
                  <a:pt x="0" y="583"/>
                </a:lnTo>
                <a:lnTo>
                  <a:pt x="0" y="571"/>
                </a:lnTo>
                <a:lnTo>
                  <a:pt x="12" y="558"/>
                </a:lnTo>
                <a:lnTo>
                  <a:pt x="25" y="545"/>
                </a:lnTo>
                <a:lnTo>
                  <a:pt x="38" y="545"/>
                </a:lnTo>
                <a:lnTo>
                  <a:pt x="63" y="545"/>
                </a:lnTo>
                <a:lnTo>
                  <a:pt x="89" y="558"/>
                </a:lnTo>
                <a:lnTo>
                  <a:pt x="102" y="558"/>
                </a:lnTo>
                <a:lnTo>
                  <a:pt x="140" y="558"/>
                </a:lnTo>
                <a:lnTo>
                  <a:pt x="152" y="558"/>
                </a:lnTo>
                <a:lnTo>
                  <a:pt x="165" y="545"/>
                </a:lnTo>
                <a:lnTo>
                  <a:pt x="178" y="545"/>
                </a:lnTo>
                <a:lnTo>
                  <a:pt x="191" y="533"/>
                </a:lnTo>
                <a:lnTo>
                  <a:pt x="216" y="520"/>
                </a:lnTo>
                <a:lnTo>
                  <a:pt x="241" y="507"/>
                </a:lnTo>
                <a:lnTo>
                  <a:pt x="267" y="495"/>
                </a:lnTo>
                <a:lnTo>
                  <a:pt x="305" y="469"/>
                </a:lnTo>
                <a:lnTo>
                  <a:pt x="343" y="444"/>
                </a:lnTo>
                <a:lnTo>
                  <a:pt x="381" y="419"/>
                </a:lnTo>
                <a:lnTo>
                  <a:pt x="420" y="393"/>
                </a:lnTo>
                <a:lnTo>
                  <a:pt x="470" y="368"/>
                </a:lnTo>
                <a:lnTo>
                  <a:pt x="521" y="343"/>
                </a:lnTo>
                <a:lnTo>
                  <a:pt x="572" y="305"/>
                </a:lnTo>
                <a:lnTo>
                  <a:pt x="636" y="26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6003608" y="2200593"/>
            <a:ext cx="347662" cy="4270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47" h="672">
                <a:moveTo>
                  <a:pt x="89" y="216"/>
                </a:moveTo>
                <a:lnTo>
                  <a:pt x="63" y="165"/>
                </a:lnTo>
                <a:lnTo>
                  <a:pt x="38" y="127"/>
                </a:lnTo>
                <a:lnTo>
                  <a:pt x="25" y="89"/>
                </a:lnTo>
                <a:lnTo>
                  <a:pt x="12" y="64"/>
                </a:lnTo>
                <a:lnTo>
                  <a:pt x="0" y="38"/>
                </a:lnTo>
                <a:lnTo>
                  <a:pt x="0" y="13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13"/>
                </a:lnTo>
                <a:lnTo>
                  <a:pt x="63" y="13"/>
                </a:lnTo>
                <a:lnTo>
                  <a:pt x="89" y="13"/>
                </a:lnTo>
                <a:lnTo>
                  <a:pt x="114" y="26"/>
                </a:lnTo>
                <a:lnTo>
                  <a:pt x="140" y="26"/>
                </a:lnTo>
                <a:lnTo>
                  <a:pt x="165" y="38"/>
                </a:lnTo>
                <a:lnTo>
                  <a:pt x="191" y="51"/>
                </a:lnTo>
                <a:lnTo>
                  <a:pt x="229" y="64"/>
                </a:lnTo>
                <a:lnTo>
                  <a:pt x="267" y="89"/>
                </a:lnTo>
                <a:lnTo>
                  <a:pt x="292" y="114"/>
                </a:lnTo>
                <a:lnTo>
                  <a:pt x="331" y="140"/>
                </a:lnTo>
                <a:lnTo>
                  <a:pt x="369" y="178"/>
                </a:lnTo>
                <a:lnTo>
                  <a:pt x="407" y="203"/>
                </a:lnTo>
                <a:lnTo>
                  <a:pt x="432" y="241"/>
                </a:lnTo>
                <a:lnTo>
                  <a:pt x="458" y="267"/>
                </a:lnTo>
                <a:lnTo>
                  <a:pt x="483" y="292"/>
                </a:lnTo>
                <a:lnTo>
                  <a:pt x="509" y="330"/>
                </a:lnTo>
                <a:lnTo>
                  <a:pt x="521" y="355"/>
                </a:lnTo>
                <a:lnTo>
                  <a:pt x="534" y="393"/>
                </a:lnTo>
                <a:lnTo>
                  <a:pt x="547" y="419"/>
                </a:lnTo>
                <a:lnTo>
                  <a:pt x="547" y="482"/>
                </a:lnTo>
                <a:lnTo>
                  <a:pt x="547" y="533"/>
                </a:lnTo>
                <a:lnTo>
                  <a:pt x="547" y="571"/>
                </a:lnTo>
                <a:lnTo>
                  <a:pt x="547" y="621"/>
                </a:lnTo>
                <a:lnTo>
                  <a:pt x="534" y="634"/>
                </a:lnTo>
                <a:lnTo>
                  <a:pt x="521" y="659"/>
                </a:lnTo>
                <a:lnTo>
                  <a:pt x="521" y="672"/>
                </a:lnTo>
                <a:lnTo>
                  <a:pt x="509" y="672"/>
                </a:lnTo>
                <a:lnTo>
                  <a:pt x="496" y="672"/>
                </a:lnTo>
                <a:lnTo>
                  <a:pt x="483" y="672"/>
                </a:lnTo>
                <a:lnTo>
                  <a:pt x="470" y="672"/>
                </a:lnTo>
                <a:lnTo>
                  <a:pt x="458" y="659"/>
                </a:lnTo>
                <a:lnTo>
                  <a:pt x="432" y="634"/>
                </a:lnTo>
                <a:lnTo>
                  <a:pt x="394" y="596"/>
                </a:lnTo>
                <a:lnTo>
                  <a:pt x="356" y="558"/>
                </a:lnTo>
                <a:lnTo>
                  <a:pt x="331" y="545"/>
                </a:lnTo>
                <a:lnTo>
                  <a:pt x="318" y="520"/>
                </a:lnTo>
                <a:lnTo>
                  <a:pt x="292" y="495"/>
                </a:lnTo>
                <a:lnTo>
                  <a:pt x="254" y="457"/>
                </a:lnTo>
                <a:lnTo>
                  <a:pt x="229" y="431"/>
                </a:lnTo>
                <a:lnTo>
                  <a:pt x="203" y="393"/>
                </a:lnTo>
                <a:lnTo>
                  <a:pt x="178" y="355"/>
                </a:lnTo>
                <a:lnTo>
                  <a:pt x="152" y="317"/>
                </a:lnTo>
                <a:lnTo>
                  <a:pt x="114" y="267"/>
                </a:lnTo>
                <a:lnTo>
                  <a:pt x="89" y="2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870585" y="1485900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孙</a:t>
            </a:r>
          </a:p>
        </p:txBody>
      </p:sp>
      <p:sp>
        <p:nvSpPr>
          <p:cNvPr id="25" name="矩形 24"/>
          <p:cNvSpPr/>
          <p:nvPr/>
        </p:nvSpPr>
        <p:spPr>
          <a:xfrm>
            <a:off x="771525" y="807085"/>
            <a:ext cx="16687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sūn</a:t>
            </a:r>
          </a:p>
        </p:txBody>
      </p:sp>
      <p:pic>
        <p:nvPicPr>
          <p:cNvPr id="2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671364" y="2955660"/>
            <a:ext cx="3509962" cy="1636395"/>
            <a:chOff x="671364" y="2955660"/>
            <a:chExt cx="3509962" cy="1636395"/>
          </a:xfrm>
        </p:grpSpPr>
        <p:sp>
          <p:nvSpPr>
            <p:cNvPr id="26" name="TextBox 25"/>
            <p:cNvSpPr txBox="1"/>
            <p:nvPr/>
          </p:nvSpPr>
          <p:spPr>
            <a:xfrm>
              <a:off x="684064" y="2955660"/>
              <a:ext cx="2339975" cy="43021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84064" y="3785922"/>
              <a:ext cx="3497262" cy="43021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子孙   公子王孙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71364" y="3373172"/>
              <a:ext cx="2905125" cy="4270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200" b="1" dirty="0">
                  <a:latin typeface="宋体" panose="02010600030101010101" pitchFamily="2" charset="-122"/>
                </a:rPr>
                <a:t>S  </a:t>
              </a:r>
              <a:r>
                <a:rPr lang="zh-CN" altLang="en-US" sz="22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200" b="1" dirty="0">
                  <a:latin typeface="宋体" panose="02010600030101010101" pitchFamily="2" charset="-122"/>
                </a:rPr>
                <a:t>子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4064" y="4162160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六</a:t>
              </a:r>
            </a:p>
          </p:txBody>
        </p:sp>
      </p:grpSp>
      <p:sp>
        <p:nvSpPr>
          <p:cNvPr id="5" name="线形标注 2 4"/>
          <p:cNvSpPr/>
          <p:nvPr/>
        </p:nvSpPr>
        <p:spPr>
          <a:xfrm>
            <a:off x="2214880" y="1290955"/>
            <a:ext cx="1698625" cy="150558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“子”的横撇要短，第二笔稍带弧度，横变为一提。</a:t>
            </a:r>
            <a:endParaRPr kumimoji="0" lang="zh-CN" alt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60565" y="1821180"/>
            <a:ext cx="1837690" cy="709930"/>
          </a:xfrm>
          <a:prstGeom prst="borderCallout2">
            <a:avLst>
              <a:gd name="adj1" fmla="val 53213"/>
              <a:gd name="adj2" fmla="val -21917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6871970" y="2796540"/>
            <a:ext cx="2130425" cy="1510665"/>
            <a:chOff x="6397625" y="2122488"/>
            <a:chExt cx="1855671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73086" y="2211503"/>
              <a:ext cx="1680210" cy="9852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易错提示：注意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小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左边的点要穿插到左部提的下面哦。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164205" y="1067694"/>
            <a:ext cx="8924083" cy="30931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 latinLnBrk="1">
              <a:lnSpc>
                <a:spcPct val="150000"/>
              </a:lnSpc>
            </a:pPr>
            <a:r>
              <a:rPr sz="2600" b="1" dirty="0" smtClean="0">
                <a:latin typeface="+mj-ea"/>
                <a:ea typeface="+mj-ea"/>
              </a:rPr>
              <a:t>正确</a:t>
            </a:r>
            <a:r>
              <a:rPr sz="2600" b="1" dirty="0">
                <a:latin typeface="+mj-ea"/>
                <a:ea typeface="+mj-ea"/>
              </a:rPr>
              <a:t>、流利地朗读诗词，注意诗词的停顿、语调、</a:t>
            </a:r>
            <a:r>
              <a:rPr sz="2600" b="1" dirty="0" smtClean="0">
                <a:latin typeface="+mj-ea"/>
                <a:ea typeface="+mj-ea"/>
              </a:rPr>
              <a:t>重音等</a:t>
            </a:r>
            <a:r>
              <a:rPr sz="2600" b="1" dirty="0">
                <a:latin typeface="+mj-ea"/>
                <a:ea typeface="+mj-ea"/>
              </a:rPr>
              <a:t>，读出节奏的和谐之美。学习时，先借助插图和注释，初步理解诗句的意思，然后想象诗句描绘的景象，感受景物的静态美和动态美，体会作者所表达的思想感情。最后，学习作者情景交融的写作手法，背诵</a:t>
            </a:r>
            <a:r>
              <a:rPr lang="zh-CN" sz="2600" b="1" dirty="0">
                <a:latin typeface="+mj-ea"/>
                <a:ea typeface="+mj-ea"/>
              </a:rPr>
              <a:t>这</a:t>
            </a:r>
            <a:r>
              <a:rPr sz="2600" b="1" dirty="0">
                <a:latin typeface="+mj-ea"/>
                <a:ea typeface="+mj-ea"/>
              </a:rPr>
              <a:t>首诗。</a:t>
            </a:r>
          </a:p>
        </p:txBody>
      </p:sp>
      <p:sp>
        <p:nvSpPr>
          <p:cNvPr id="3" name="矩形 2"/>
          <p:cNvSpPr/>
          <p:nvPr/>
        </p:nvSpPr>
        <p:spPr>
          <a:xfrm>
            <a:off x="3470571" y="183182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456571" y="2827775"/>
            <a:ext cx="2531177" cy="21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3944050" y="2806185"/>
            <a:ext cx="3009642" cy="21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217338" y="3454771"/>
            <a:ext cx="6736354" cy="21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844659" y="4029091"/>
            <a:ext cx="3185080" cy="1079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518795" y="664372"/>
            <a:ext cx="8072312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>
              <a:lnSpc>
                <a:spcPct val="10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结合注释，诵读古诗。把古诗读正确、读流利。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201" name="Rectangle 1"/>
          <p:cNvSpPr/>
          <p:nvPr/>
        </p:nvSpPr>
        <p:spPr>
          <a:xfrm>
            <a:off x="1679258" y="1093470"/>
            <a:ext cx="5659437" cy="355441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山居秋暝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唐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王维 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空山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新雨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后，天气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晚来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秋。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明月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松间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照，清泉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石上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流。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竹喧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浣女，莲动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渔舟。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随意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春芳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歇，王孙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自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可留。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11070" y="1537970"/>
            <a:ext cx="27158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山居秋暝</a:t>
            </a:r>
          </a:p>
        </p:txBody>
      </p:sp>
      <p:sp>
        <p:nvSpPr>
          <p:cNvPr id="20" name="矩形 19"/>
          <p:cNvSpPr/>
          <p:nvPr/>
        </p:nvSpPr>
        <p:spPr>
          <a:xfrm>
            <a:off x="2211229" y="1537785"/>
            <a:ext cx="1338739" cy="807244"/>
          </a:xfrm>
          <a:prstGeom prst="rect">
            <a:avLst/>
          </a:prstGeom>
          <a:noFill/>
          <a:ln w="28575" cmpd="sng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7" rIns="51435" bIns="25717"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54969" y="3157511"/>
            <a:ext cx="1694287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点明地点。</a:t>
            </a:r>
          </a:p>
        </p:txBody>
      </p:sp>
      <p:sp>
        <p:nvSpPr>
          <p:cNvPr id="5" name="下箭头 4"/>
          <p:cNvSpPr/>
          <p:nvPr/>
        </p:nvSpPr>
        <p:spPr>
          <a:xfrm>
            <a:off x="2541746" y="2448851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76161" y="1537785"/>
            <a:ext cx="521494" cy="807244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7" rIns="51435" bIns="25717"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957989" y="540517"/>
            <a:ext cx="1730969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点明季节。</a:t>
            </a:r>
          </a:p>
        </p:txBody>
      </p:sp>
      <p:sp>
        <p:nvSpPr>
          <p:cNvPr id="11" name="下箭头 10"/>
          <p:cNvSpPr/>
          <p:nvPr/>
        </p:nvSpPr>
        <p:spPr>
          <a:xfrm rot="10800000">
            <a:off x="3576161" y="978191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097655" y="1537785"/>
            <a:ext cx="698183" cy="807244"/>
          </a:xfrm>
          <a:prstGeom prst="rect">
            <a:avLst/>
          </a:prstGeom>
          <a:noFill/>
          <a:ln w="28575" cmpd="sng">
            <a:solidFill>
              <a:srgbClr val="00B0F0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7" rIns="51435" bIns="25717"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00675" y="1537785"/>
            <a:ext cx="2546033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点明具体时间。</a:t>
            </a:r>
          </a:p>
        </p:txBody>
      </p:sp>
      <p:sp>
        <p:nvSpPr>
          <p:cNvPr id="15" name="下箭头 14"/>
          <p:cNvSpPr/>
          <p:nvPr/>
        </p:nvSpPr>
        <p:spPr>
          <a:xfrm rot="16200000">
            <a:off x="4842986" y="1685899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46746" y="3005213"/>
            <a:ext cx="4343039" cy="553998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你能说说诗题的意思吗？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926431" y="3971977"/>
            <a:ext cx="4773930" cy="506730"/>
          </a:xfrm>
          <a:prstGeom prst="rect">
            <a:avLst/>
          </a:prstGeom>
          <a:solidFill>
            <a:srgbClr val="FFC00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>
                <a:ea typeface="黑体" panose="02010609060101010101" pitchFamily="49" charset="-122"/>
              </a:rPr>
              <a:t>秋天傍晚</a:t>
            </a:r>
            <a:r>
              <a:rPr lang="zh-CN" altLang="en-US" sz="2700" b="1">
                <a:ea typeface="黑体" panose="02010609060101010101" pitchFamily="49" charset="-122"/>
                <a:sym typeface="+mn-ea"/>
              </a:rPr>
              <a:t>在山居</a:t>
            </a:r>
            <a:r>
              <a:rPr lang="zh-CN" altLang="en-US" sz="2700" b="1">
                <a:ea typeface="黑体" panose="02010609060101010101" pitchFamily="49" charset="-122"/>
              </a:rPr>
              <a:t>（所见的景物）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2080" y="629920"/>
            <a:ext cx="2825750" cy="591988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282886" y="209835"/>
              <a:ext cx="2459948" cy="5221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一起解诗题</a:t>
              </a:r>
            </a:p>
          </p:txBody>
        </p:sp>
      </p:grp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4" grpId="0" bldLvl="0" animBg="1"/>
      <p:bldP spid="5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4" grpId="0" bldLvl="0" animBg="1"/>
      <p:bldP spid="15" grpId="0" bldLvl="0" animBg="1"/>
      <p:bldP spid="17" grpId="0" bldLvl="0" animBg="1"/>
      <p:bldP spid="21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278672" y="2129440"/>
            <a:ext cx="3246120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空山新雨后，</a:t>
            </a:r>
          </a:p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天气晚来秋。</a:t>
            </a:r>
          </a:p>
        </p:txBody>
      </p:sp>
      <p:sp>
        <p:nvSpPr>
          <p:cNvPr id="17" name="矩形 16"/>
          <p:cNvSpPr/>
          <p:nvPr/>
        </p:nvSpPr>
        <p:spPr>
          <a:xfrm>
            <a:off x="1071563" y="3759491"/>
            <a:ext cx="7464743" cy="82994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空旷的山野刚刚下过一场雨，傍晚天气凉爽，让人感到秋天来了。</a:t>
            </a:r>
          </a:p>
        </p:txBody>
      </p:sp>
      <p:sp>
        <p:nvSpPr>
          <p:cNvPr id="20" name="矩形 19"/>
          <p:cNvSpPr/>
          <p:nvPr/>
        </p:nvSpPr>
        <p:spPr>
          <a:xfrm>
            <a:off x="3319463" y="2225490"/>
            <a:ext cx="561975" cy="48768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359343" y="2225490"/>
            <a:ext cx="959644" cy="48768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8485" y="1231080"/>
            <a:ext cx="962978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刚刚</a:t>
            </a:r>
          </a:p>
        </p:txBody>
      </p:sp>
      <p:sp>
        <p:nvSpPr>
          <p:cNvPr id="13" name="下箭头 12"/>
          <p:cNvSpPr/>
          <p:nvPr/>
        </p:nvSpPr>
        <p:spPr>
          <a:xfrm rot="10800000">
            <a:off x="3439478" y="1714474"/>
            <a:ext cx="321469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71563" y="1714474"/>
            <a:ext cx="479108" cy="19380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空旷的山野</a:t>
            </a:r>
          </a:p>
        </p:txBody>
      </p:sp>
      <p:sp>
        <p:nvSpPr>
          <p:cNvPr id="21" name="下箭头 20"/>
          <p:cNvSpPr/>
          <p:nvPr/>
        </p:nvSpPr>
        <p:spPr>
          <a:xfrm rot="5400000">
            <a:off x="1895475" y="2275972"/>
            <a:ext cx="416243" cy="511016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91144" y="1996090"/>
            <a:ext cx="2646787" cy="101566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你能说说这联诗的意思么？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8067" y="384583"/>
            <a:ext cx="2825750" cy="591988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385743" y="209835"/>
              <a:ext cx="2459948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一起解诗意</a:t>
              </a:r>
            </a:p>
          </p:txBody>
        </p:sp>
      </p:grp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02730" y="306070"/>
            <a:ext cx="1765300" cy="1408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9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ldLvl="0" animBg="1"/>
      <p:bldP spid="20" grpId="0" bldLvl="0" animBg="1"/>
      <p:bldP spid="2" grpId="0" bldLvl="0" animBg="1"/>
      <p:bldP spid="10" grpId="0" bldLvl="0" animBg="1"/>
      <p:bldP spid="13" grpId="0" bldLvl="0" animBg="1"/>
      <p:bldP spid="16" grpId="0" bldLvl="0" animBg="1"/>
      <p:bldP spid="21" grpId="0" bldLvl="0" animBg="1"/>
      <p:bldP spid="2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/>
          <p:nvPr/>
        </p:nvSpPr>
        <p:spPr>
          <a:xfrm>
            <a:off x="2619531" y="1621596"/>
            <a:ext cx="5356225" cy="5857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>
              <a:buFont typeface="Arial" panose="020B0604020202020204" pitchFamily="34" charset="0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空山新雨后，天气晚来秋。</a:t>
            </a:r>
            <a:endParaRPr lang="zh-CN" altLang="en-US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975" y="552972"/>
            <a:ext cx="2207332" cy="1984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98115" y="510858"/>
            <a:ext cx="5632450" cy="827088"/>
          </a:xfrm>
          <a:prstGeom prst="borderCallout1">
            <a:avLst>
              <a:gd name="adj1" fmla="val 103096"/>
              <a:gd name="adj2" fmla="val 42140"/>
              <a:gd name="adj3" fmla="val 141770"/>
              <a:gd name="adj4" fmla="val 3826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把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地点</a:t>
            </a:r>
            <a:r>
              <a:rPr kumimoji="0" lang="en-US" altLang="zh-CN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——“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山”、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时间</a:t>
            </a:r>
            <a:r>
              <a:rPr kumimoji="0" lang="en-US" altLang="zh-CN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——“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晚”、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季节</a:t>
            </a:r>
            <a:r>
              <a:rPr kumimoji="0" lang="en-US" altLang="zh-CN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——“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秋”、</a:t>
            </a:r>
            <a:r>
              <a:rPr kumimoji="0" lang="zh-CN" altLang="en-US" sz="22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环境</a:t>
            </a:r>
            <a:r>
              <a:rPr kumimoji="0" lang="en-US" altLang="zh-CN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——“</a:t>
            </a: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雨”全点出来了。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84267" y="2371129"/>
            <a:ext cx="8556625" cy="879475"/>
            <a:chOff x="772686" y="3876457"/>
            <a:chExt cx="8561406" cy="879120"/>
          </a:xfrm>
        </p:grpSpPr>
        <p:sp>
          <p:nvSpPr>
            <p:cNvPr id="21512" name="文本框 9"/>
            <p:cNvSpPr txBox="1"/>
            <p:nvPr/>
          </p:nvSpPr>
          <p:spPr>
            <a:xfrm>
              <a:off x="1574975" y="4077430"/>
              <a:ext cx="7759117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诗中明确写有浣女渔舟，诗人为什么下笔说是“空山”？</a:t>
              </a:r>
            </a:p>
          </p:txBody>
        </p:sp>
        <p:pic>
          <p:nvPicPr>
            <p:cNvPr id="2151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/>
        </p:nvSpPr>
        <p:spPr>
          <a:xfrm>
            <a:off x="597678" y="3120611"/>
            <a:ext cx="7880350" cy="1533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大概诗人来到山林，远离了嘈杂烦扰的市朝，山居给他的突出印象就是非常寂静；当然，山中林木茂盛，掩盖了人们活动的痕迹，正所谓“空山不见人，但闻人语响”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79354" y="1144561"/>
            <a:ext cx="3041772" cy="15087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明月松间照，</a:t>
            </a:r>
          </a:p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清泉石上流。</a:t>
            </a:r>
          </a:p>
        </p:txBody>
      </p:sp>
      <p:sp>
        <p:nvSpPr>
          <p:cNvPr id="2" name="矩形 1"/>
          <p:cNvSpPr/>
          <p:nvPr/>
        </p:nvSpPr>
        <p:spPr>
          <a:xfrm>
            <a:off x="955358" y="3182276"/>
            <a:ext cx="7642384" cy="10147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</a:t>
            </a:r>
            <a:r>
              <a:rPr lang="zh-CN" altLang="en-US" sz="2800" b="1" dirty="0" smtClean="0">
                <a:ea typeface="黑体" panose="02010609060101010101" pitchFamily="49" charset="-122"/>
              </a:rPr>
              <a:t>皎洁的月光从松林的空隙间洒落，清清的泉水在山石上淙淙流淌。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57925" y="2064385"/>
            <a:ext cx="2604135" cy="101473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</a:rPr>
              <a:t>你能说说这联诗的意思么？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030" y="235866"/>
            <a:ext cx="1995488" cy="133016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/>
          <p:nvPr/>
        </p:nvSpPr>
        <p:spPr>
          <a:xfrm>
            <a:off x="2248697" y="1987965"/>
            <a:ext cx="5356225" cy="584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>
              <a:buFont typeface="Arial" panose="020B0604020202020204" pitchFamily="34" charset="0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明月松间照，清泉石上流。</a:t>
            </a:r>
            <a:endParaRPr lang="en-US" altLang="zh-CN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6994525" y="2557463"/>
            <a:ext cx="2185988" cy="565150"/>
            <a:chOff x="6685397" y="761284"/>
            <a:chExt cx="2185553" cy="564055"/>
          </a:xfrm>
        </p:grpSpPr>
        <p:pic>
          <p:nvPicPr>
            <p:cNvPr id="22539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61284"/>
              <a:ext cx="2095639" cy="564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0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732" y="3164549"/>
            <a:ext cx="1007447" cy="140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52732" y="402564"/>
            <a:ext cx="8165966" cy="1500337"/>
          </a:xfrm>
          <a:prstGeom prst="borderCallout1">
            <a:avLst>
              <a:gd name="adj1" fmla="val 103096"/>
              <a:gd name="adj2" fmla="val 42140"/>
              <a:gd name="adj3" fmla="val 110046"/>
              <a:gd name="adj4" fmla="val 4619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颔联一静一动，一光一声。先视觉后听觉，写出了山间自然景物的幽静。明月的清辉从松林间隙照射下来，林地上洒满了斑驳的光点；清冽的山泉，在山石间淙淙流泻，诗人以动写静，以有声写无声，巧妙地写出了山林的幽静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-19050" y="2370138"/>
            <a:ext cx="8558213" cy="879475"/>
            <a:chOff x="772686" y="3876457"/>
            <a:chExt cx="8561406" cy="879120"/>
          </a:xfrm>
        </p:grpSpPr>
        <p:sp>
          <p:nvSpPr>
            <p:cNvPr id="22537" name="文本框 9"/>
            <p:cNvSpPr txBox="1"/>
            <p:nvPr/>
          </p:nvSpPr>
          <p:spPr>
            <a:xfrm>
              <a:off x="1574975" y="4077430"/>
              <a:ext cx="7759117" cy="5254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这句话描绘了哪些景物？这样写有什么好处？</a:t>
              </a:r>
            </a:p>
          </p:txBody>
        </p:sp>
        <p:pic>
          <p:nvPicPr>
            <p:cNvPr id="2253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8" name="矩形 17"/>
          <p:cNvSpPr/>
          <p:nvPr/>
        </p:nvSpPr>
        <p:spPr>
          <a:xfrm>
            <a:off x="1564523" y="3080398"/>
            <a:ext cx="7303068" cy="1533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明月、青松、泉水。其中明月、青松是静态的。清泉是动态的。诗人以动写静，以有声写无声，巧妙地写出了山林的幽静。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69854" y="943108"/>
            <a:ext cx="3741420" cy="140750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竹喧归浣女，</a:t>
            </a:r>
          </a:p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莲动下渔舟。</a:t>
            </a:r>
          </a:p>
        </p:txBody>
      </p:sp>
      <p:sp>
        <p:nvSpPr>
          <p:cNvPr id="160" name=" 160"/>
          <p:cNvSpPr/>
          <p:nvPr/>
        </p:nvSpPr>
        <p:spPr>
          <a:xfrm>
            <a:off x="2998629" y="868813"/>
            <a:ext cx="360045" cy="28765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44579" y="1845919"/>
            <a:ext cx="501491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13075" y="320675"/>
            <a:ext cx="93980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归来</a:t>
            </a:r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1834515" y="2746984"/>
            <a:ext cx="1625918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顺流而下</a:t>
            </a:r>
          </a:p>
        </p:txBody>
      </p:sp>
      <p:sp>
        <p:nvSpPr>
          <p:cNvPr id="13" name="矩形 12"/>
          <p:cNvSpPr/>
          <p:nvPr/>
        </p:nvSpPr>
        <p:spPr>
          <a:xfrm>
            <a:off x="2344579" y="1156309"/>
            <a:ext cx="510064" cy="48815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2527459" y="2451232"/>
            <a:ext cx="239554" cy="29575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75910" y="1755140"/>
            <a:ext cx="2635885" cy="101473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000" b="1">
                <a:latin typeface="宋体" panose="02010600030101010101" pitchFamily="2" charset="-122"/>
                <a:ea typeface="宋体" panose="02010600030101010101" pitchFamily="2" charset="-122"/>
              </a:rPr>
              <a:t>你能说说这联诗的意思么？</a:t>
            </a:r>
          </a:p>
        </p:txBody>
      </p:sp>
      <p:sp>
        <p:nvSpPr>
          <p:cNvPr id="2" name="矩形 1"/>
          <p:cNvSpPr/>
          <p:nvPr/>
        </p:nvSpPr>
        <p:spPr>
          <a:xfrm>
            <a:off x="1035844" y="3383571"/>
            <a:ext cx="7642384" cy="95313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</a:t>
            </a:r>
            <a:r>
              <a:rPr lang="zh-CN" altLang="en-US" sz="2400" b="1" dirty="0" smtClean="0">
                <a:ea typeface="黑体" panose="02010609060101010101" pitchFamily="49" charset="-122"/>
              </a:rPr>
              <a:t>竹林里笑语喧哗，那是洗衣物的女子归来了，水上莲叶摇动，那是有渔船划过。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9615" y="182245"/>
            <a:ext cx="1302385" cy="1462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7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bldLvl="0" animBg="1"/>
      <p:bldP spid="20" grpId="0" bldLvl="0" animBg="1"/>
      <p:bldP spid="5" grpId="0" bldLvl="0" animBg="1"/>
      <p:bldP spid="12" grpId="0" bldLvl="0" animBg="1"/>
      <p:bldP spid="13" grpId="0" bldLvl="0" animBg="1"/>
      <p:bldP spid="14" grpId="0" bldLvl="0" animBg="1"/>
      <p:bldP spid="4" grpId="0" bldLvl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/>
          <p:nvPr/>
        </p:nvSpPr>
        <p:spPr>
          <a:xfrm>
            <a:off x="1661102" y="1762678"/>
            <a:ext cx="5357812" cy="584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266700" eaLnBrk="0" hangingPunct="0">
              <a:buFont typeface="Arial" panose="020B0604020202020204" pitchFamily="34" charset="0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竹喧归浣女，莲动下渔舟。</a:t>
            </a:r>
            <a:endParaRPr lang="en-US" altLang="zh-CN" sz="6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083" y="637106"/>
            <a:ext cx="1277484" cy="1875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组合 4"/>
          <p:cNvGrpSpPr/>
          <p:nvPr/>
        </p:nvGrpSpPr>
        <p:grpSpPr>
          <a:xfrm>
            <a:off x="6994525" y="2557463"/>
            <a:ext cx="2185988" cy="565150"/>
            <a:chOff x="6685397" y="761284"/>
            <a:chExt cx="2185553" cy="564055"/>
          </a:xfrm>
        </p:grpSpPr>
        <p:pic>
          <p:nvPicPr>
            <p:cNvPr id="23563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7" y="761284"/>
              <a:ext cx="2095639" cy="5640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64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</a:pP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328024" y="416931"/>
            <a:ext cx="7103583" cy="1100138"/>
          </a:xfrm>
          <a:prstGeom prst="borderCallout1">
            <a:avLst>
              <a:gd name="adj1" fmla="val 103096"/>
              <a:gd name="adj2" fmla="val 42140"/>
              <a:gd name="adj3" fmla="val 126466"/>
              <a:gd name="adj4" fmla="val 39442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竹林里传来一阵阵欢歌笑语，那是一群天真无邪的姑娘们洗衣归来了；荷叶纷纷向两旁摆动，那是打鱼人收起渔网，划着船穿过荷塘顺流而归了。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-19050" y="2370138"/>
            <a:ext cx="7264400" cy="879475"/>
            <a:chOff x="772686" y="3876457"/>
            <a:chExt cx="7266917" cy="879120"/>
          </a:xfrm>
        </p:grpSpPr>
        <p:sp>
          <p:nvSpPr>
            <p:cNvPr id="23561" name="文本框 9"/>
            <p:cNvSpPr txBox="1"/>
            <p:nvPr/>
          </p:nvSpPr>
          <p:spPr>
            <a:xfrm>
              <a:off x="1545934" y="4091938"/>
              <a:ext cx="6493669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buFont typeface="Arial" panose="020B0604020202020204" pitchFamily="34" charset="0"/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这句话描绘了哪些景物？这样写有什么好处？</a:t>
              </a:r>
            </a:p>
          </p:txBody>
        </p:sp>
        <p:pic>
          <p:nvPicPr>
            <p:cNvPr id="2356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1" name="矩形 20"/>
          <p:cNvSpPr/>
          <p:nvPr/>
        </p:nvSpPr>
        <p:spPr>
          <a:xfrm>
            <a:off x="667379" y="3124563"/>
            <a:ext cx="7880350" cy="1531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翠竹、青莲、渔舟。其中翠竹是静态的。青莲、渔舟是动态的。作者以动写静，以有声衬无声，先听觉后视觉，进一步突出了山间生活的幽静。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369854" y="943108"/>
            <a:ext cx="3741420" cy="140750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随意春芳歇，</a:t>
            </a:r>
          </a:p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王孙自可留。</a:t>
            </a:r>
          </a:p>
        </p:txBody>
      </p:sp>
      <p:sp>
        <p:nvSpPr>
          <p:cNvPr id="160" name=" 160"/>
          <p:cNvSpPr/>
          <p:nvPr/>
        </p:nvSpPr>
        <p:spPr>
          <a:xfrm>
            <a:off x="3013393" y="758799"/>
            <a:ext cx="360045" cy="28765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>
              <a:solidFill>
                <a:srgbClr val="FFFFFF"/>
              </a:solidFill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44579" y="1845919"/>
            <a:ext cx="501491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13234" y="320966"/>
            <a:ext cx="1840706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ea typeface="黑体" panose="02010609060101010101" pitchFamily="49" charset="-122"/>
              </a:rPr>
              <a:t>春天的花草</a:t>
            </a:r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2221230" y="2746984"/>
            <a:ext cx="792004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自然</a:t>
            </a:r>
          </a:p>
        </p:txBody>
      </p:sp>
      <p:sp>
        <p:nvSpPr>
          <p:cNvPr id="13" name="矩形 12"/>
          <p:cNvSpPr/>
          <p:nvPr/>
        </p:nvSpPr>
        <p:spPr>
          <a:xfrm>
            <a:off x="2344579" y="1156309"/>
            <a:ext cx="939165" cy="488156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2527459" y="2451232"/>
            <a:ext cx="239554" cy="295751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75910" y="1755431"/>
            <a:ext cx="2768630" cy="101566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宋体" panose="02010600030101010101" pitchFamily="2" charset="-122"/>
                <a:ea typeface="宋体" panose="02010600030101010101" pitchFamily="2" charset="-122"/>
              </a:rPr>
              <a:t>你能说说这联诗的意思么？</a:t>
            </a:r>
          </a:p>
        </p:txBody>
      </p:sp>
      <p:sp>
        <p:nvSpPr>
          <p:cNvPr id="2" name="矩形 1"/>
          <p:cNvSpPr/>
          <p:nvPr/>
        </p:nvSpPr>
        <p:spPr>
          <a:xfrm>
            <a:off x="808074" y="3521366"/>
            <a:ext cx="7870154" cy="58477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</a:t>
            </a:r>
            <a:r>
              <a:rPr lang="zh-CN" altLang="en-US" sz="2800" b="1" dirty="0" smtClean="0">
                <a:ea typeface="黑体" panose="02010609060101010101" pitchFamily="49" charset="-122"/>
              </a:rPr>
              <a:t>任凭春天的花凋谢，我却想久留在这山中。</a:t>
            </a:r>
          </a:p>
        </p:txBody>
      </p:sp>
    </p:spTree>
    <p:custDataLst>
      <p:tags r:id="rId1"/>
    </p:custData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bldLvl="0" animBg="1"/>
      <p:bldP spid="20" grpId="0" bldLvl="0" animBg="1"/>
      <p:bldP spid="5" grpId="0" bldLvl="0" animBg="1"/>
      <p:bldP spid="12" grpId="0" bldLvl="0" animBg="1"/>
      <p:bldP spid="13" grpId="0" bldLvl="0" animBg="1"/>
      <p:bldP spid="14" grpId="0" bldLvl="0" animBg="1"/>
      <p:bldP spid="4" grpId="0" bldLvl="0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/>
          <p:nvPr/>
        </p:nvSpPr>
        <p:spPr>
          <a:xfrm>
            <a:off x="812165" y="2950528"/>
            <a:ext cx="5357813" cy="584200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eaLnBrk="0" hangingPunct="0">
              <a:buFont typeface="Arial" panose="020B0604020202020204" pitchFamily="34" charset="0"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随意春芳歇，王孙自可留。</a:t>
            </a:r>
          </a:p>
        </p:txBody>
      </p:sp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370" y="2691130"/>
            <a:ext cx="2108835" cy="1661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56615" y="924450"/>
            <a:ext cx="6725285" cy="1324610"/>
          </a:xfrm>
          <a:prstGeom prst="borderCallout1">
            <a:avLst>
              <a:gd name="adj1" fmla="val 103096"/>
              <a:gd name="adj2" fmla="val 42140"/>
              <a:gd name="adj3" fmla="val 142827"/>
              <a:gd name="adj4" fmla="val 39173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 typeface="Arial" panose="020B0604020202020204" pitchFamily="34" charset="0"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尾联写此景美好，是洁身自好的所在。“自可留”把诗人的流连忘返和高洁情怀和盘托出，深化了主题，表明了诗人归隐的愿望。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911475" y="1206500"/>
          <a:ext cx="3038475" cy="381000"/>
        </p:xfrm>
        <a:graphic>
          <a:graphicData uri="http://schemas.openxmlformats.org/drawingml/2006/table">
            <a:tbl>
              <a:tblPr/>
              <a:tblGrid>
                <a:gridCol w="3038475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u="none" dirty="0" smtClean="0">
                          <a:latin typeface="楷体" panose="02010609060101010101" pitchFamily="49" charset="-122"/>
                          <a:ea typeface="楷体" panose="02010609060101010101" pitchFamily="49" charset="-122"/>
                          <a:cs typeface="宋体" panose="02010600030101010101" pitchFamily="2" charset="-122"/>
                        </a:rPr>
                        <a:t>      </a:t>
                      </a:r>
                      <a:endParaRPr lang="zh-CN" sz="2000" u="none" dirty="0">
                        <a:latin typeface="楷体" panose="02010609060101010101" pitchFamily="49" charset="-122"/>
                        <a:ea typeface="楷体" panose="02010609060101010101" pitchFamily="49" charset="-122"/>
                        <a:cs typeface="宋体" panose="02010600030101010101" pitchFamily="2" charset="-122"/>
                      </a:endParaRPr>
                    </a:p>
                  </a:txBody>
                  <a:tcPr marL="114322" marR="11432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0485" name="矩形 2"/>
          <p:cNvSpPr/>
          <p:nvPr/>
        </p:nvSpPr>
        <p:spPr>
          <a:xfrm>
            <a:off x="964872" y="643748"/>
            <a:ext cx="4549140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山居秋暝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【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唐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】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王维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空山新雨后，天气晚来秋。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明月松间照，清泉石上流。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竹喧归浣女，莲动下渔舟。</a:t>
            </a:r>
          </a:p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随意春芳歇，王孙自可留。</a:t>
            </a:r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3953" y="1422676"/>
            <a:ext cx="3434149" cy="23654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88638" y="783874"/>
            <a:ext cx="7612063" cy="27757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+mj-ea"/>
                <a:ea typeface="+mj-ea"/>
              </a:rPr>
              <a:t>诗意：</a:t>
            </a:r>
            <a:r>
              <a:rPr lang="zh-CN" altLang="en-US" sz="2400" b="1" dirty="0" smtClean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空旷的山野刚刚下过一场雨，傍晚天气凉爽，让人感到秋天来了。皎洁的月光从松林的空隙间洒落，清清的泉水在山石上淙淙流淌。竹林里笑语喧哗，那是洗衣物的女子归来了，水上莲叶摇动，那是有渔船划过。任凭春天的花凋谢，我却想久留在这山中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4114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78107"/>
            <a:ext cx="789432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读了这首诗，你觉得诗中洋溢着怎样的气氛？在读这首诗的时候，你的脑海里呈现出了雨后山村的晚景图吗？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918460" y="361652"/>
            <a:ext cx="2825750" cy="591988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128216" y="209835"/>
              <a:ext cx="3206093" cy="52210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0000FF"/>
                  </a:solidFill>
                  <a:latin typeface="+mj-ea"/>
                  <a:ea typeface="+mj-ea"/>
                  <a:sym typeface="+mn-ea"/>
                </a:rPr>
                <a:t>一起想象画面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760957" y="2684145"/>
            <a:ext cx="7862038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宋代大文豪苏轼，曾评价说，王维的诗是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诗中有画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。那我们就一起仔细品味一下吧。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4" grpId="1" animBg="1"/>
      <p:bldP spid="4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6270" y="863574"/>
            <a:ext cx="5009618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请同学们找出诗中写景的部分。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623185" y="1612255"/>
            <a:ext cx="4298633" cy="186467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空山新雨后，天气晚来秋。</a:t>
            </a:r>
          </a:p>
          <a:p>
            <a:pPr>
              <a:lnSpc>
                <a:spcPct val="15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明月松间照，清泉石上流。</a:t>
            </a:r>
          </a:p>
          <a:p>
            <a:pPr>
              <a:lnSpc>
                <a:spcPct val="15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竹喧归浣女，莲动下渔舟。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35241" y="1345095"/>
            <a:ext cx="7095173" cy="1883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读读一、二句，说一说：</a:t>
            </a:r>
          </a:p>
          <a:p>
            <a:pPr>
              <a:lnSpc>
                <a:spcPct val="150000"/>
              </a:lnSpc>
            </a:pPr>
            <a:r>
              <a:rPr lang="en-US" altLang="zh-CN" sz="27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7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这两句诗写出了情景，表现了什么样的意境？</a:t>
            </a:r>
          </a:p>
          <a:p>
            <a:pPr>
              <a:lnSpc>
                <a:spcPct val="150000"/>
              </a:lnSpc>
            </a:pPr>
            <a:r>
              <a:rPr lang="en-US" altLang="zh-CN" sz="27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7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这</a:t>
            </a:r>
            <a:r>
              <a:rPr lang="zh-CN" altLang="en-US" sz="27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两句诗</a:t>
            </a:r>
            <a:r>
              <a:rPr lang="zh-CN" altLang="en-US" sz="27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和诗题有什么关系呢？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50582" y="871829"/>
            <a:ext cx="4726781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空山新雨后，天气晚来秋。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718661" y="2147861"/>
            <a:ext cx="5870258" cy="16911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>
              <a:lnSpc>
                <a:spcPct val="150000"/>
              </a:lnSpc>
            </a:pPr>
            <a:r>
              <a:rPr lang="en-US" altLang="zh-CN" sz="2400" b="1" dirty="0">
                <a:solidFill>
                  <a:srgbClr val="FF6600"/>
                </a:solidFill>
                <a:effectLst/>
                <a:ea typeface="宋体" panose="02010600030101010101" pitchFamily="2" charset="-122"/>
              </a:rPr>
              <a:t>   </a:t>
            </a:r>
            <a:r>
              <a:rPr lang="zh-CN" sz="2400" b="1" dirty="0">
                <a:solidFill>
                  <a:srgbClr val="FF6600"/>
                </a:solidFill>
                <a:effectLst/>
                <a:ea typeface="宋体" panose="02010600030101010101" pitchFamily="2" charset="-122"/>
              </a:rPr>
              <a:t>山雨初霁，万物为之一新，又是初秋的傍晚，空气清新，景色美妙。给全诗创造了一个寂静，清新，幽雅的意境。</a:t>
            </a:r>
            <a:endParaRPr lang="zh-CN" altLang="en-US" sz="2400" b="1" dirty="0">
              <a:solidFill>
                <a:srgbClr val="FF6600"/>
              </a:solidFill>
              <a:effectLst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7996" y="397291"/>
            <a:ext cx="2256152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355600"/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  <a:effectLst/>
                <a:ea typeface="宋体" panose="02010600030101010101" pitchFamily="2" charset="-122"/>
              </a:rPr>
              <a:t>   </a:t>
            </a:r>
            <a:r>
              <a:rPr lang="zh-CN" sz="2400" b="1" dirty="0">
                <a:solidFill>
                  <a:schemeClr val="accent6">
                    <a:lumMod val="75000"/>
                  </a:schemeClr>
                </a:solidFill>
                <a:effectLst/>
                <a:ea typeface="宋体" panose="02010600030101010101" pitchFamily="2" charset="-122"/>
              </a:rPr>
              <a:t>紧扣诗题，点出了时间地点和季节。</a:t>
            </a:r>
            <a:endParaRPr lang="zh-CN" altLang="en-US" sz="2400" b="1" dirty="0">
              <a:solidFill>
                <a:schemeClr val="accent6">
                  <a:lumMod val="75000"/>
                </a:schemeClr>
              </a:solidFill>
              <a:effectLst/>
              <a:ea typeface="宋体" panose="02010600030101010101" pitchFamily="2" charset="-122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919" y="2392409"/>
            <a:ext cx="2318732" cy="1849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5312" y="501219"/>
            <a:ext cx="8068888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7063"/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三、四句和五、六句都是具体写景，找出这两联中的景物，想一想，这两联有什么不同？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80543" y="1686667"/>
            <a:ext cx="517969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明月松间照，清泉石上流。</a:t>
            </a:r>
          </a:p>
          <a:p>
            <a:endParaRPr lang="zh-CN" altLang="en-US" sz="30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竹喧归浣女，莲动下渔舟。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780543" y="1686667"/>
            <a:ext cx="822960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6455413" y="1656663"/>
            <a:ext cx="840105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自然</a:t>
            </a:r>
          </a:p>
        </p:txBody>
      </p:sp>
      <p:sp>
        <p:nvSpPr>
          <p:cNvPr id="4" name="矩形 3"/>
          <p:cNvSpPr/>
          <p:nvPr/>
        </p:nvSpPr>
        <p:spPr>
          <a:xfrm>
            <a:off x="2603503" y="1686667"/>
            <a:ext cx="441960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156078" y="1686667"/>
            <a:ext cx="739616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95695" y="1686667"/>
            <a:ext cx="441960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80543" y="2622022"/>
            <a:ext cx="430530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31652" y="2622022"/>
            <a:ext cx="786765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56078" y="2622022"/>
            <a:ext cx="739616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37655" y="2622022"/>
            <a:ext cx="679609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b="1">
              <a:ea typeface="黑体" panose="02010609060101010101" pitchFamily="49" charset="-122"/>
            </a:endParaRPr>
          </a:p>
        </p:txBody>
      </p:sp>
      <p:sp>
        <p:nvSpPr>
          <p:cNvPr id="11" name="文本框 6"/>
          <p:cNvSpPr txBox="1">
            <a:spLocks noChangeArrowheads="1"/>
          </p:cNvSpPr>
          <p:nvPr/>
        </p:nvSpPr>
        <p:spPr bwMode="auto">
          <a:xfrm>
            <a:off x="6455890" y="2592018"/>
            <a:ext cx="911066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生活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384337" y="3405162"/>
            <a:ext cx="8455660" cy="11988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55600"/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三、四句</a:t>
            </a:r>
            <a:r>
              <a:rPr lang="zh-CN" sz="2400" b="1" dirty="0">
                <a:solidFill>
                  <a:srgbClr val="C00000"/>
                </a:solidFill>
                <a:effectLst/>
              </a:rPr>
              <a:t>用了“明月、松、清泉、石”等景物，表现出山村的自然美。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五、六句</a:t>
            </a:r>
            <a:r>
              <a:rPr lang="zh-CN" sz="2400" b="1" dirty="0">
                <a:solidFill>
                  <a:srgbClr val="C00000"/>
                </a:solidFill>
                <a:effectLst/>
              </a:rPr>
              <a:t>用了竹、莲、浣女、渔舟等景物，表现出了山村的生活美。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三、四句</a:t>
            </a:r>
            <a:r>
              <a:rPr lang="zh-CN" sz="2400" b="1" dirty="0">
                <a:solidFill>
                  <a:srgbClr val="C00000"/>
                </a:solidFill>
                <a:effectLst/>
              </a:rPr>
              <a:t>侧重写物，</a:t>
            </a:r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五、六句</a:t>
            </a:r>
            <a:r>
              <a:rPr lang="zh-CN" sz="2400" b="1" dirty="0">
                <a:solidFill>
                  <a:srgbClr val="C00000"/>
                </a:solidFill>
                <a:effectLst/>
              </a:rPr>
              <a:t>侧重写人。</a:t>
            </a:r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4295" y="1439004"/>
            <a:ext cx="1287583" cy="1798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5450" y="1439403"/>
            <a:ext cx="1277484" cy="1875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20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427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12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0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7469" y="518660"/>
            <a:ext cx="8400769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2788"/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三、四句写得十分热闹，这与作者要创造一个寂静，清新，幽雅的意境是否和谐？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97742" y="1437053"/>
            <a:ext cx="4298633" cy="506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竹喧归浣女，莲动下渔舟。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499740" y="1904553"/>
            <a:ext cx="7155711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sz="24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浣女、渔舟的热闹，正是为了烘托出山村环境的寂静、清幽。如同“蝉噪林逾静，鸟鸣山更幽”一样。人们从这些热闹的景物中，很自然地体味出一种和平恬静，体味出恬静中的一遍勃勃生机。有动有静，动静结合，以动衬静。</a:t>
            </a:r>
            <a:endParaRPr lang="zh-CN" altLang="en-US" sz="24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9985" y="2310130"/>
            <a:ext cx="1516424" cy="2129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94385" y="609163"/>
            <a:ext cx="7956210" cy="1241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这首诗中，哪两句可以作为画面的主体？请同学们用自己的语言把画面具体地描绘出来。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22722" y="2058822"/>
            <a:ext cx="4298633" cy="1241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空山新雨后，天气晚来秋。</a:t>
            </a:r>
          </a:p>
          <a:p>
            <a:pPr>
              <a:lnSpc>
                <a:spcPct val="150000"/>
              </a:lnSpc>
            </a:pPr>
            <a:r>
              <a:rPr lang="zh-CN" altLang="en-US" sz="2700" b="1" dirty="0">
                <a:latin typeface="楷体" panose="02010609060101010101" pitchFamily="49" charset="-122"/>
                <a:ea typeface="楷体" panose="02010609060101010101" pitchFamily="49" charset="-122"/>
              </a:rPr>
              <a:t>明月松间照，清泉石上流。</a:t>
            </a: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4385" y="3044825"/>
            <a:ext cx="1630045" cy="1376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33590" y="3141980"/>
            <a:ext cx="1529715" cy="1443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/>
          <p:nvPr/>
        </p:nvSpPr>
        <p:spPr>
          <a:xfrm>
            <a:off x="1735138" y="1127125"/>
            <a:ext cx="5659437" cy="3554413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rPr>
              <a:t>山居秋暝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[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唐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]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王维 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空山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新雨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后，天气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晚来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秋。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明月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松间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照，清泉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石上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流。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竹喧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归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浣女，莲动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渔舟。</a:t>
            </a:r>
          </a:p>
          <a:p>
            <a:pPr algn="ctr" eaLnBrk="0" hangingPunct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随意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春芳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歇，王孙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自</a:t>
            </a:r>
            <a:r>
              <a:rPr lang="en-US" altLang="zh-CN" sz="2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可留。</a:t>
            </a:r>
          </a:p>
        </p:txBody>
      </p:sp>
      <p:sp>
        <p:nvSpPr>
          <p:cNvPr id="25603" name="矩形 2"/>
          <p:cNvSpPr/>
          <p:nvPr/>
        </p:nvSpPr>
        <p:spPr>
          <a:xfrm>
            <a:off x="600075" y="717550"/>
            <a:ext cx="590296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根据对古诗的理解，再来朗读古诗：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993179" y="2588949"/>
            <a:ext cx="1677035" cy="10502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</a:pPr>
            <a:r>
              <a:rPr lang="zh-CN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浣衣之女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</a:pPr>
            <a:r>
              <a:rPr lang="zh-CN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打鱼之人</a:t>
            </a:r>
          </a:p>
        </p:txBody>
      </p:sp>
      <p:sp>
        <p:nvSpPr>
          <p:cNvPr id="3" name="左大括号 2"/>
          <p:cNvSpPr/>
          <p:nvPr/>
        </p:nvSpPr>
        <p:spPr>
          <a:xfrm>
            <a:off x="2259040" y="1650419"/>
            <a:ext cx="76200" cy="180530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1479578" y="1603747"/>
            <a:ext cx="540385" cy="18148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山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居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秋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暝</a:t>
            </a:r>
          </a:p>
        </p:txBody>
      </p:sp>
      <p:sp>
        <p:nvSpPr>
          <p:cNvPr id="5" name="矩形 4"/>
          <p:cNvSpPr/>
          <p:nvPr/>
        </p:nvSpPr>
        <p:spPr>
          <a:xfrm>
            <a:off x="6894192" y="1436100"/>
            <a:ext cx="469900" cy="18148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寄情山水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910253" y="2588949"/>
            <a:ext cx="76200" cy="1050925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35240" y="1480557"/>
            <a:ext cx="494046" cy="55976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景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左大括号 8"/>
          <p:cNvSpPr/>
          <p:nvPr/>
        </p:nvSpPr>
        <p:spPr>
          <a:xfrm rot="10800000">
            <a:off x="6615109" y="1257030"/>
            <a:ext cx="279400" cy="199390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35241" y="2681659"/>
            <a:ext cx="49404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21251" y="26551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4" name="左大括号 3"/>
          <p:cNvSpPr/>
          <p:nvPr/>
        </p:nvSpPr>
        <p:spPr>
          <a:xfrm>
            <a:off x="2961001" y="1335932"/>
            <a:ext cx="75565" cy="77089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80381" y="1246397"/>
            <a:ext cx="18319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明月、松林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80381" y="1731537"/>
            <a:ext cx="18313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清泉、山石</a:t>
            </a:r>
          </a:p>
        </p:txBody>
      </p:sp>
      <p:sp>
        <p:nvSpPr>
          <p:cNvPr id="13" name="右大括号 12"/>
          <p:cNvSpPr/>
          <p:nvPr/>
        </p:nvSpPr>
        <p:spPr>
          <a:xfrm>
            <a:off x="5019885" y="1346565"/>
            <a:ext cx="106045" cy="77089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18951" y="1491507"/>
            <a:ext cx="1488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动静结合</a:t>
            </a:r>
          </a:p>
        </p:txBody>
      </p:sp>
      <p:sp>
        <p:nvSpPr>
          <p:cNvPr id="15" name="右大括号 14"/>
          <p:cNvSpPr/>
          <p:nvPr/>
        </p:nvSpPr>
        <p:spPr>
          <a:xfrm>
            <a:off x="4506825" y="2677648"/>
            <a:ext cx="106045" cy="8769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721455" y="2907518"/>
            <a:ext cx="1488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以动衬静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1" animBg="1"/>
      <p:bldP spid="3" grpId="2" animBg="1"/>
      <p:bldP spid="37892" grpId="0"/>
      <p:bldP spid="5" grpId="1"/>
      <p:bldP spid="5" grpId="2"/>
      <p:bldP spid="6" grpId="1" animBg="1"/>
      <p:bldP spid="6" grpId="2" animBg="1"/>
      <p:bldP spid="7" grpId="1"/>
      <p:bldP spid="7" grpId="2"/>
      <p:bldP spid="9" grpId="1" animBg="1"/>
      <p:bldP spid="9" grpId="2" animBg="1"/>
      <p:bldP spid="10" grpId="1"/>
      <p:bldP spid="10" grpId="2"/>
      <p:bldP spid="4" grpId="1" animBg="1"/>
      <p:bldP spid="4" grpId="2" animBg="1"/>
      <p:bldP spid="11" grpId="1"/>
      <p:bldP spid="11" grpId="2"/>
      <p:bldP spid="12" grpId="1"/>
      <p:bldP spid="12" grpId="2"/>
      <p:bldP spid="13" grpId="1" animBg="1"/>
      <p:bldP spid="13" grpId="2" animBg="1"/>
      <p:bldP spid="14" grpId="1"/>
      <p:bldP spid="14" grpId="2"/>
      <p:bldP spid="15" grpId="1" animBg="1"/>
      <p:bldP spid="15" grpId="2" animBg="1"/>
      <p:bldP spid="17" grpId="1"/>
      <p:bldP spid="17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1151346" y="1377579"/>
            <a:ext cx="7200900" cy="18319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《山居秋暝》描绘了秋雨初晴后傍晚时分山村的绮丽风光和山中村民的淳朴风尚，表现了诗人寄情山水田园的高洁情怀和对理想生活的执着追求。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55372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06101" y="877703"/>
            <a:ext cx="7897813" cy="3673028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+mj-ea"/>
                <a:ea typeface="+mj-ea"/>
              </a:rPr>
              <a:t>借景抒情</a:t>
            </a:r>
            <a:r>
              <a:rPr lang="zh-CN" altLang="en-US" sz="2600" b="1" dirty="0">
                <a:latin typeface="+mj-ea"/>
                <a:ea typeface="+mj-ea"/>
              </a:rPr>
              <a:t>一切景语皆情语。在诗（词</a:t>
            </a:r>
            <a:r>
              <a:rPr lang="zh-CN" altLang="en-US" sz="2600" b="1" dirty="0" smtClean="0">
                <a:latin typeface="+mj-ea"/>
                <a:ea typeface="+mj-ea"/>
              </a:rPr>
              <a:t>）人</a:t>
            </a:r>
            <a:r>
              <a:rPr lang="zh-CN" altLang="en-US" sz="2600" b="1" dirty="0">
                <a:latin typeface="+mj-ea"/>
                <a:ea typeface="+mj-ea"/>
              </a:rPr>
              <a:t>的笔下，雨后的空山是那样</a:t>
            </a:r>
            <a:r>
              <a:rPr lang="zh-CN" altLang="en-US" sz="2600" b="1" dirty="0" smtClean="0">
                <a:latin typeface="+mj-ea"/>
                <a:ea typeface="+mj-ea"/>
              </a:rPr>
              <a:t>幽美</a:t>
            </a:r>
            <a:r>
              <a:rPr lang="zh-CN" altLang="en-US" sz="2600" b="1" dirty="0">
                <a:latin typeface="+mj-ea"/>
                <a:ea typeface="+mj-ea"/>
              </a:rPr>
              <a:t>，枫桥夜半的钟声则会引起</a:t>
            </a:r>
            <a:r>
              <a:rPr lang="zh-CN" altLang="en-US" sz="2600" b="1" dirty="0" smtClean="0">
                <a:latin typeface="+mj-ea"/>
                <a:ea typeface="+mj-ea"/>
              </a:rPr>
              <a:t>不尽的</a:t>
            </a:r>
            <a:r>
              <a:rPr lang="zh-CN" altLang="en-US" sz="2600" b="1" dirty="0">
                <a:latin typeface="+mj-ea"/>
                <a:ea typeface="+mj-ea"/>
              </a:rPr>
              <a:t>愁绪，而边关的风雪声则让</a:t>
            </a:r>
            <a:r>
              <a:rPr lang="zh-CN" altLang="en-US" sz="2600" b="1" dirty="0" smtClean="0">
                <a:latin typeface="+mj-ea"/>
                <a:ea typeface="+mj-ea"/>
              </a:rPr>
              <a:t>思乡的</a:t>
            </a:r>
            <a:r>
              <a:rPr lang="zh-CN" altLang="en-US" sz="2600" b="1" dirty="0">
                <a:latin typeface="+mj-ea"/>
                <a:ea typeface="+mj-ea"/>
              </a:rPr>
              <a:t>将士们无法入睡，使他们不禁</a:t>
            </a:r>
            <a:r>
              <a:rPr lang="zh-CN" altLang="en-US" sz="2600" b="1" dirty="0" smtClean="0">
                <a:latin typeface="+mj-ea"/>
                <a:ea typeface="+mj-ea"/>
              </a:rPr>
              <a:t>眷恋</a:t>
            </a:r>
            <a:r>
              <a:rPr lang="zh-CN" altLang="en-US" sz="2600" b="1" dirty="0">
                <a:latin typeface="+mj-ea"/>
                <a:ea typeface="+mj-ea"/>
              </a:rPr>
              <a:t>起故乡的温暖宁静。这些诗词</a:t>
            </a:r>
            <a:r>
              <a:rPr lang="zh-CN" altLang="en-US" sz="2600" b="1" dirty="0" smtClean="0">
                <a:latin typeface="+mj-ea"/>
                <a:ea typeface="+mj-ea"/>
              </a:rPr>
              <a:t>景中</a:t>
            </a:r>
            <a:r>
              <a:rPr lang="zh-CN" altLang="en-US" sz="2600" b="1" dirty="0">
                <a:latin typeface="+mj-ea"/>
                <a:ea typeface="+mj-ea"/>
              </a:rPr>
              <a:t>含情，不仅给我们美的享受，</a:t>
            </a:r>
            <a:r>
              <a:rPr lang="zh-CN" altLang="en-US" sz="2600" b="1" dirty="0" smtClean="0">
                <a:latin typeface="+mj-ea"/>
                <a:ea typeface="+mj-ea"/>
              </a:rPr>
              <a:t>更陶冶</a:t>
            </a:r>
            <a:r>
              <a:rPr lang="zh-CN" altLang="en-US" sz="2600" b="1" dirty="0">
                <a:latin typeface="+mj-ea"/>
                <a:ea typeface="+mj-ea"/>
              </a:rPr>
              <a:t>了我们的情操。让我们也拿</a:t>
            </a:r>
            <a:r>
              <a:rPr lang="zh-CN" altLang="en-US" sz="2600" b="1" dirty="0" smtClean="0">
                <a:latin typeface="+mj-ea"/>
                <a:ea typeface="+mj-ea"/>
              </a:rPr>
              <a:t>起笔</a:t>
            </a:r>
            <a:r>
              <a:rPr lang="zh-CN" altLang="en-US" sz="2600" b="1" dirty="0">
                <a:latin typeface="+mj-ea"/>
                <a:ea typeface="+mj-ea"/>
              </a:rPr>
              <a:t>来，借身边的景物抒发情思吧！</a:t>
            </a:r>
            <a:endParaRPr lang="zh-CN" altLang="en-US"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81033" y="17094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92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5a7702f-4ad9-42f5-af92-d62d27c33e4f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1829</Words>
  <Application>Microsoft Office PowerPoint</Application>
  <PresentationFormat>全屏显示(16:9)</PresentationFormat>
  <Paragraphs>140</Paragraphs>
  <Slides>32</Slides>
  <Notes>3</Notes>
  <HiddenSlides>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702</cp:revision>
  <dcterms:created xsi:type="dcterms:W3CDTF">2015-12-30T08:03:00Z</dcterms:created>
  <dcterms:modified xsi:type="dcterms:W3CDTF">2020-08-18T09:45:46Z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