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706" r:id="rId2"/>
    <p:sldId id="692" r:id="rId3"/>
    <p:sldId id="693" r:id="rId4"/>
    <p:sldId id="694" r:id="rId5"/>
    <p:sldId id="695" r:id="rId6"/>
    <p:sldId id="699" r:id="rId7"/>
    <p:sldId id="696" r:id="rId8"/>
    <p:sldId id="700" r:id="rId9"/>
    <p:sldId id="701" r:id="rId10"/>
    <p:sldId id="697" r:id="rId11"/>
    <p:sldId id="702" r:id="rId12"/>
    <p:sldId id="703" r:id="rId13"/>
    <p:sldId id="704" r:id="rId14"/>
    <p:sldId id="698" r:id="rId15"/>
    <p:sldId id="705" r:id="rId16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CC"/>
    <a:srgbClr val="000000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48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96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639510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5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0"/>
            <a:ext cx="914336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528317" y="1608144"/>
            <a:ext cx="38455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21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古诗三首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205" y="271494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850" y="271558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043591" y="2869486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63883" y="-52071"/>
            <a:ext cx="3465512" cy="368300"/>
            <a:chOff x="-36512" y="147808"/>
            <a:chExt cx="3383280" cy="347267"/>
          </a:xfrm>
        </p:grpSpPr>
        <p:sp>
          <p:nvSpPr>
            <p:cNvPr id="4" name="矩形 3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238338" y="857464"/>
            <a:ext cx="5450077" cy="36933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</a:rPr>
              <a:t>古人表达思乡之情的景物：</a:t>
            </a:r>
          </a:p>
          <a:p>
            <a:pPr>
              <a:lnSpc>
                <a:spcPct val="150000"/>
              </a:lnSpc>
            </a:pPr>
            <a:r>
              <a:rPr lang="zh-CN" altLang="en-US" sz="2600" b="1" dirty="0">
                <a:latin typeface="+mj-ea"/>
                <a:ea typeface="+mj-ea"/>
              </a:rPr>
              <a:t>明月  杨柳  大雁 </a:t>
            </a:r>
            <a:r>
              <a:rPr lang="zh-CN" altLang="en-US" sz="2600" b="1" dirty="0" smtClean="0">
                <a:latin typeface="+mj-ea"/>
                <a:ea typeface="+mj-ea"/>
              </a:rPr>
              <a:t>      </a:t>
            </a:r>
            <a:endParaRPr lang="zh-CN" altLang="en-US" sz="2600" b="1" dirty="0">
              <a:latin typeface="+mj-ea"/>
              <a:ea typeface="+mj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</a:rPr>
              <a:t>表示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</a:rPr>
              <a:t>思乡的词语：</a:t>
            </a: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latin typeface="+mj-ea"/>
                <a:ea typeface="+mj-ea"/>
              </a:rPr>
              <a:t>思念</a:t>
            </a:r>
            <a:r>
              <a:rPr lang="en-US" altLang="zh-CN" sz="2600" b="1" dirty="0" smtClean="0">
                <a:latin typeface="+mj-ea"/>
                <a:ea typeface="+mj-ea"/>
              </a:rPr>
              <a:t>	</a:t>
            </a:r>
            <a:r>
              <a:rPr lang="zh-CN" altLang="en-US" sz="2600" b="1" dirty="0" smtClean="0">
                <a:latin typeface="+mj-ea"/>
                <a:ea typeface="+mj-ea"/>
              </a:rPr>
              <a:t>挚爱</a:t>
            </a:r>
            <a:r>
              <a:rPr lang="en-US" altLang="zh-CN" sz="2600" b="1" dirty="0" smtClean="0">
                <a:latin typeface="+mj-ea"/>
                <a:ea typeface="+mj-ea"/>
              </a:rPr>
              <a:t>	</a:t>
            </a:r>
            <a:r>
              <a:rPr lang="zh-CN" altLang="en-US" sz="2600" b="1" dirty="0" smtClean="0">
                <a:latin typeface="+mj-ea"/>
                <a:ea typeface="+mj-ea"/>
              </a:rPr>
              <a:t>怀念</a:t>
            </a:r>
            <a:r>
              <a:rPr lang="en-US" altLang="zh-CN" sz="2600" b="1" dirty="0" smtClean="0">
                <a:latin typeface="+mj-ea"/>
                <a:ea typeface="+mj-ea"/>
              </a:rPr>
              <a:t>	</a:t>
            </a:r>
            <a:r>
              <a:rPr lang="zh-CN" altLang="en-US" sz="2600" b="1" dirty="0" smtClean="0">
                <a:latin typeface="+mj-ea"/>
                <a:ea typeface="+mj-ea"/>
              </a:rPr>
              <a:t>想念 </a:t>
            </a:r>
            <a:endParaRPr lang="zh-CN" altLang="en-US" sz="26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>
                <a:latin typeface="+mj-ea"/>
                <a:ea typeface="+mj-ea"/>
              </a:rPr>
              <a:t>云树之</a:t>
            </a:r>
            <a:r>
              <a:rPr lang="zh-CN" altLang="en-US" sz="2600" b="1" dirty="0" smtClean="0">
                <a:latin typeface="+mj-ea"/>
                <a:ea typeface="+mj-ea"/>
              </a:rPr>
              <a:t>思</a:t>
            </a:r>
            <a:r>
              <a:rPr lang="en-US" altLang="zh-CN" sz="2600" b="1" dirty="0" smtClean="0">
                <a:latin typeface="+mj-ea"/>
                <a:ea typeface="+mj-ea"/>
              </a:rPr>
              <a:t>		</a:t>
            </a:r>
            <a:r>
              <a:rPr lang="zh-CN" altLang="en-US" sz="2600" b="1" dirty="0" smtClean="0">
                <a:latin typeface="+mj-ea"/>
                <a:ea typeface="+mj-ea"/>
              </a:rPr>
              <a:t>不由自主</a:t>
            </a:r>
            <a:r>
              <a:rPr lang="en-US" altLang="zh-CN" sz="2600" b="1" dirty="0" smtClean="0">
                <a:latin typeface="+mj-ea"/>
                <a:ea typeface="+mj-ea"/>
              </a:rPr>
              <a:t>		</a:t>
            </a:r>
            <a:r>
              <a:rPr lang="zh-CN" altLang="en-US" sz="2600" b="1" dirty="0" smtClean="0">
                <a:latin typeface="+mj-ea"/>
                <a:ea typeface="+mj-ea"/>
              </a:rPr>
              <a:t>木</a:t>
            </a:r>
            <a:r>
              <a:rPr lang="zh-CN" altLang="en-US" sz="2600" b="1" dirty="0">
                <a:latin typeface="+mj-ea"/>
                <a:ea typeface="+mj-ea"/>
              </a:rPr>
              <a:t>落归本 </a:t>
            </a:r>
          </a:p>
          <a:p>
            <a:pPr>
              <a:lnSpc>
                <a:spcPct val="150000"/>
              </a:lnSpc>
            </a:pPr>
            <a:r>
              <a:rPr lang="zh-CN" altLang="en-US" sz="2600" b="1" dirty="0">
                <a:latin typeface="+mj-ea"/>
                <a:ea typeface="+mj-ea"/>
              </a:rPr>
              <a:t>魂牵梦萦 </a:t>
            </a:r>
            <a:r>
              <a:rPr lang="en-US" altLang="zh-CN" sz="2600" b="1" dirty="0" smtClean="0">
                <a:latin typeface="+mj-ea"/>
                <a:ea typeface="+mj-ea"/>
              </a:rPr>
              <a:t>	</a:t>
            </a:r>
            <a:r>
              <a:rPr lang="zh-CN" altLang="en-US" sz="2600" b="1" dirty="0" smtClean="0">
                <a:latin typeface="+mj-ea"/>
                <a:ea typeface="+mj-ea"/>
              </a:rPr>
              <a:t>感慨万千 </a:t>
            </a:r>
            <a:r>
              <a:rPr lang="en-US" altLang="zh-CN" sz="2600" b="1" dirty="0" smtClean="0">
                <a:latin typeface="+mj-ea"/>
                <a:ea typeface="+mj-ea"/>
              </a:rPr>
              <a:t>	</a:t>
            </a:r>
            <a:r>
              <a:rPr lang="zh-CN" altLang="en-US" sz="2600" b="1" dirty="0" smtClean="0">
                <a:latin typeface="+mj-ea"/>
                <a:ea typeface="+mj-ea"/>
              </a:rPr>
              <a:t>辗转反侧 </a:t>
            </a:r>
            <a:endParaRPr lang="zh-CN" altLang="en-US" sz="26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52959" y="12714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8267"/>
          <a:stretch>
            <a:fillRect/>
          </a:stretch>
        </p:blipFill>
        <p:spPr>
          <a:xfrm>
            <a:off x="5497244" y="1272540"/>
            <a:ext cx="3232085" cy="1853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995842" y="1012375"/>
            <a:ext cx="7391400" cy="31076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描写思乡的诗句：</a:t>
            </a:r>
          </a:p>
          <a:p>
            <a:pPr algn="l"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月落乌啼霜满天，江枫渔火对愁眠。</a:t>
            </a:r>
            <a:endParaRPr lang="zh-CN" altLang="en-US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姑苏城外寒山寺，夜半钟声到客船。</a:t>
            </a:r>
          </a:p>
          <a:p>
            <a:pPr marL="265113" indent="-265113" algn="l">
              <a:lnSpc>
                <a:spcPct val="150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风一更，雪一更，聒碎乡心梦不成，故园无此声。</a:t>
            </a:r>
            <a:endParaRPr lang="en-US" altLang="zh-CN" sz="28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66705" y="79412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394958" y="795241"/>
            <a:ext cx="8504506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表达思乡之情的诗句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</a:p>
          <a:p>
            <a:pPr algn="l"/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（1）举头望明月，低头思故乡。——李白《静夜思》</a:t>
            </a:r>
          </a:p>
          <a:p>
            <a:pPr algn="l"/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（2）露从今夜白，月是故乡明。</a:t>
            </a:r>
          </a:p>
          <a:p>
            <a:pPr algn="r"/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 —— 杜甫《月夜忆舍弟》</a:t>
            </a:r>
          </a:p>
          <a:p>
            <a:pPr algn="l"/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（3）入春才七日，离家已二年。人归落雁后，思发在花前。                  </a:t>
            </a:r>
            <a:endParaRPr lang="en-US" altLang="zh-CN" sz="24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/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 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薛道衡《人日思归》</a:t>
            </a:r>
          </a:p>
          <a:p>
            <a:pPr algn="l"/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（4）独在异乡为异客，每逢佳节倍思亲。</a:t>
            </a:r>
          </a:p>
          <a:p>
            <a:pPr algn="r"/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         ——王维《九月九日忆山东兄弟》</a:t>
            </a:r>
          </a:p>
          <a:p>
            <a:pPr algn="l"/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（5）春风又绿江南岸，明月何时照我还。</a:t>
            </a:r>
          </a:p>
          <a:p>
            <a:pPr algn="r"/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                ——王安石《泊船瓜洲》</a:t>
            </a:r>
          </a:p>
        </p:txBody>
      </p:sp>
      <p:sp>
        <p:nvSpPr>
          <p:cNvPr id="3" name="矩形 2"/>
          <p:cNvSpPr/>
          <p:nvPr/>
        </p:nvSpPr>
        <p:spPr>
          <a:xfrm>
            <a:off x="2949134" y="264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363059" y="795241"/>
            <a:ext cx="8504506" cy="16842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6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）乡书何处达？归雁洛阳边。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王湾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次北固山下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7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）故乡今夜思千里，霜鬓明朝又一年。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高适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除夜作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8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）洛阳城里见秋风，欲作家书意万重。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张籍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秋思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》</a:t>
            </a:r>
            <a:endParaRPr lang="zh-CN" altLang="en-US" sz="2400" b="1" dirty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26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/>
          <p:nvPr/>
        </p:nvSpPr>
        <p:spPr>
          <a:xfrm>
            <a:off x="1904372" y="1103857"/>
            <a:ext cx="5292725" cy="222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漫成一首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latinLnBrk="1">
              <a:lnSpc>
                <a:spcPct val="150000"/>
              </a:lnSpc>
            </a:pP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唐</a:t>
            </a:r>
            <a:r>
              <a:rPr lang="en-US" altLang="zh-CN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2400" b="1" dirty="0">
                <a:latin typeface="仿宋" panose="02010609060101010101" pitchFamily="49" charset="-122"/>
                <a:ea typeface="仿宋" panose="02010609060101010101" pitchFamily="49" charset="-122"/>
              </a:rPr>
              <a:t>杜甫</a:t>
            </a:r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江月去人只数尺，风灯照夜欲三更。</a:t>
            </a:r>
          </a:p>
          <a:p>
            <a:pPr algn="ctr"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沙头宿鹭联拳静，船尾跳鱼拨剌鸣。　</a:t>
            </a:r>
          </a:p>
        </p:txBody>
      </p:sp>
      <p:sp>
        <p:nvSpPr>
          <p:cNvPr id="5" name="矩形 4"/>
          <p:cNvSpPr/>
          <p:nvPr/>
        </p:nvSpPr>
        <p:spPr>
          <a:xfrm>
            <a:off x="801688" y="3495454"/>
            <a:ext cx="7572375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作者写景运用了什么手法？诗中寄寓着作者怎样的思想感情？</a:t>
            </a:r>
          </a:p>
        </p:txBody>
      </p:sp>
      <p:sp>
        <p:nvSpPr>
          <p:cNvPr id="7" name="矩形 6"/>
          <p:cNvSpPr/>
          <p:nvPr/>
        </p:nvSpPr>
        <p:spPr>
          <a:xfrm>
            <a:off x="2948940" y="239385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漫成一首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14" y="110385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4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4791" y="769277"/>
            <a:ext cx="80382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</a:rPr>
              <a:t>译文</a:t>
            </a:r>
            <a:r>
              <a:rPr lang="en-US" altLang="zh-CN" sz="2400" b="1" dirty="0">
                <a:solidFill>
                  <a:srgbClr val="FF0000"/>
                </a:solidFill>
              </a:rPr>
              <a:t>】</a:t>
            </a:r>
            <a:endParaRPr lang="zh-CN" altLang="en-US" sz="2400" b="1" dirty="0">
              <a:solidFill>
                <a:srgbClr val="FF0000"/>
              </a:solidFill>
            </a:endParaRPr>
          </a:p>
          <a:p>
            <a:pPr indent="627063">
              <a:lnSpc>
                <a:spcPct val="150000"/>
              </a:lnSpc>
            </a:pPr>
            <a:r>
              <a:rPr lang="zh-CN" altLang="en-US" sz="2400" b="1" dirty="0" smtClean="0"/>
              <a:t>水</a:t>
            </a:r>
            <a:r>
              <a:rPr lang="zh-CN" altLang="en-US" sz="2400" b="1" dirty="0"/>
              <a:t>中的月影离我只有数尺之远，风中飘荡的灯笼照着夜空，马上就要到三更天了。栖息在沙滩的白鹭静静地蜷身而睡，唯有船尾鱼儿跳出水面时偶尔发出响声。</a:t>
            </a:r>
          </a:p>
        </p:txBody>
      </p:sp>
    </p:spTree>
    <p:extLst>
      <p:ext uri="{BB962C8B-B14F-4D97-AF65-F5344CB8AC3E}">
        <p14:creationId xmlns:p14="http://schemas.microsoft.com/office/powerpoint/2010/main" val="117599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4791" y="769277"/>
            <a:ext cx="8038214" cy="1137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 作者写景运用了动静结合的描写方法。诗中寄寓着作者对和平生活的向往和对生命的热爱之情。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71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/>
          <p:nvPr/>
        </p:nvSpPr>
        <p:spPr>
          <a:xfrm>
            <a:off x="1925638" y="631080"/>
            <a:ext cx="5292725" cy="221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latinLnBrk="1"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雨后池上</a:t>
            </a:r>
          </a:p>
          <a:p>
            <a:pPr algn="ctr" latinLnBrk="1">
              <a:lnSpc>
                <a:spcPct val="150000"/>
              </a:lnSpc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宋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] 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刘 攽</a:t>
            </a:r>
          </a:p>
          <a:p>
            <a:pPr algn="ctr"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一雨池塘水面平，淡磨明镜照檐楹。</a:t>
            </a:r>
          </a:p>
          <a:p>
            <a:pPr algn="ctr" latinLnBrk="1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东风忽起垂杨舞，更作荷心万点声。</a:t>
            </a:r>
          </a:p>
        </p:txBody>
      </p:sp>
      <p:sp>
        <p:nvSpPr>
          <p:cNvPr id="3" name="矩形 2"/>
          <p:cNvSpPr/>
          <p:nvPr/>
        </p:nvSpPr>
        <p:spPr>
          <a:xfrm>
            <a:off x="801688" y="3064867"/>
            <a:ext cx="7210425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2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用自己的话说说诗句的意思。</a:t>
            </a:r>
            <a:endParaRPr lang="en-US" altLang="zh-CN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分析诗中是如何运用动静结合的方法的。</a:t>
            </a:r>
            <a:endParaRPr lang="zh-CN" altLang="zh-CN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推荐阅读：雨后池上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721" y="79057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68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5424" y="535351"/>
            <a:ext cx="8038214" cy="4174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 dirty="0">
                <a:solidFill>
                  <a:srgbClr val="FF0000"/>
                </a:solidFill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</a:rPr>
              <a:t>译文</a:t>
            </a:r>
            <a:r>
              <a:rPr lang="en-US" altLang="zh-CN" sz="2400" b="1" dirty="0">
                <a:solidFill>
                  <a:srgbClr val="FF0000"/>
                </a:solidFill>
              </a:rPr>
              <a:t>】</a:t>
            </a:r>
            <a:endParaRPr lang="zh-CN" altLang="en-US" sz="2400" b="1" dirty="0">
              <a:solidFill>
                <a:srgbClr val="FF0000"/>
              </a:solidFill>
            </a:endParaRPr>
          </a:p>
          <a:p>
            <a:pPr indent="627063">
              <a:lnSpc>
                <a:spcPct val="140000"/>
              </a:lnSpc>
            </a:pPr>
            <a:r>
              <a:rPr lang="zh-CN" altLang="en-US" sz="2400" b="1" dirty="0"/>
              <a:t>①池上：池塘。</a:t>
            </a:r>
          </a:p>
          <a:p>
            <a:pPr indent="627063">
              <a:lnSpc>
                <a:spcPct val="140000"/>
              </a:lnSpc>
            </a:pPr>
            <a:r>
              <a:rPr lang="zh-CN" altLang="en-US" sz="2400" b="1" dirty="0"/>
              <a:t>②淡磨：轻磨，拂拭。</a:t>
            </a:r>
          </a:p>
          <a:p>
            <a:pPr indent="627063">
              <a:lnSpc>
                <a:spcPct val="140000"/>
              </a:lnSpc>
            </a:pPr>
            <a:r>
              <a:rPr lang="zh-CN" altLang="en-US" sz="2400" b="1" dirty="0"/>
              <a:t>③明镜：比喻平明如镜的水面。</a:t>
            </a:r>
          </a:p>
          <a:p>
            <a:pPr marL="989013" indent="-361950">
              <a:lnSpc>
                <a:spcPct val="140000"/>
              </a:lnSpc>
            </a:pPr>
            <a:r>
              <a:rPr lang="zh-CN" altLang="en-US" sz="2400" b="1" dirty="0"/>
              <a:t>④檐楹（</a:t>
            </a:r>
            <a:r>
              <a:rPr lang="en-US" altLang="zh-CN" sz="2400" b="1" dirty="0" err="1">
                <a:latin typeface="方正姚体" pitchFamily="2" charset="-122"/>
                <a:ea typeface="方正姚体" pitchFamily="2" charset="-122"/>
              </a:rPr>
              <a:t>yíng</a:t>
            </a:r>
            <a:r>
              <a:rPr lang="zh-CN" altLang="en-US" sz="2400" b="1" dirty="0"/>
              <a:t>）：这里指房屋。檐，房檐。楹，房屋前面的柱子。</a:t>
            </a:r>
          </a:p>
          <a:p>
            <a:pPr indent="627063">
              <a:lnSpc>
                <a:spcPct val="140000"/>
              </a:lnSpc>
            </a:pPr>
            <a:r>
              <a:rPr lang="zh-CN" altLang="en-US" sz="2400" b="1" dirty="0"/>
              <a:t>⑤舞：飘动。</a:t>
            </a:r>
          </a:p>
          <a:p>
            <a:pPr indent="627063">
              <a:lnSpc>
                <a:spcPct val="140000"/>
              </a:lnSpc>
            </a:pPr>
            <a:r>
              <a:rPr lang="zh-CN" altLang="en-US" sz="2400" b="1" dirty="0"/>
              <a:t>⑥荷心：荷花。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9709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0362" y="971295"/>
            <a:ext cx="8335925" cy="2238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一场大雨过后，池塘里涨满了水，非常平静；明净的水面就像轻轻磨过的镜子映照着岸边房屋的倒影。忽然一阵东风吹起，长长的柳条随着清风袅娜起舞，树上的积雨被风摇落，洒向池塘，荷叶上发出了噼里啪啦的万点响声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50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0870" y="556628"/>
            <a:ext cx="85485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诗中描画了一幅雨后池塘图。诗既写出了静态，又写出了动态，以静显动，又以动衬静，动静结合，组成了一幅雨后池塘春景图。前二句着眼于“静”，写雨后池上的静态美。以“水面平”“明镜”“照檐楹”等写出了池塘雨后幽美迷人的静态。后二句则由静而动，写雨后池上的动态美。三、四两句用“忽起”“垂杨舞”及垂杨叶上的雨滴被风吹到荷叶上发出的“万点”声响等，表现了雨后池上的动态之美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66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732</Words>
  <Application>Microsoft Office PowerPoint</Application>
  <PresentationFormat>全屏显示(16:9)</PresentationFormat>
  <Paragraphs>53</Paragraphs>
  <Slides>15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693</cp:revision>
  <dcterms:created xsi:type="dcterms:W3CDTF">2015-12-30T08:03:00Z</dcterms:created>
  <dcterms:modified xsi:type="dcterms:W3CDTF">2020-08-19T02:23:57Z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