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tags/tag1.xml" ContentType="application/vnd.openxmlformats-officedocument.presentationml.tags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tags/tag2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38"/>
  </p:notesMasterIdLst>
  <p:sldIdLst>
    <p:sldId id="814" r:id="rId2"/>
    <p:sldId id="692" r:id="rId3"/>
    <p:sldId id="720" r:id="rId4"/>
    <p:sldId id="694" r:id="rId5"/>
    <p:sldId id="744" r:id="rId6"/>
    <p:sldId id="746" r:id="rId7"/>
    <p:sldId id="747" r:id="rId8"/>
    <p:sldId id="770" r:id="rId9"/>
    <p:sldId id="809" r:id="rId10"/>
    <p:sldId id="722" r:id="rId11"/>
    <p:sldId id="810" r:id="rId12"/>
    <p:sldId id="811" r:id="rId13"/>
    <p:sldId id="771" r:id="rId14"/>
    <p:sldId id="696" r:id="rId15"/>
    <p:sldId id="751" r:id="rId16"/>
    <p:sldId id="752" r:id="rId17"/>
    <p:sldId id="753" r:id="rId18"/>
    <p:sldId id="754" r:id="rId19"/>
    <p:sldId id="755" r:id="rId20"/>
    <p:sldId id="756" r:id="rId21"/>
    <p:sldId id="757" r:id="rId22"/>
    <p:sldId id="758" r:id="rId23"/>
    <p:sldId id="796" r:id="rId24"/>
    <p:sldId id="760" r:id="rId25"/>
    <p:sldId id="761" r:id="rId26"/>
    <p:sldId id="762" r:id="rId27"/>
    <p:sldId id="763" r:id="rId28"/>
    <p:sldId id="764" r:id="rId29"/>
    <p:sldId id="772" r:id="rId30"/>
    <p:sldId id="812" r:id="rId31"/>
    <p:sldId id="773" r:id="rId32"/>
    <p:sldId id="765" r:id="rId33"/>
    <p:sldId id="715" r:id="rId34"/>
    <p:sldId id="716" r:id="rId35"/>
    <p:sldId id="719" r:id="rId36"/>
    <p:sldId id="813" r:id="rId37"/>
  </p:sldIdLst>
  <p:sldSz cx="9144000" cy="5143500" type="screen16x9"/>
  <p:notesSz cx="6858000" cy="9144000"/>
  <p:defaultTextStyle>
    <a:defPPr>
      <a:defRPr lang="zh-CN"/>
    </a:defPPr>
    <a:lvl1pPr marL="0" lvl="0" indent="0" algn="l" defTabSz="4572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1pPr>
    <a:lvl2pPr marL="457200" lvl="1" indent="0" algn="l" defTabSz="4572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2pPr>
    <a:lvl3pPr marL="914400" lvl="2" indent="0" algn="l" defTabSz="4572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3pPr>
    <a:lvl4pPr marL="1371600" lvl="3" indent="0" algn="l" defTabSz="4572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4pPr>
    <a:lvl5pPr marL="1828800" lvl="4" indent="0" algn="l" defTabSz="4572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5pPr>
    <a:lvl6pPr marL="2286000" lvl="5" indent="0" algn="l" defTabSz="4572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6pPr>
    <a:lvl7pPr marL="2743200" lvl="6" indent="0" algn="l" defTabSz="4572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7pPr>
    <a:lvl8pPr marL="3200400" lvl="7" indent="0" algn="l" defTabSz="4572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8pPr>
    <a:lvl9pPr marL="3657600" lvl="8" indent="0" algn="l" defTabSz="4572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000000"/>
    <a:srgbClr val="FF33CC"/>
    <a:srgbClr val="34421A"/>
    <a:srgbClr val="1A210D"/>
    <a:srgbClr val="67603B"/>
    <a:srgbClr val="AEBD51"/>
    <a:srgbClr val="99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725" autoAdjust="0"/>
    <p:restoredTop sz="85146"/>
  </p:normalViewPr>
  <p:slideViewPr>
    <p:cSldViewPr snapToGrid="0" snapToObjects="1" showGuides="1">
      <p:cViewPr>
        <p:scale>
          <a:sx n="90" d="100"/>
          <a:sy n="90" d="100"/>
        </p:scale>
        <p:origin x="-144" y="-1014"/>
      </p:cViewPr>
      <p:guideLst>
        <p:guide orient="horz"/>
        <p:guide pos="5759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 showFormatting="0"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buFontTx/>
              <a:buNone/>
              <a:defRPr sz="1200">
                <a:ea typeface="宋体" panose="02010600030101010101" pitchFamily="2" charset="-122"/>
              </a:defRPr>
            </a:lvl1pPr>
          </a:lstStyle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buFontTx/>
              <a:buNone/>
              <a:defRPr sz="1200">
                <a:ea typeface="宋体" panose="02010600030101010101" pitchFamily="2" charset="-122"/>
              </a:defRPr>
            </a:lvl1pPr>
          </a:lstStyle>
          <a:p>
            <a:pPr marL="0" marR="0" lvl="0" indent="0" algn="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B23FA039-29F9-48B5-A902-848CAF5E7D0C}" type="datetimeFigureOut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  <a:t>2020/8/19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单击此处编辑母版文本样式</a:t>
            </a:r>
          </a:p>
          <a:p>
            <a:pPr marL="457200" marR="0" lvl="1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第二级</a:t>
            </a:r>
          </a:p>
          <a:p>
            <a:pPr marL="914400" marR="0" lvl="2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第三级</a:t>
            </a:r>
          </a:p>
          <a:p>
            <a:pPr marL="1371600" marR="0" lvl="3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第四级</a:t>
            </a:r>
          </a:p>
          <a:p>
            <a:pPr marL="1828800" marR="0" lvl="4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buFontTx/>
              <a:buNone/>
              <a:defRPr sz="1200">
                <a:ea typeface="宋体" panose="02010600030101010101" pitchFamily="2" charset="-122"/>
              </a:defRPr>
            </a:lvl1pPr>
          </a:lstStyle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/>
          <a:p>
            <a:pPr lvl="0" algn="r" eaLnBrk="1" hangingPunct="1">
              <a:buFont typeface="Arial" panose="020B0604020202020204" pitchFamily="34" charset="0"/>
              <a:buNone/>
            </a:pPr>
            <a:fld id="{9A0DB2DC-4C9A-4742-B13C-FB6460FD3503}" type="slidenum">
              <a:rPr lang="zh-CN" altLang="en-US" sz="1200" dirty="0"/>
              <a:t>‹#›</a:t>
            </a:fld>
            <a:endParaRPr lang="zh-CN" altLang="en-US" sz="1200" dirty="0"/>
          </a:p>
        </p:txBody>
      </p:sp>
    </p:spTree>
    <p:extLst>
      <p:ext uri="{BB962C8B-B14F-4D97-AF65-F5344CB8AC3E}">
        <p14:creationId xmlns:p14="http://schemas.microsoft.com/office/powerpoint/2010/main" val="2911426188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>
                <a:alpha val="100000"/>
              </a:srgbClr>
            </a:solidFill>
            <a:miter lim="800000"/>
          </a:ln>
        </p:spPr>
      </p:sp>
      <p:sp>
        <p:nvSpPr>
          <p:cNvPr id="46083" name="备注占位符 2"/>
          <p:cNvSpPr>
            <a:spLocks noGrp="1"/>
          </p:cNvSpPr>
          <p:nvPr>
            <p:ph type="body" idx="1"/>
          </p:nvPr>
        </p:nvSpPr>
        <p:spPr>
          <a:noFill/>
          <a:ln>
            <a:noFill/>
          </a:ln>
        </p:spPr>
        <p:txBody>
          <a:bodyPr wrap="square" lIns="91440" tIns="45720" rIns="91440" bIns="45720" anchor="t"/>
          <a:lstStyle/>
          <a:p>
            <a:pPr lvl="0"/>
            <a:endParaRPr lang="zh-CN" altLang="en-US" b="1" dirty="0">
              <a:solidFill>
                <a:srgbClr val="FF0000"/>
              </a:solidFill>
            </a:endParaRPr>
          </a:p>
        </p:txBody>
      </p:sp>
      <p:sp>
        <p:nvSpPr>
          <p:cNvPr id="46084" name="灯片编号占位符 3"/>
          <p:cNvSpPr txBox="1">
            <a:spLocks noGrp="1"/>
          </p:cNvSpPr>
          <p:nvPr/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anchor="b"/>
          <a:lstStyle/>
          <a:p>
            <a:pPr lvl="0" algn="r" eaLnBrk="1" hangingPunct="1"/>
            <a:fld id="{9A0DB2DC-4C9A-4742-B13C-FB6460FD3503}" type="slidenum">
              <a:rPr lang="zh-CN" altLang="en-US" sz="1200" dirty="0"/>
              <a:t>11</a:t>
            </a:fld>
            <a:endParaRPr lang="zh-CN" altLang="en-US" sz="1200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>
                <a:alpha val="100000"/>
              </a:srgbClr>
            </a:solidFill>
            <a:miter lim="800000"/>
          </a:ln>
        </p:spPr>
      </p:sp>
      <p:sp>
        <p:nvSpPr>
          <p:cNvPr id="47107" name="备注占位符 2"/>
          <p:cNvSpPr>
            <a:spLocks noGrp="1"/>
          </p:cNvSpPr>
          <p:nvPr>
            <p:ph type="body" idx="1"/>
          </p:nvPr>
        </p:nvSpPr>
        <p:spPr>
          <a:noFill/>
          <a:ln>
            <a:noFill/>
          </a:ln>
        </p:spPr>
        <p:txBody>
          <a:bodyPr wrap="square" lIns="91440" tIns="45720" rIns="91440" bIns="45720" anchor="t"/>
          <a:lstStyle/>
          <a:p>
            <a:pPr lvl="0"/>
            <a:endParaRPr lang="zh-CN" altLang="en-US" b="1" dirty="0">
              <a:solidFill>
                <a:srgbClr val="FF0000"/>
              </a:solidFill>
            </a:endParaRPr>
          </a:p>
        </p:txBody>
      </p:sp>
      <p:sp>
        <p:nvSpPr>
          <p:cNvPr id="47108" name="灯片编号占位符 3"/>
          <p:cNvSpPr txBox="1">
            <a:spLocks noGrp="1"/>
          </p:cNvSpPr>
          <p:nvPr/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anchor="b"/>
          <a:lstStyle/>
          <a:p>
            <a:pPr lvl="0" algn="r" eaLnBrk="1" hangingPunct="1"/>
            <a:fld id="{9A0DB2DC-4C9A-4742-B13C-FB6460FD3503}" type="slidenum">
              <a:rPr lang="zh-CN" altLang="en-US" sz="1200" dirty="0"/>
              <a:t>12</a:t>
            </a:fld>
            <a:endParaRPr lang="zh-CN" altLang="en-US" sz="1200"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/>
              <a:t>17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标题和内容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图片 8" descr="荣德基.pn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50825" y="104775"/>
            <a:ext cx="1292225" cy="50482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051" name="Picture 39" descr="구름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795838" y="134938"/>
            <a:ext cx="682625" cy="27305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2E8DF03A-4CF4-4F8F-B917-653792553F32}" type="datetimeFigureOut">
              <a:rPr kumimoji="1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2020/8/19</a:t>
            </a:fld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zh-CN" altLang="en-US" dirty="0">
                <a:latin typeface="Calibri" panose="020F0502020204030204" pitchFamily="34" charset="0"/>
              </a:rPr>
              <a:t>‹#›</a:t>
            </a:fld>
            <a:endParaRPr lang="zh-CN" altLang="en-US" dirty="0">
              <a:latin typeface="Calibri" panose="020F0502020204030204" pitchFamily="34" charset="0"/>
            </a:endParaRPr>
          </a:p>
        </p:txBody>
      </p:sp>
      <p:pic>
        <p:nvPicPr>
          <p:cNvPr id="6" name="图片 5"/>
          <p:cNvPicPr>
            <a:picLocks noChangeAspect="1"/>
          </p:cNvPicPr>
          <p:nvPr userDrawn="1"/>
        </p:nvPicPr>
        <p:blipFill>
          <a:blip r:embed="rId4"/>
          <a:srcRect b="4393"/>
          <a:stretch>
            <a:fillRect/>
          </a:stretch>
        </p:blipFill>
        <p:spPr>
          <a:xfrm>
            <a:off x="0" y="4614545"/>
            <a:ext cx="9144000" cy="528955"/>
          </a:xfrm>
          <a:prstGeom prst="rect">
            <a:avLst/>
          </a:prstGeom>
          <a:effectLst>
            <a:softEdge rad="63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自定义版式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图片 8" descr="荣德基.pn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47663" y="90488"/>
            <a:ext cx="1292225" cy="50482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3075" name="Picture 39" descr="구름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795838" y="134938"/>
            <a:ext cx="682625" cy="27305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2E8DF03A-4CF4-4F8F-B917-653792553F32}" type="datetimeFigureOut">
              <a:rPr kumimoji="1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2020/8/19</a:t>
            </a:fld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zh-CN" altLang="en-US" dirty="0">
                <a:latin typeface="Calibri" panose="020F0502020204030204" pitchFamily="34" charset="0"/>
              </a:rPr>
              <a:t>‹#›</a:t>
            </a:fld>
            <a:endParaRPr lang="zh-CN" altLang="en-US" dirty="0">
              <a:latin typeface="Calibri" panose="020F0502020204030204" pitchFamily="34" charset="0"/>
            </a:endParaRPr>
          </a:p>
        </p:txBody>
      </p:sp>
      <p:pic>
        <p:nvPicPr>
          <p:cNvPr id="6" name="图片 5"/>
          <p:cNvPicPr>
            <a:picLocks noChangeAspect="1"/>
          </p:cNvPicPr>
          <p:nvPr userDrawn="1"/>
        </p:nvPicPr>
        <p:blipFill>
          <a:blip r:embed="rId4"/>
          <a:srcRect b="4393"/>
          <a:stretch>
            <a:fillRect/>
          </a:stretch>
        </p:blipFill>
        <p:spPr>
          <a:xfrm>
            <a:off x="0" y="4614545"/>
            <a:ext cx="9144000" cy="528955"/>
          </a:xfrm>
          <a:prstGeom prst="rect">
            <a:avLst/>
          </a:prstGeom>
          <a:effectLst>
            <a:softEdge rad="63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空白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图片 8" descr="荣德基.pn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11150" y="144463"/>
            <a:ext cx="1292225" cy="5048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2E8DF03A-4CF4-4F8F-B917-653792553F32}" type="datetimeFigureOut">
              <a:rPr kumimoji="1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2020/8/19</a:t>
            </a:fld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zh-CN" altLang="en-US" dirty="0">
                <a:latin typeface="Calibri" panose="020F0502020204030204" pitchFamily="34" charset="0"/>
              </a:rPr>
              <a:t>‹#›</a:t>
            </a:fld>
            <a:endParaRPr lang="zh-CN" altLang="en-US" dirty="0">
              <a:latin typeface="Calibri" panose="020F0502020204030204" pitchFamily="34" charset="0"/>
            </a:endParaRPr>
          </a:p>
        </p:txBody>
      </p:sp>
      <p:pic>
        <p:nvPicPr>
          <p:cNvPr id="6" name="图片 5"/>
          <p:cNvPicPr>
            <a:picLocks noChangeAspect="1"/>
          </p:cNvPicPr>
          <p:nvPr userDrawn="1"/>
        </p:nvPicPr>
        <p:blipFill>
          <a:blip r:embed="rId3"/>
          <a:srcRect b="4393"/>
          <a:stretch>
            <a:fillRect/>
          </a:stretch>
        </p:blipFill>
        <p:spPr>
          <a:xfrm>
            <a:off x="0" y="4614545"/>
            <a:ext cx="9144000" cy="528955"/>
          </a:xfrm>
          <a:prstGeom prst="rect">
            <a:avLst/>
          </a:prstGeom>
          <a:effectLst>
            <a:softEdge rad="63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图片与标题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0" y="0"/>
            <a:ext cx="9144000" cy="5383213"/>
          </a:xfrm>
          <a:prstGeom prst="rect">
            <a:avLst/>
          </a:prstGeom>
          <a:gradFill>
            <a:gsLst>
              <a:gs pos="0">
                <a:schemeClr val="bg1"/>
              </a:gs>
              <a:gs pos="100000">
                <a:srgbClr val="B7E0EC"/>
              </a:gs>
            </a:gsLst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5123" name="图片 5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3373438"/>
            <a:ext cx="9144000" cy="2011362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5124" name="Picture 39" descr="구름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795838" y="179388"/>
            <a:ext cx="682625" cy="363537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5125" name="Picture 40" descr="구름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7235825" y="503238"/>
            <a:ext cx="1042988" cy="555625"/>
          </a:xfrm>
          <a:prstGeom prst="rect">
            <a:avLst/>
          </a:prstGeom>
          <a:noFill/>
          <a:ln w="9525">
            <a:noFill/>
          </a:ln>
        </p:spPr>
      </p:pic>
      <p:grpSp>
        <p:nvGrpSpPr>
          <p:cNvPr id="5126" name="组合 10"/>
          <p:cNvGrpSpPr/>
          <p:nvPr userDrawn="1"/>
        </p:nvGrpSpPr>
        <p:grpSpPr>
          <a:xfrm>
            <a:off x="2371725" y="2062163"/>
            <a:ext cx="4398963" cy="3019425"/>
            <a:chOff x="2371725" y="2061566"/>
            <a:chExt cx="4398963" cy="3019838"/>
          </a:xfrm>
        </p:grpSpPr>
        <p:sp>
          <p:nvSpPr>
            <p:cNvPr id="5133" name="Oval 17"/>
            <p:cNvSpPr/>
            <p:nvPr userDrawn="1"/>
          </p:nvSpPr>
          <p:spPr>
            <a:xfrm>
              <a:off x="2371725" y="4338352"/>
              <a:ext cx="4398963" cy="743052"/>
            </a:xfrm>
            <a:prstGeom prst="ellipse">
              <a:avLst/>
            </a:prstGeom>
            <a:gradFill rotWithShape="1">
              <a:gsLst>
                <a:gs pos="0">
                  <a:srgbClr val="0E320D"/>
                </a:gs>
                <a:gs pos="100000">
                  <a:srgbClr val="1F6B1B">
                    <a:alpha val="0"/>
                  </a:srgbClr>
                </a:gs>
              </a:gsLst>
              <a:path path="shape">
                <a:fillToRect l="50000" t="50000" r="50000" b="50000"/>
              </a:path>
              <a:tileRect/>
            </a:gradFill>
            <a:ln w="9525">
              <a:noFill/>
            </a:ln>
          </p:spPr>
          <p:txBody>
            <a:bodyPr wrap="none" anchor="ctr"/>
            <a:lstStyle/>
            <a:p>
              <a:pPr lvl="0" eaLnBrk="1" hangingPunct="1"/>
              <a:endParaRPr lang="ko-KR" altLang="en-US" dirty="0">
                <a:latin typeface="Calibri" panose="020F0502020204030204" pitchFamily="34" charset="0"/>
                <a:ea typeface="Malgun Gothic" panose="020B0503020000020004" pitchFamily="34" charset="-127"/>
              </a:endParaRPr>
            </a:p>
          </p:txBody>
        </p:sp>
        <p:pic>
          <p:nvPicPr>
            <p:cNvPr id="5134" name="Picture 16" descr="꽃"/>
            <p:cNvPicPr>
              <a:picLocks noChangeAspect="1"/>
            </p:cNvPicPr>
            <p:nvPr userDrawn="1"/>
          </p:nvPicPr>
          <p:blipFill>
            <a:blip r:embed="rId5"/>
            <a:stretch>
              <a:fillRect/>
            </a:stretch>
          </p:blipFill>
          <p:spPr>
            <a:xfrm>
              <a:off x="3332510" y="2061566"/>
              <a:ext cx="2845692" cy="2745981"/>
            </a:xfrm>
            <a:prstGeom prst="rect">
              <a:avLst/>
            </a:prstGeom>
            <a:noFill/>
            <a:ln w="9525">
              <a:noFill/>
            </a:ln>
          </p:spPr>
        </p:pic>
      </p:grpSp>
      <p:sp>
        <p:nvSpPr>
          <p:cNvPr id="5127" name="矩形 3"/>
          <p:cNvSpPr/>
          <p:nvPr userDrawn="1"/>
        </p:nvSpPr>
        <p:spPr>
          <a:xfrm>
            <a:off x="5580063" y="5080000"/>
            <a:ext cx="3119437" cy="26035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 lvl="0" eaLnBrk="1" hangingPunct="1"/>
            <a:r>
              <a:rPr lang="zh-CN" altLang="en-US" sz="1100" dirty="0">
                <a:solidFill>
                  <a:srgbClr val="414141"/>
                </a:solidFill>
                <a:latin typeface="Calibri" panose="020F0502020204030204" pitchFamily="34" charset="0"/>
              </a:rPr>
              <a:t> </a:t>
            </a:r>
          </a:p>
        </p:txBody>
      </p:sp>
      <p:sp>
        <p:nvSpPr>
          <p:cNvPr id="5128" name="TextBox 3"/>
          <p:cNvSpPr/>
          <p:nvPr userDrawn="1"/>
        </p:nvSpPr>
        <p:spPr>
          <a:xfrm>
            <a:off x="2087563" y="1006475"/>
            <a:ext cx="4968875" cy="504825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 defTabSz="914400" eaLnBrk="1" hangingPunct="1"/>
            <a:r>
              <a:rPr lang="zh-CN" altLang="en-US" sz="2800" dirty="0">
                <a:solidFill>
                  <a:srgbClr val="014079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感受美好自然，培养语文素养！</a:t>
            </a:r>
            <a:endParaRPr lang="zh-CN" altLang="en-US" sz="2800" dirty="0">
              <a:solidFill>
                <a:srgbClr val="014079"/>
              </a:solidFill>
              <a:latin typeface="Calibri" panose="020F0502020204030204" pitchFamily="34" charset="0"/>
            </a:endParaRPr>
          </a:p>
        </p:txBody>
      </p:sp>
      <p:sp>
        <p:nvSpPr>
          <p:cNvPr id="5129" name="TextBox 3"/>
          <p:cNvSpPr/>
          <p:nvPr userDrawn="1"/>
        </p:nvSpPr>
        <p:spPr>
          <a:xfrm>
            <a:off x="1833563" y="1471613"/>
            <a:ext cx="5399087" cy="504825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 algn="ctr" defTabSz="914400" eaLnBrk="1" hangingPunct="1"/>
            <a:r>
              <a:rPr lang="en-US" altLang="zh-CN" sz="1600" dirty="0">
                <a:solidFill>
                  <a:srgbClr val="014079"/>
                </a:solidFill>
                <a:latin typeface="Calibri" panose="020F0502020204030204" pitchFamily="34" charset="0"/>
              </a:rPr>
              <a:t>GAN SHOU MEI HAO ZI RAN</a:t>
            </a:r>
            <a:r>
              <a:rPr lang="zh-CN" altLang="en-US" sz="1600" dirty="0">
                <a:solidFill>
                  <a:srgbClr val="014079"/>
                </a:solidFill>
                <a:latin typeface="Calibri" panose="020F0502020204030204" pitchFamily="34" charset="0"/>
              </a:rPr>
              <a:t>   </a:t>
            </a:r>
            <a:r>
              <a:rPr lang="en-US" altLang="zh-CN" sz="1600" dirty="0">
                <a:solidFill>
                  <a:srgbClr val="014079"/>
                </a:solidFill>
                <a:latin typeface="Calibri" panose="020F0502020204030204" pitchFamily="34" charset="0"/>
              </a:rPr>
              <a:t> PEI YANG YU WEN SU YANG</a:t>
            </a:r>
            <a:endParaRPr lang="zh-CN" altLang="en-US" sz="1600" dirty="0">
              <a:solidFill>
                <a:srgbClr val="014079"/>
              </a:solidFill>
              <a:latin typeface="Calibri" panose="020F0502020204030204" pitchFamily="34" charset="0"/>
            </a:endParaRPr>
          </a:p>
        </p:txBody>
      </p:sp>
      <p:pic>
        <p:nvPicPr>
          <p:cNvPr id="5130" name="图片 8" descr="荣德基.png"/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134938" y="90488"/>
            <a:ext cx="1292225" cy="5048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2E8DF03A-4CF4-4F8F-B917-653792553F32}" type="datetimeFigureOut">
              <a:rPr kumimoji="1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2020/8/19</a:t>
            </a:fld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zh-CN" altLang="en-US" dirty="0">
                <a:latin typeface="Calibri" panose="020F0502020204030204" pitchFamily="34" charset="0"/>
              </a:rPr>
              <a:t>‹#›</a:t>
            </a:fld>
            <a:endParaRPr lang="zh-CN" altLang="en-US" dirty="0">
              <a:latin typeface="Calibri" panose="020F050202020403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内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 userDrawn="1"/>
        </p:nvPicPr>
        <p:blipFill>
          <a:blip r:embed="rId2"/>
          <a:srcRect b="4393"/>
          <a:stretch>
            <a:fillRect/>
          </a:stretch>
        </p:blipFill>
        <p:spPr>
          <a:xfrm>
            <a:off x="0" y="4614545"/>
            <a:ext cx="9144000" cy="528955"/>
          </a:xfrm>
          <a:prstGeom prst="rect">
            <a:avLst/>
          </a:prstGeom>
          <a:effectLst>
            <a:softEdge rad="63500"/>
          </a:effectLst>
        </p:spPr>
      </p:pic>
      <p:pic>
        <p:nvPicPr>
          <p:cNvPr id="3074" name="图片 8" descr="荣德基.png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47663" y="90488"/>
            <a:ext cx="1292225" cy="504825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 userDrawn="1"/>
        </p:nvPicPr>
        <p:blipFill>
          <a:blip r:embed="rId2"/>
          <a:srcRect b="4393"/>
          <a:stretch>
            <a:fillRect/>
          </a:stretch>
        </p:blipFill>
        <p:spPr>
          <a:xfrm>
            <a:off x="0" y="4614545"/>
            <a:ext cx="9144000" cy="528955"/>
          </a:xfrm>
          <a:prstGeom prst="rect">
            <a:avLst/>
          </a:prstGeom>
          <a:effectLst>
            <a:softEdge rad="63500"/>
          </a:effectLst>
        </p:spPr>
      </p:pic>
      <p:pic>
        <p:nvPicPr>
          <p:cNvPr id="3074" name="图片 8" descr="荣德基.png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47663" y="90488"/>
            <a:ext cx="1292225" cy="504825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 spd="slow" advTm="0">
    <p:fade/>
  </p:transition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内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 userDrawn="1"/>
        </p:nvPicPr>
        <p:blipFill>
          <a:blip r:embed="rId2"/>
          <a:srcRect b="4393"/>
          <a:stretch>
            <a:fillRect/>
          </a:stretch>
        </p:blipFill>
        <p:spPr>
          <a:xfrm>
            <a:off x="0" y="4614545"/>
            <a:ext cx="9144000" cy="528955"/>
          </a:xfrm>
          <a:prstGeom prst="rect">
            <a:avLst/>
          </a:prstGeom>
          <a:effectLst>
            <a:softEdge rad="63500"/>
          </a:effectLst>
        </p:spPr>
      </p:pic>
      <p:pic>
        <p:nvPicPr>
          <p:cNvPr id="3074" name="图片 8" descr="荣德基.png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47663" y="90488"/>
            <a:ext cx="1292225" cy="504825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标题占位符 1"/>
          <p:cNvSpPr>
            <a:spLocks noGrp="1"/>
          </p:cNvSpPr>
          <p:nvPr>
            <p:ph type="title"/>
          </p:nvPr>
        </p:nvSpPr>
        <p:spPr>
          <a:xfrm>
            <a:off x="457200" y="206375"/>
            <a:ext cx="8229600" cy="857250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lstStyle/>
          <a:p>
            <a:pPr lvl="0"/>
            <a:r>
              <a:rPr lang="zh-CN" altLang="en-US" dirty="0"/>
              <a:t>单击此处编辑母版标题样式</a:t>
            </a:r>
          </a:p>
        </p:txBody>
      </p:sp>
      <p:sp>
        <p:nvSpPr>
          <p:cNvPr id="1027" name="文本占位符 2"/>
          <p:cNvSpPr>
            <a:spLocks noGrp="1"/>
          </p:cNvSpPr>
          <p:nvPr>
            <p:ph type="body"/>
          </p:nvPr>
        </p:nvSpPr>
        <p:spPr>
          <a:xfrm>
            <a:off x="457200" y="1200150"/>
            <a:ext cx="8229600" cy="3394075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二级</a:t>
            </a:r>
          </a:p>
          <a:p>
            <a:pPr lvl="2"/>
            <a:r>
              <a:rPr lang="zh-CN" altLang="en-US" dirty="0"/>
              <a:t>三级</a:t>
            </a:r>
          </a:p>
          <a:p>
            <a:pPr lvl="3"/>
            <a:r>
              <a:rPr lang="zh-CN" altLang="en-US" dirty="0"/>
              <a:t>四级</a:t>
            </a:r>
          </a:p>
          <a:p>
            <a:pPr lvl="4"/>
            <a:r>
              <a:rPr lang="zh-CN" altLang="en-US" dirty="0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buFontTx/>
              <a:buNone/>
              <a:defRPr kumimoji="1"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2E8DF03A-4CF4-4F8F-B917-653792553F32}" type="datetimeFigureOut">
              <a:rPr kumimoji="1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2020/8/19</a:t>
            </a:fld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buFontTx/>
              <a:buNone/>
              <a:defRPr kumimoji="1"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幻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4638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/>
          <a:lstStyle>
            <a:lvl1pPr algn="r">
              <a:buFont typeface="Arial" panose="020B0604020202020204" pitchFamily="34" charset="0"/>
              <a:defRPr sz="1200">
                <a:solidFill>
                  <a:srgbClr val="898989"/>
                </a:solidFill>
              </a:defRPr>
            </a:lvl1pPr>
          </a:lstStyle>
          <a:p>
            <a:pPr lvl="0" eaLnBrk="1" hangingPunct="1">
              <a:buNone/>
            </a:pPr>
            <a:fld id="{9A0DB2DC-4C9A-4742-B13C-FB6460FD3503}" type="slidenum">
              <a:rPr lang="zh-CN" altLang="en-US" dirty="0">
                <a:latin typeface="Calibri" panose="020F0502020204030204" pitchFamily="34" charset="0"/>
              </a:rPr>
              <a:t>‹#›</a:t>
            </a:fld>
            <a:endParaRPr lang="zh-CN" altLang="en-US" dirty="0">
              <a:latin typeface="Calibri" panose="020F0502020204030204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</p:sldLayoutIdLst>
  <p:timing>
    <p:tnLst>
      <p:par>
        <p:cTn id="1" dur="indefinite" restart="never" nodeType="tmRoot"/>
      </p:par>
    </p:tnLst>
  </p:timing>
  <p:hf sldNum="0" hdr="0" ftr="0" dt="0"/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hyperlink" Target="&#25945;&#24072;&#22791;&#35838;&#36164;&#26009;&#21253;/2.&#38899;&#35270;&#39057;&#36164;&#26009;&#21253;/21.&#38271;&#30456;&#24605;.mp4" TargetMode="External"/><Relationship Id="rId4" Type="http://schemas.openxmlformats.org/officeDocument/2006/relationships/image" Target="../media/image1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" Target="slide12.xml"/><Relationship Id="rId2" Type="http://schemas.openxmlformats.org/officeDocument/2006/relationships/slide" Target="slide11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1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slide" Target="slide9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" Target="slide9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2.png"/><Relationship Id="rId4" Type="http://schemas.openxmlformats.org/officeDocument/2006/relationships/hyperlink" Target="&#25945;&#24072;&#22791;&#35838;&#36164;&#26009;&#21253;/2.&#38899;&#35270;&#39057;&#36164;&#26009;&#21253;/21.&#21476;&#35799;&#35789;&#19977;&#39318;&#65288;&#23478;&#38271;&#25195;&#30721;&#25253;&#21548;&#20889;&#65289;.mp4" TargetMode="Externa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5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C:\Users\Administrator\Desktop\课件首页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5400"/>
            <a:ext cx="9191625" cy="5168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989589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图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5" y="0"/>
            <a:ext cx="9143365" cy="5143500"/>
          </a:xfrm>
          <a:prstGeom prst="rect">
            <a:avLst/>
          </a:prstGeom>
        </p:spPr>
      </p:pic>
      <p:sp>
        <p:nvSpPr>
          <p:cNvPr id="11" name="TextBox 48"/>
          <p:cNvSpPr txBox="1"/>
          <p:nvPr/>
        </p:nvSpPr>
        <p:spPr>
          <a:xfrm>
            <a:off x="2692069" y="1570442"/>
            <a:ext cx="3845560" cy="852805"/>
          </a:xfrm>
          <a:prstGeom prst="rect">
            <a:avLst/>
          </a:prstGeom>
          <a:noFill/>
          <a:ln w="19050">
            <a:solidFill>
              <a:schemeClr val="tx1"/>
            </a:solidFill>
          </a:ln>
          <a:effectLst>
            <a:outerShdw blurRad="76200" dist="12700" dir="2700000" sy="-23000" kx="-800400" algn="bl" rotWithShape="0">
              <a:prstClr val="black">
                <a:alpha val="20000"/>
              </a:prstClr>
            </a:outerShdw>
            <a:softEdge rad="31750"/>
          </a:effectLst>
        </p:spPr>
        <p:txBody>
          <a:bodyPr wrap="square" lIns="68580" tIns="34290" rIns="68580" bIns="34290">
            <a:spAutoFit/>
          </a:bodyPr>
          <a:lstStyle/>
          <a:p>
            <a:pPr marR="0" defTabSz="457200">
              <a:buClrTx/>
              <a:buSzTx/>
              <a:buFontTx/>
              <a:defRPr/>
            </a:pPr>
            <a:r>
              <a:rPr kumimoji="0" lang="en-US" altLang="zh-CN" sz="5100" b="1" kern="1200" cap="none" spc="0" normalizeH="0" baseline="0" noProof="0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21 </a:t>
            </a:r>
            <a:r>
              <a:rPr kumimoji="0" lang="zh-CN" altLang="en-US" sz="5100" b="1" kern="1200" cap="none" spc="0" normalizeH="0" baseline="0" noProof="0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古诗三首</a:t>
            </a:r>
          </a:p>
        </p:txBody>
      </p:sp>
      <p:sp>
        <p:nvSpPr>
          <p:cNvPr id="22" name="矩形 21"/>
          <p:cNvSpPr/>
          <p:nvPr/>
        </p:nvSpPr>
        <p:spPr bwMode="auto">
          <a:xfrm>
            <a:off x="3038433" y="2817814"/>
            <a:ext cx="2929077" cy="70675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marL="0" marR="0" lvl="0" indent="0" algn="dist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4000" b="1" i="0" u="none" strike="noStrike" kern="1200" cap="none" spc="0" normalizeH="0" baseline="0" noProof="0" dirty="0">
                <a:ln w="17780" cmpd="sng">
                  <a:noFill/>
                  <a:prstDash val="solid"/>
                  <a:miter lim="800000"/>
                </a:ln>
                <a:solidFill>
                  <a:schemeClr val="tx1"/>
                </a:solidFill>
                <a:effectLst>
                  <a:glow rad="304800">
                    <a:schemeClr val="bg1">
                      <a:alpha val="60000"/>
                    </a:schemeClr>
                  </a:glow>
                </a:effectLst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仿宋" panose="02010609060101010101" pitchFamily="49" charset="-122"/>
              </a:rPr>
              <a:t>《长相思》</a:t>
            </a:r>
          </a:p>
        </p:txBody>
      </p:sp>
      <p:grpSp>
        <p:nvGrpSpPr>
          <p:cNvPr id="8198" name="组合 23"/>
          <p:cNvGrpSpPr/>
          <p:nvPr/>
        </p:nvGrpSpPr>
        <p:grpSpPr>
          <a:xfrm>
            <a:off x="5663883" y="-52071"/>
            <a:ext cx="3465512" cy="368300"/>
            <a:chOff x="-36512" y="147808"/>
            <a:chExt cx="3383280" cy="347267"/>
          </a:xfrm>
        </p:grpSpPr>
        <p:sp>
          <p:nvSpPr>
            <p:cNvPr id="4" name="矩形 3"/>
            <p:cNvSpPr/>
            <p:nvPr/>
          </p:nvSpPr>
          <p:spPr>
            <a:xfrm flipH="1">
              <a:off x="-36512" y="195707"/>
              <a:ext cx="3383280" cy="251469"/>
            </a:xfrm>
            <a:prstGeom prst="rect">
              <a:avLst/>
            </a:prstGeom>
            <a:gradFill flip="none" rotWithShape="1">
              <a:gsLst>
                <a:gs pos="0">
                  <a:srgbClr val="5E9EFF"/>
                </a:gs>
                <a:gs pos="39999">
                  <a:srgbClr val="85C2FF"/>
                </a:gs>
                <a:gs pos="70000">
                  <a:srgbClr val="C4D6EB"/>
                </a:gs>
                <a:gs pos="100000">
                  <a:srgbClr val="FFEBFA"/>
                </a:gs>
              </a:gsLst>
              <a:lin ang="108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1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6" name="文本框 1"/>
            <p:cNvSpPr txBox="1"/>
            <p:nvPr/>
          </p:nvSpPr>
          <p:spPr>
            <a:xfrm>
              <a:off x="193517" y="147808"/>
              <a:ext cx="3079824" cy="347267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t">
              <a:spAutoFit/>
            </a:bodyPr>
            <a:lstStyle/>
            <a:p>
              <a:r>
                <a:rPr lang="zh-CN" altLang="en-US" dirty="0">
                  <a:latin typeface="黑体" panose="02010609060101010101" pitchFamily="49" charset="-122"/>
                  <a:ea typeface="黑体" panose="02010609060101010101" pitchFamily="49" charset="-122"/>
                </a:rPr>
                <a:t>人教版  语文  五年级  上册</a:t>
              </a:r>
            </a:p>
          </p:txBody>
        </p:sp>
      </p:grpSp>
      <p:pic>
        <p:nvPicPr>
          <p:cNvPr id="8" name="图片 8" descr="荣德基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0825" y="104775"/>
            <a:ext cx="1292225" cy="504825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5" name="Rectangle 1"/>
          <p:cNvSpPr>
            <a:spLocks noChangeArrowheads="1"/>
          </p:cNvSpPr>
          <p:nvPr/>
        </p:nvSpPr>
        <p:spPr bwMode="auto">
          <a:xfrm>
            <a:off x="736911" y="1318790"/>
            <a:ext cx="8045582" cy="33229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/>
          <a:p>
            <a:pPr marR="0" lvl="0" indent="712788" algn="l" defTabSz="4572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ea"/>
                <a:ea typeface="+mj-ea"/>
                <a:cs typeface="Times New Roman" panose="02020603050405020304" pitchFamily="18" charset="0"/>
              </a:rPr>
              <a:t>康熙二十一年二月十五日</a:t>
            </a:r>
            <a:r>
              <a:rPr kumimoji="0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ea"/>
                <a:ea typeface="+mj-ea"/>
                <a:cs typeface="Times New Roman" panose="02020603050405020304" pitchFamily="18" charset="0"/>
              </a:rPr>
              <a:t>，康熙因云南平定，出关东巡，祭告奉天祖陵。纳兰性德随从康熙去永陵、福陵、召陵告祭，二十三日出山海关，塞上风雪凄迷，苦寒的天气引发了纳兰性德对家的思念，于是写下了</a:t>
            </a:r>
            <a:r>
              <a:rPr kumimoji="0" lang="zh-CN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ea"/>
                <a:ea typeface="+mj-ea"/>
                <a:cs typeface="Times New Roman" panose="02020603050405020304" pitchFamily="18" charset="0"/>
              </a:rPr>
              <a:t>《长相思》</a:t>
            </a:r>
            <a:r>
              <a:rPr kumimoji="0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ea"/>
                <a:ea typeface="+mj-ea"/>
                <a:cs typeface="Times New Roman" panose="02020603050405020304" pitchFamily="18" charset="0"/>
              </a:rPr>
              <a:t>这首词。</a:t>
            </a:r>
          </a:p>
        </p:txBody>
      </p:sp>
      <p:pic>
        <p:nvPicPr>
          <p:cNvPr id="7" name="Picture 2" descr="C:\Users\Administrator\Desktop\3333\助读资料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486150" y="354013"/>
            <a:ext cx="2171700" cy="568325"/>
          </a:xfrm>
          <a:prstGeom prst="rect">
            <a:avLst/>
          </a:prstGeom>
          <a:noFill/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3" name="矩形 2"/>
          <p:cNvSpPr/>
          <p:nvPr/>
        </p:nvSpPr>
        <p:spPr>
          <a:xfrm>
            <a:off x="590307" y="712169"/>
            <a:ext cx="2019300" cy="6451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方正粗黑宋简体" panose="02000000000000000000" charset="-122"/>
                <a:ea typeface="方正粗黑宋简体" panose="02000000000000000000" charset="-122"/>
                <a:cs typeface="+mn-cs"/>
              </a:rPr>
              <a:t>写作背景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22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2225" grpId="1"/>
      <p:bldP spid="52225" grpId="2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41" name="矩形 2"/>
          <p:cNvSpPr/>
          <p:nvPr/>
        </p:nvSpPr>
        <p:spPr>
          <a:xfrm>
            <a:off x="692150" y="1070649"/>
            <a:ext cx="7991475" cy="312928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indent="714375" defTabSz="1244600">
              <a:lnSpc>
                <a:spcPct val="150000"/>
              </a:lnSpc>
              <a:spcAft>
                <a:spcPct val="35000"/>
              </a:spcAft>
            </a:pPr>
            <a:r>
              <a:rPr lang="en-US" altLang="zh-CN" sz="24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</a:t>
            </a:r>
            <a:r>
              <a:rPr lang="zh-CN" altLang="en-US" sz="24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自由朗读三首古诗，圈出生字词，不会读的字查字典解决，难读的地方多读几遍，没把握的地方做批注。</a:t>
            </a:r>
            <a:endParaRPr lang="en-US" altLang="zh-CN" sz="2400" b="1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714375" defTabSz="1244600">
              <a:lnSpc>
                <a:spcPct val="150000"/>
              </a:lnSpc>
              <a:spcAft>
                <a:spcPct val="35000"/>
              </a:spcAft>
            </a:pPr>
            <a:r>
              <a:rPr lang="en-US" altLang="zh-CN" sz="24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</a:t>
            </a:r>
            <a:r>
              <a:rPr lang="zh-CN" altLang="en-US" sz="24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听范读，注意自己标注的地方，看自己哪些地方读的不准确。</a:t>
            </a:r>
            <a:endParaRPr lang="en-US" altLang="zh-CN" sz="2400" b="1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714375" defTabSz="1244600">
              <a:lnSpc>
                <a:spcPct val="150000"/>
              </a:lnSpc>
              <a:spcAft>
                <a:spcPct val="35000"/>
              </a:spcAft>
            </a:pPr>
            <a:r>
              <a:rPr lang="en-US" altLang="zh-CN" sz="24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</a:t>
            </a:r>
            <a:r>
              <a:rPr lang="zh-CN" altLang="en-US" sz="24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再读一遍，把课文读通读顺，然后读给同桌听。</a:t>
            </a:r>
            <a:endParaRPr lang="zh-CN" altLang="en-US" sz="2400" b="1" dirty="0">
              <a:solidFill>
                <a:srgbClr val="00000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pic>
        <p:nvPicPr>
          <p:cNvPr id="12" name="Picture 2" descr="C:\Users\Administrator\Desktop\3333\初读感知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510679" y="321541"/>
            <a:ext cx="2044700" cy="592138"/>
          </a:xfrm>
          <a:prstGeom prst="rect">
            <a:avLst/>
          </a:prstGeom>
          <a:noFill/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grpSp>
        <p:nvGrpSpPr>
          <p:cNvPr id="12293" name="组 28"/>
          <p:cNvGrpSpPr/>
          <p:nvPr/>
        </p:nvGrpSpPr>
        <p:grpSpPr>
          <a:xfrm>
            <a:off x="6851884" y="131036"/>
            <a:ext cx="2138363" cy="490537"/>
            <a:chOff x="3508667" y="4638583"/>
            <a:chExt cx="2137740" cy="490761"/>
          </a:xfrm>
        </p:grpSpPr>
        <p:sp>
          <p:nvSpPr>
            <p:cNvPr id="2" name="圆角矩形 1"/>
            <p:cNvSpPr/>
            <p:nvPr/>
          </p:nvSpPr>
          <p:spPr>
            <a:xfrm>
              <a:off x="3508667" y="4656053"/>
              <a:ext cx="2137740" cy="370057"/>
            </a:xfrm>
            <a:prstGeom prst="roundRect">
              <a:avLst>
                <a:gd name="adj" fmla="val 50000"/>
              </a:avLst>
            </a:prstGeom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1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grpSp>
          <p:nvGrpSpPr>
            <p:cNvPr id="3" name="组 31"/>
            <p:cNvGrpSpPr/>
            <p:nvPr/>
          </p:nvGrpSpPr>
          <p:grpSpPr>
            <a:xfrm>
              <a:off x="3712638" y="4734782"/>
              <a:ext cx="533248" cy="394562"/>
              <a:chOff x="2515209" y="2169965"/>
              <a:chExt cx="533248" cy="394562"/>
            </a:xfrm>
          </p:grpSpPr>
          <p:sp>
            <p:nvSpPr>
              <p:cNvPr id="17" name="椭圆 16"/>
              <p:cNvSpPr/>
              <p:nvPr/>
            </p:nvSpPr>
            <p:spPr>
              <a:xfrm>
                <a:off x="2720694" y="2181765"/>
                <a:ext cx="207902" cy="208057"/>
              </a:xfrm>
              <a:prstGeom prst="ellipse">
                <a:avLst/>
              </a:prstGeom>
              <a:noFill/>
              <a:ln w="28575" cmpd="sng">
                <a:solidFill>
                  <a:schemeClr val="bg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1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  <p:pic>
            <p:nvPicPr>
              <p:cNvPr id="12302" name="图片 33"/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 rot="2700000">
                <a:off x="2584552" y="2100622"/>
                <a:ext cx="394562" cy="533248"/>
              </a:xfrm>
              <a:prstGeom prst="rect">
                <a:avLst/>
              </a:prstGeom>
              <a:noFill/>
              <a:ln w="9525">
                <a:noFill/>
              </a:ln>
            </p:spPr>
          </p:pic>
        </p:grpSp>
        <p:sp>
          <p:nvSpPr>
            <p:cNvPr id="12300" name="TextBox 5">
              <a:hlinkClick r:id="rId5" action="ppaction://hlinkfile"/>
            </p:cNvPr>
            <p:cNvSpPr txBox="1"/>
            <p:nvPr/>
          </p:nvSpPr>
          <p:spPr>
            <a:xfrm>
              <a:off x="3761573" y="4638583"/>
              <a:ext cx="1837903" cy="400293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>
              <a:spAutoFit/>
            </a:bodyPr>
            <a:lstStyle/>
            <a:p>
              <a:pPr algn="ctr">
                <a:buFont typeface="Arial" panose="020B0604020202020204" pitchFamily="34" charset="0"/>
              </a:pPr>
              <a:r>
                <a:rPr lang="zh-CN" altLang="en-US" sz="2000" b="1" dirty="0">
                  <a:solidFill>
                    <a:srgbClr val="235B23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朗读视频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  <p:bldLst>
      <p:bldP spid="14341" grpId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extBox 44"/>
          <p:cNvSpPr txBox="1"/>
          <p:nvPr/>
        </p:nvSpPr>
        <p:spPr>
          <a:xfrm>
            <a:off x="2275678" y="1942465"/>
            <a:ext cx="1600200" cy="70675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lang="zh-CN" altLang="en-US" sz="40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榆</a:t>
            </a:r>
            <a:r>
              <a:rPr lang="zh-CN" altLang="en-US" sz="40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树</a:t>
            </a:r>
          </a:p>
        </p:txBody>
      </p:sp>
      <p:sp>
        <p:nvSpPr>
          <p:cNvPr id="15363" name="TextBox 44"/>
          <p:cNvSpPr txBox="1"/>
          <p:nvPr/>
        </p:nvSpPr>
        <p:spPr>
          <a:xfrm>
            <a:off x="4955696" y="1942465"/>
            <a:ext cx="1344612" cy="70675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lang="zh-CN" altLang="en-US" sz="4000" b="1" dirty="0">
                <a:latin typeface="楷体" panose="02010609060101010101" pitchFamily="49" charset="-122"/>
                <a:ea typeface="楷体" panose="02010609060101010101" pitchFamily="49" charset="-122"/>
              </a:rPr>
              <a:t>湖</a:t>
            </a:r>
            <a:r>
              <a:rPr lang="zh-CN" altLang="en-US" sz="40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畔</a:t>
            </a:r>
          </a:p>
        </p:txBody>
      </p:sp>
      <p:sp>
        <p:nvSpPr>
          <p:cNvPr id="15364" name="TextBox 44"/>
          <p:cNvSpPr txBox="1"/>
          <p:nvPr/>
        </p:nvSpPr>
        <p:spPr>
          <a:xfrm>
            <a:off x="2343306" y="3293745"/>
            <a:ext cx="1274762" cy="70675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lang="zh-CN" altLang="en-US" sz="40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五</a:t>
            </a:r>
            <a:r>
              <a:rPr lang="zh-CN" altLang="en-US" sz="40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更</a:t>
            </a:r>
          </a:p>
        </p:txBody>
      </p:sp>
      <p:sp>
        <p:nvSpPr>
          <p:cNvPr id="15366" name="TextBox 44"/>
          <p:cNvSpPr txBox="1"/>
          <p:nvPr/>
        </p:nvSpPr>
        <p:spPr>
          <a:xfrm>
            <a:off x="4956013" y="3206115"/>
            <a:ext cx="1330325" cy="70675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lang="zh-CN" altLang="en-US" sz="40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聒</a:t>
            </a:r>
            <a:r>
              <a:rPr lang="zh-CN" altLang="en-US" sz="40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噪</a:t>
            </a:r>
          </a:p>
        </p:txBody>
      </p:sp>
      <p:sp>
        <p:nvSpPr>
          <p:cNvPr id="31" name="TextBox 11"/>
          <p:cNvSpPr txBox="1">
            <a:spLocks noChangeArrowheads="1"/>
          </p:cNvSpPr>
          <p:nvPr/>
        </p:nvSpPr>
        <p:spPr bwMode="auto">
          <a:xfrm>
            <a:off x="2388074" y="1591945"/>
            <a:ext cx="592614" cy="4838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80" tIns="34290" rIns="68580" bIns="34290">
            <a:spAutoFit/>
          </a:bodyPr>
          <a:lstStyle>
            <a:lvl1pPr>
              <a:defRPr sz="16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lvl="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CN" sz="2700" b="1" dirty="0">
                <a:solidFill>
                  <a:srgbClr val="0000FF"/>
                </a:solidFill>
                <a:latin typeface="方正姚体" pitchFamily="2" charset="-122"/>
                <a:ea typeface="方正姚体" pitchFamily="2" charset="-122"/>
                <a:cs typeface="汉语拼音" panose="020B0604020202020204" pitchFamily="34" charset="0"/>
              </a:rPr>
              <a:t>yú</a:t>
            </a:r>
          </a:p>
        </p:txBody>
      </p:sp>
      <p:sp>
        <p:nvSpPr>
          <p:cNvPr id="33" name="TextBox 11"/>
          <p:cNvSpPr txBox="1">
            <a:spLocks noChangeArrowheads="1"/>
          </p:cNvSpPr>
          <p:nvPr/>
        </p:nvSpPr>
        <p:spPr bwMode="auto">
          <a:xfrm>
            <a:off x="5511830" y="1592176"/>
            <a:ext cx="756579" cy="4838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80" tIns="34290" rIns="68580" bIns="34290">
            <a:spAutoFit/>
          </a:bodyPr>
          <a:lstStyle>
            <a:lvl1pPr>
              <a:defRPr sz="16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lvl="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CN" sz="2700" b="1" dirty="0" err="1" smtClean="0">
                <a:solidFill>
                  <a:srgbClr val="0000FF"/>
                </a:solidFill>
                <a:latin typeface="方正姚体" pitchFamily="2" charset="-122"/>
                <a:ea typeface="方正姚体" pitchFamily="2" charset="-122"/>
                <a:cs typeface="汉语拼音" panose="020B0604020202020204" pitchFamily="34" charset="0"/>
              </a:rPr>
              <a:t>pàn</a:t>
            </a:r>
          </a:p>
        </p:txBody>
      </p:sp>
      <p:sp>
        <p:nvSpPr>
          <p:cNvPr id="5" name="TextBox 11"/>
          <p:cNvSpPr txBox="1">
            <a:spLocks noChangeArrowheads="1"/>
          </p:cNvSpPr>
          <p:nvPr/>
        </p:nvSpPr>
        <p:spPr bwMode="auto">
          <a:xfrm>
            <a:off x="2796053" y="2957830"/>
            <a:ext cx="967438" cy="4838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80" tIns="34290" rIns="68580" bIns="34290">
            <a:spAutoFit/>
          </a:bodyPr>
          <a:lstStyle>
            <a:lvl1pPr>
              <a:defRPr sz="16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lvl="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CN" sz="2700" b="1" dirty="0" err="1" smtClean="0">
                <a:solidFill>
                  <a:srgbClr val="0000FF"/>
                </a:solidFill>
                <a:latin typeface="方正姚体" pitchFamily="2" charset="-122"/>
                <a:ea typeface="方正姚体" pitchFamily="2" charset="-122"/>
                <a:cs typeface="汉语拼音" panose="020B0604020202020204" pitchFamily="34" charset="0"/>
                <a:sym typeface="+mn-ea"/>
              </a:rPr>
              <a:t>gēng</a:t>
            </a:r>
          </a:p>
        </p:txBody>
      </p:sp>
      <p:sp>
        <p:nvSpPr>
          <p:cNvPr id="7" name="TextBox 11"/>
          <p:cNvSpPr txBox="1">
            <a:spLocks noChangeArrowheads="1"/>
          </p:cNvSpPr>
          <p:nvPr/>
        </p:nvSpPr>
        <p:spPr bwMode="auto">
          <a:xfrm>
            <a:off x="4956192" y="2885210"/>
            <a:ext cx="783897" cy="4838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80" tIns="34290" rIns="68580" bIns="34290">
            <a:spAutoFit/>
          </a:bodyPr>
          <a:lstStyle>
            <a:lvl1pPr>
              <a:defRPr sz="16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lvl="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CN" sz="2700" b="1" dirty="0">
                <a:solidFill>
                  <a:srgbClr val="0000FF"/>
                </a:solidFill>
                <a:latin typeface="方正姚体" pitchFamily="2" charset="-122"/>
                <a:ea typeface="方正姚体" pitchFamily="2" charset="-122"/>
                <a:cs typeface="汉语拼音" panose="020B0604020202020204" pitchFamily="34" charset="0"/>
              </a:rPr>
              <a:t>guō</a:t>
            </a:r>
          </a:p>
        </p:txBody>
      </p:sp>
      <p:grpSp>
        <p:nvGrpSpPr>
          <p:cNvPr id="10255" name="组合 5"/>
          <p:cNvGrpSpPr/>
          <p:nvPr/>
        </p:nvGrpSpPr>
        <p:grpSpPr>
          <a:xfrm>
            <a:off x="3454089" y="186056"/>
            <a:ext cx="2286000" cy="831850"/>
            <a:chOff x="924035" y="907522"/>
            <a:chExt cx="2287080" cy="832905"/>
          </a:xfrm>
        </p:grpSpPr>
        <p:grpSp>
          <p:nvGrpSpPr>
            <p:cNvPr id="10269" name="组合 4"/>
            <p:cNvGrpSpPr/>
            <p:nvPr/>
          </p:nvGrpSpPr>
          <p:grpSpPr>
            <a:xfrm>
              <a:off x="924035" y="907522"/>
              <a:ext cx="2287080" cy="832905"/>
              <a:chOff x="1314217" y="754602"/>
              <a:chExt cx="2287080" cy="832905"/>
            </a:xfrm>
          </p:grpSpPr>
          <p:pic>
            <p:nvPicPr>
              <p:cNvPr id="10273" name="Picture 10" descr="C:\Users\Administrator\Desktop\绿.png"/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1314219" y="1333230"/>
                <a:ext cx="2287078" cy="254277"/>
              </a:xfrm>
              <a:prstGeom prst="rect">
                <a:avLst/>
              </a:prstGeom>
              <a:noFill/>
              <a:ln w="9525">
                <a:noFill/>
              </a:ln>
            </p:spPr>
          </p:pic>
          <p:pic>
            <p:nvPicPr>
              <p:cNvPr id="10274" name="Picture 6"/>
              <p:cNvPicPr>
                <a:picLocks noChangeAspect="1"/>
              </p:cNvPicPr>
              <p:nvPr/>
            </p:nvPicPr>
            <p:blipFill>
              <a:blip r:embed="rId3">
                <a:clrChange>
                  <a:clrFrom>
                    <a:srgbClr val="000000"/>
                  </a:clrFrom>
                  <a:clrTo>
                    <a:srgbClr val="000000">
                      <a:alpha val="0"/>
                    </a:srgbClr>
                  </a:clrTo>
                </a:clrChange>
              </a:blip>
              <a:srcRect b="5344"/>
              <a:stretch>
                <a:fillRect/>
              </a:stretch>
            </p:blipFill>
            <p:spPr>
              <a:xfrm>
                <a:off x="1314217" y="754602"/>
                <a:ext cx="619094" cy="788399"/>
              </a:xfrm>
              <a:prstGeom prst="rect">
                <a:avLst/>
              </a:prstGeom>
              <a:noFill/>
              <a:ln w="9525">
                <a:noFill/>
              </a:ln>
            </p:spPr>
          </p:pic>
        </p:grpSp>
        <p:sp>
          <p:nvSpPr>
            <p:cNvPr id="3" name="圆角矩形 2"/>
            <p:cNvSpPr/>
            <p:nvPr/>
          </p:nvSpPr>
          <p:spPr>
            <a:xfrm>
              <a:off x="1485979" y="1067895"/>
              <a:ext cx="1315403" cy="531883"/>
            </a:xfrm>
            <a:prstGeom prst="roundRect">
              <a:avLst/>
            </a:prstGeom>
            <a:noFill/>
            <a:effectLst>
              <a:softEdge rad="31750"/>
            </a:effectLst>
          </p:spPr>
          <p:txBody>
            <a:bodyPr wrap="none">
              <a:spAutoFit/>
            </a:bodyPr>
            <a:lstStyle/>
            <a:p>
              <a:pPr marL="0" marR="0" lvl="0" indent="0" algn="l" defTabSz="1600200" rtl="0" eaLnBrk="1" fontAlgn="base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hueOff val="0"/>
                      <a:satOff val="0"/>
                      <a:lumOff val="0"/>
                      <a:alphaOff val="0"/>
                    </a:prstClr>
                  </a:solidFill>
                  <a:effectLst/>
                  <a:uLnTx/>
                  <a:uFillTx/>
                  <a:latin typeface="华文彩云" panose="02010800040101010101" pitchFamily="2" charset="-122"/>
                  <a:ea typeface="华文彩云" panose="02010800040101010101" pitchFamily="2" charset="-122"/>
                  <a:cs typeface="+mn-cs"/>
                </a:rPr>
                <a:t>我会读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/>
      <p:bldP spid="31" grpId="1"/>
      <p:bldP spid="33" grpId="0"/>
      <p:bldP spid="33" grpId="1"/>
      <p:bldP spid="5" grpId="0"/>
      <p:bldP spid="5" grpId="1"/>
      <p:bldP spid="7" grpId="0"/>
      <p:bldP spid="7" grpId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509517" y="3490012"/>
            <a:ext cx="8205787" cy="119888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lang="zh-CN" altLang="zh-CN" sz="2400" b="1" dirty="0" smtClean="0">
                <a:solidFill>
                  <a:srgbClr val="FF0000"/>
                </a:solidFill>
                <a:latin typeface="+mj-ea"/>
                <a:ea typeface="+mj-ea"/>
              </a:rPr>
              <a:t>运用</a:t>
            </a:r>
            <a:r>
              <a:rPr lang="zh-CN" altLang="zh-CN" sz="2400" b="1" dirty="0">
                <a:solidFill>
                  <a:srgbClr val="FF0000"/>
                </a:solidFill>
                <a:latin typeface="+mj-ea"/>
                <a:ea typeface="+mj-ea"/>
              </a:rPr>
              <a:t>：</a:t>
            </a:r>
            <a:r>
              <a:rPr lang="zh-CN" altLang="zh-CN" sz="2400" b="1" dirty="0">
                <a:latin typeface="+mj-ea"/>
                <a:ea typeface="+mj-ea"/>
              </a:rPr>
              <a:t>春天来了，蜜蜂在粉红色的杏花间愉快地歌唱，蝴蝶在淡蓝的天空中翩翩起舞，嫩黄的榆钱在春风中颤动，小鱼在清澈的河水里自由自在地游来游去。</a:t>
            </a:r>
          </a:p>
        </p:txBody>
      </p:sp>
      <p:grpSp>
        <p:nvGrpSpPr>
          <p:cNvPr id="12291" name="组合 5"/>
          <p:cNvGrpSpPr/>
          <p:nvPr/>
        </p:nvGrpSpPr>
        <p:grpSpPr>
          <a:xfrm>
            <a:off x="3073796" y="-23929"/>
            <a:ext cx="2579687" cy="831850"/>
            <a:chOff x="924035" y="907522"/>
            <a:chExt cx="2581226" cy="832905"/>
          </a:xfrm>
        </p:grpSpPr>
        <p:grpSp>
          <p:nvGrpSpPr>
            <p:cNvPr id="12301" name="组合 4"/>
            <p:cNvGrpSpPr/>
            <p:nvPr/>
          </p:nvGrpSpPr>
          <p:grpSpPr>
            <a:xfrm>
              <a:off x="924035" y="907522"/>
              <a:ext cx="2581225" cy="832905"/>
              <a:chOff x="1314217" y="754602"/>
              <a:chExt cx="2581225" cy="832905"/>
            </a:xfrm>
          </p:grpSpPr>
          <p:pic>
            <p:nvPicPr>
              <p:cNvPr id="12305" name="Picture 10" descr="C:\Users\Administrator\Desktop\绿.png"/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1314218" y="1333230"/>
                <a:ext cx="2581224" cy="254277"/>
              </a:xfrm>
              <a:prstGeom prst="rect">
                <a:avLst/>
              </a:prstGeom>
              <a:noFill/>
              <a:ln w="9525">
                <a:noFill/>
              </a:ln>
            </p:spPr>
          </p:pic>
          <p:pic>
            <p:nvPicPr>
              <p:cNvPr id="12306" name="Picture 6"/>
              <p:cNvPicPr>
                <a:picLocks noChangeAspect="1"/>
              </p:cNvPicPr>
              <p:nvPr/>
            </p:nvPicPr>
            <p:blipFill>
              <a:blip r:embed="rId3">
                <a:clrChange>
                  <a:clrFrom>
                    <a:srgbClr val="000000"/>
                  </a:clrFrom>
                  <a:clrTo>
                    <a:srgbClr val="000000">
                      <a:alpha val="0"/>
                    </a:srgbClr>
                  </a:clrTo>
                </a:clrChange>
              </a:blip>
              <a:srcRect b="5344"/>
              <a:stretch>
                <a:fillRect/>
              </a:stretch>
            </p:blipFill>
            <p:spPr>
              <a:xfrm>
                <a:off x="1314217" y="754602"/>
                <a:ext cx="619094" cy="788399"/>
              </a:xfrm>
              <a:prstGeom prst="rect">
                <a:avLst/>
              </a:prstGeom>
              <a:noFill/>
              <a:ln w="9525">
                <a:noFill/>
              </a:ln>
            </p:spPr>
          </p:pic>
        </p:grpSp>
        <p:sp>
          <p:nvSpPr>
            <p:cNvPr id="5" name="圆角矩形 4"/>
            <p:cNvSpPr/>
            <p:nvPr/>
          </p:nvSpPr>
          <p:spPr>
            <a:xfrm>
              <a:off x="1485979" y="1067895"/>
              <a:ext cx="2019282" cy="531883"/>
            </a:xfrm>
            <a:prstGeom prst="roundRect">
              <a:avLst/>
            </a:prstGeom>
            <a:noFill/>
            <a:effectLst>
              <a:softEdge rad="31750"/>
            </a:effectLst>
          </p:spPr>
          <p:txBody>
            <a:bodyPr wrap="none">
              <a:spAutoFit/>
            </a:bodyPr>
            <a:lstStyle/>
            <a:p>
              <a:pPr marL="0" marR="0" lvl="0" indent="0" algn="l" defTabSz="1600200" rtl="0" eaLnBrk="1" fontAlgn="base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hueOff val="0"/>
                      <a:satOff val="0"/>
                      <a:lumOff val="0"/>
                      <a:alphaOff val="0"/>
                    </a:prstClr>
                  </a:solidFill>
                  <a:effectLst/>
                  <a:uLnTx/>
                  <a:uFillTx/>
                  <a:latin typeface="华文彩云" panose="02010800040101010101" pitchFamily="2" charset="-122"/>
                  <a:ea typeface="华文彩云" panose="02010800040101010101" pitchFamily="2" charset="-122"/>
                  <a:cs typeface="+mn-cs"/>
                </a:rPr>
                <a:t>同音易混字</a:t>
              </a:r>
            </a:p>
          </p:txBody>
        </p:sp>
      </p:grpSp>
      <p:sp>
        <p:nvSpPr>
          <p:cNvPr id="12294" name="TextBox 7"/>
          <p:cNvSpPr txBox="1"/>
          <p:nvPr/>
        </p:nvSpPr>
        <p:spPr>
          <a:xfrm>
            <a:off x="1088611" y="1240382"/>
            <a:ext cx="630237" cy="58356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榆</a:t>
            </a:r>
          </a:p>
        </p:txBody>
      </p:sp>
      <p:sp>
        <p:nvSpPr>
          <p:cNvPr id="12295" name="TextBox 11"/>
          <p:cNvSpPr txBox="1"/>
          <p:nvPr/>
        </p:nvSpPr>
        <p:spPr>
          <a:xfrm>
            <a:off x="298496" y="1946036"/>
            <a:ext cx="637169" cy="58356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lang="en-US" altLang="zh-CN" sz="3200" b="1" dirty="0">
                <a:solidFill>
                  <a:srgbClr val="FF0000"/>
                </a:solidFill>
                <a:latin typeface="方正姚体" pitchFamily="2" charset="-122"/>
                <a:ea typeface="方正姚体" pitchFamily="2" charset="-122"/>
              </a:rPr>
              <a:t>yú</a:t>
            </a:r>
            <a:r>
              <a:rPr lang="en-US" altLang="zh-CN" sz="3200" b="1" dirty="0">
                <a:latin typeface="方正姚体" pitchFamily="2" charset="-122"/>
                <a:ea typeface="方正姚体" pitchFamily="2" charset="-122"/>
              </a:rPr>
              <a:t> </a:t>
            </a:r>
            <a:endParaRPr lang="zh-CN" altLang="en-US" sz="3200" b="1" dirty="0">
              <a:latin typeface="方正姚体" pitchFamily="2" charset="-122"/>
              <a:ea typeface="方正姚体" pitchFamily="2" charset="-122"/>
            </a:endParaRPr>
          </a:p>
        </p:txBody>
      </p:sp>
      <p:sp>
        <p:nvSpPr>
          <p:cNvPr id="12296" name="TextBox 12"/>
          <p:cNvSpPr txBox="1"/>
          <p:nvPr/>
        </p:nvSpPr>
        <p:spPr>
          <a:xfrm>
            <a:off x="1099561" y="2676927"/>
            <a:ext cx="630238" cy="58356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愉</a:t>
            </a:r>
          </a:p>
        </p:txBody>
      </p:sp>
      <p:sp>
        <p:nvSpPr>
          <p:cNvPr id="9" name="矩形 8"/>
          <p:cNvSpPr/>
          <p:nvPr/>
        </p:nvSpPr>
        <p:spPr>
          <a:xfrm>
            <a:off x="3461624" y="811906"/>
            <a:ext cx="5168615" cy="119888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lang="zh-CN" altLang="en-US" sz="2400" b="1" dirty="0">
                <a:solidFill>
                  <a:srgbClr val="FF0000"/>
                </a:solidFill>
                <a:latin typeface="+mj-ea"/>
                <a:ea typeface="+mj-ea"/>
              </a:rPr>
              <a:t>字义：</a:t>
            </a:r>
            <a:r>
              <a:rPr lang="zh-CN" altLang="en-US" sz="2400" b="1" dirty="0">
                <a:latin typeface="+mj-ea"/>
                <a:ea typeface="+mj-ea"/>
              </a:rPr>
              <a:t>榆树，落叶乔木，果实外面有膜质的翅，叫榆荚或榆钱。木质坚硬，可供建筑或制器具用。</a:t>
            </a:r>
          </a:p>
        </p:txBody>
      </p:sp>
      <p:sp>
        <p:nvSpPr>
          <p:cNvPr id="16" name="矩形 15"/>
          <p:cNvSpPr/>
          <p:nvPr/>
        </p:nvSpPr>
        <p:spPr>
          <a:xfrm>
            <a:off x="3440359" y="1978887"/>
            <a:ext cx="5416550" cy="46037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lang="zh-CN" altLang="en-US" sz="2400" b="1" dirty="0">
                <a:solidFill>
                  <a:srgbClr val="FF0000"/>
                </a:solidFill>
                <a:latin typeface="+mj-ea"/>
                <a:ea typeface="+mj-ea"/>
              </a:rPr>
              <a:t>组词：</a:t>
            </a:r>
            <a:r>
              <a:rPr lang="zh-CN" altLang="en-US" sz="2400" b="1" dirty="0">
                <a:latin typeface="+mj-ea"/>
                <a:ea typeface="+mj-ea"/>
              </a:rPr>
              <a:t>（榆钱）（榆叶）（桑榆之景）</a:t>
            </a:r>
          </a:p>
        </p:txBody>
      </p:sp>
      <p:sp>
        <p:nvSpPr>
          <p:cNvPr id="17" name="矩形 16"/>
          <p:cNvSpPr/>
          <p:nvPr/>
        </p:nvSpPr>
        <p:spPr>
          <a:xfrm>
            <a:off x="3408460" y="2545592"/>
            <a:ext cx="2969083" cy="46166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 algn="l"/>
            <a:r>
              <a:rPr lang="zh-CN" altLang="en-US" sz="2400" b="1" dirty="0">
                <a:solidFill>
                  <a:srgbClr val="FF0000"/>
                </a:solidFill>
                <a:latin typeface="+mj-ea"/>
                <a:ea typeface="+mj-ea"/>
              </a:rPr>
              <a:t>字义：</a:t>
            </a:r>
            <a:r>
              <a:rPr lang="zh-CN" altLang="en-US" sz="2400" b="1" dirty="0">
                <a:latin typeface="+mj-ea"/>
                <a:ea typeface="+mj-ea"/>
              </a:rPr>
              <a:t>和悦，快意。</a:t>
            </a:r>
          </a:p>
        </p:txBody>
      </p:sp>
      <p:sp>
        <p:nvSpPr>
          <p:cNvPr id="18" name="矩形 17"/>
          <p:cNvSpPr/>
          <p:nvPr/>
        </p:nvSpPr>
        <p:spPr>
          <a:xfrm>
            <a:off x="3397827" y="3002144"/>
            <a:ext cx="5501618" cy="46166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algn="l"/>
            <a:r>
              <a:rPr lang="zh-CN" altLang="en-US" sz="2400" b="1" dirty="0">
                <a:solidFill>
                  <a:srgbClr val="FF0000"/>
                </a:solidFill>
                <a:latin typeface="+mj-ea"/>
                <a:ea typeface="+mj-ea"/>
              </a:rPr>
              <a:t>组词：</a:t>
            </a:r>
            <a:r>
              <a:rPr lang="zh-CN" altLang="en-US" sz="2400" b="1" dirty="0">
                <a:latin typeface="+mj-ea"/>
                <a:ea typeface="+mj-ea"/>
              </a:rPr>
              <a:t>（愉悦）（愉快）（心旷神愉 ）</a:t>
            </a: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4"/>
          <a:srcRect t="6619" b="5776"/>
          <a:stretch>
            <a:fillRect/>
          </a:stretch>
        </p:blipFill>
        <p:spPr>
          <a:xfrm>
            <a:off x="1745220" y="966671"/>
            <a:ext cx="1626235" cy="1096645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34587" y="2339703"/>
            <a:ext cx="1626235" cy="11715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9" grpId="0"/>
      <p:bldP spid="16" grpId="0"/>
      <p:bldP spid="17" grpId="0"/>
      <p:bldP spid="18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文本框 118"/>
          <p:cNvSpPr txBox="1"/>
          <p:nvPr/>
        </p:nvSpPr>
        <p:spPr>
          <a:xfrm>
            <a:off x="1631354" y="2225254"/>
            <a:ext cx="987425" cy="64516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algn="ctr">
              <a:spcBef>
                <a:spcPts val="1200"/>
              </a:spcBef>
            </a:pPr>
            <a:r>
              <a:rPr lang="zh-CN" altLang="en-US" sz="3600" b="1" dirty="0">
                <a:solidFill>
                  <a:srgbClr val="FF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畔</a:t>
            </a:r>
          </a:p>
        </p:txBody>
      </p:sp>
      <p:sp>
        <p:nvSpPr>
          <p:cNvPr id="98" name="矩形 97"/>
          <p:cNvSpPr/>
          <p:nvPr/>
        </p:nvSpPr>
        <p:spPr>
          <a:xfrm>
            <a:off x="2953720" y="337860"/>
            <a:ext cx="2938780" cy="922020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5400" b="1" i="0" u="none" strike="noStrike" kern="1200" cap="none" spc="0" normalizeH="0" baseline="0" noProof="0" dirty="0">
                <a:ln w="11430"/>
                <a:solidFill>
                  <a:srgbClr val="0000FF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识字过关</a:t>
            </a:r>
          </a:p>
        </p:txBody>
      </p:sp>
      <p:sp>
        <p:nvSpPr>
          <p:cNvPr id="100" name="文本框 102"/>
          <p:cNvSpPr txBox="1"/>
          <p:nvPr/>
        </p:nvSpPr>
        <p:spPr>
          <a:xfrm>
            <a:off x="184189" y="2799929"/>
            <a:ext cx="985838" cy="64516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algn="ctr">
              <a:spcBef>
                <a:spcPts val="1200"/>
              </a:spcBef>
            </a:pPr>
            <a:r>
              <a:rPr lang="zh-CN" altLang="en-US" sz="3600" b="1" dirty="0">
                <a:solidFill>
                  <a:srgbClr val="FF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榆</a:t>
            </a:r>
          </a:p>
        </p:txBody>
      </p:sp>
      <p:sp>
        <p:nvSpPr>
          <p:cNvPr id="102" name="文本框 120"/>
          <p:cNvSpPr txBox="1"/>
          <p:nvPr/>
        </p:nvSpPr>
        <p:spPr>
          <a:xfrm>
            <a:off x="2798802" y="3162514"/>
            <a:ext cx="987425" cy="64516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algn="ctr">
              <a:spcBef>
                <a:spcPts val="1200"/>
              </a:spcBef>
            </a:pPr>
            <a:r>
              <a:rPr lang="zh-CN" altLang="en-US" sz="3600" b="1" dirty="0">
                <a:solidFill>
                  <a:srgbClr val="FF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更</a:t>
            </a:r>
          </a:p>
        </p:txBody>
      </p:sp>
      <p:sp>
        <p:nvSpPr>
          <p:cNvPr id="105" name="文本框 131"/>
          <p:cNvSpPr txBox="1"/>
          <p:nvPr/>
        </p:nvSpPr>
        <p:spPr>
          <a:xfrm>
            <a:off x="4932719" y="2958679"/>
            <a:ext cx="985838" cy="64516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algn="ctr">
              <a:spcBef>
                <a:spcPts val="1200"/>
              </a:spcBef>
            </a:pPr>
            <a:r>
              <a:rPr lang="zh-CN" altLang="en-US" sz="3600" b="1" dirty="0">
                <a:solidFill>
                  <a:srgbClr val="FF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聒</a:t>
            </a:r>
          </a:p>
        </p:txBody>
      </p:sp>
      <p:sp>
        <p:nvSpPr>
          <p:cNvPr id="106" name="文本框 134"/>
          <p:cNvSpPr txBox="1"/>
          <p:nvPr/>
        </p:nvSpPr>
        <p:spPr>
          <a:xfrm>
            <a:off x="5638522" y="1974112"/>
            <a:ext cx="987425" cy="64516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algn="ctr">
              <a:spcBef>
                <a:spcPts val="1200"/>
              </a:spcBef>
            </a:pPr>
            <a:r>
              <a:rPr lang="zh-CN" altLang="en-US" sz="3600" b="1" dirty="0">
                <a:solidFill>
                  <a:srgbClr val="FF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愁 </a:t>
            </a:r>
            <a:endParaRPr lang="en-US" altLang="zh-CN" sz="3600" b="1" dirty="0">
              <a:solidFill>
                <a:srgbClr val="FF00FF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27" name="文本框 134"/>
          <p:cNvSpPr txBox="1"/>
          <p:nvPr/>
        </p:nvSpPr>
        <p:spPr>
          <a:xfrm>
            <a:off x="7234594" y="3175214"/>
            <a:ext cx="987425" cy="64516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algn="ctr">
              <a:spcBef>
                <a:spcPts val="1200"/>
              </a:spcBef>
            </a:pPr>
            <a:r>
              <a:rPr lang="zh-CN" altLang="en-US" sz="3600" b="1" dirty="0">
                <a:solidFill>
                  <a:srgbClr val="FF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泊 </a:t>
            </a:r>
            <a:endParaRPr lang="en-US" altLang="zh-CN" sz="3600" b="1" dirty="0">
              <a:solidFill>
                <a:srgbClr val="FF00FF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>
            <a:clrChange>
              <a:clrFrom>
                <a:srgbClr val="FCFEFD">
                  <a:alpha val="100000"/>
                </a:srgbClr>
              </a:clrFrom>
              <a:clrTo>
                <a:srgbClr val="FCFEFD">
                  <a:alpha val="100000"/>
                  <a:alpha val="0"/>
                </a:srgbClr>
              </a:clrTo>
            </a:clrChange>
          </a:blip>
          <a:srcRect t="6595" b="7000"/>
          <a:stretch>
            <a:fillRect/>
          </a:stretch>
        </p:blipFill>
        <p:spPr>
          <a:xfrm>
            <a:off x="798234" y="3003764"/>
            <a:ext cx="1330960" cy="1165225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2">
            <a:clrChange>
              <a:clrFrom>
                <a:srgbClr val="FCFEFD">
                  <a:alpha val="100000"/>
                </a:srgbClr>
              </a:clrFrom>
              <a:clrTo>
                <a:srgbClr val="FCFEFD">
                  <a:alpha val="100000"/>
                  <a:alpha val="0"/>
                </a:srgbClr>
              </a:clrTo>
            </a:clrChange>
          </a:blip>
          <a:srcRect t="6595" b="7000"/>
          <a:stretch>
            <a:fillRect/>
          </a:stretch>
        </p:blipFill>
        <p:spPr>
          <a:xfrm>
            <a:off x="2413039" y="1983319"/>
            <a:ext cx="1330960" cy="1165225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2">
            <a:clrChange>
              <a:clrFrom>
                <a:srgbClr val="FCFEFD">
                  <a:alpha val="100000"/>
                </a:srgbClr>
              </a:clrFrom>
              <a:clrTo>
                <a:srgbClr val="FCFEFD">
                  <a:alpha val="100000"/>
                  <a:alpha val="0"/>
                </a:srgbClr>
              </a:clrTo>
            </a:clrChange>
          </a:blip>
          <a:srcRect t="6595" b="7000"/>
          <a:stretch>
            <a:fillRect/>
          </a:stretch>
        </p:blipFill>
        <p:spPr>
          <a:xfrm>
            <a:off x="3470314" y="3048214"/>
            <a:ext cx="1330960" cy="1165225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2">
            <a:clrChange>
              <a:clrFrom>
                <a:srgbClr val="FCFEFD">
                  <a:alpha val="100000"/>
                </a:srgbClr>
              </a:clrFrom>
              <a:clrTo>
                <a:srgbClr val="FCFEFD">
                  <a:alpha val="100000"/>
                  <a:alpha val="0"/>
                </a:srgbClr>
              </a:clrTo>
            </a:clrChange>
          </a:blip>
          <a:srcRect t="6595" b="7000"/>
          <a:stretch>
            <a:fillRect/>
          </a:stretch>
        </p:blipFill>
        <p:spPr>
          <a:xfrm>
            <a:off x="5167034" y="3285069"/>
            <a:ext cx="1330960" cy="1165225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2">
            <a:clrChange>
              <a:clrFrom>
                <a:srgbClr val="FCFEFD">
                  <a:alpha val="100000"/>
                </a:srgbClr>
              </a:clrFrom>
              <a:clrTo>
                <a:srgbClr val="FCFEFD">
                  <a:alpha val="100000"/>
                  <a:alpha val="0"/>
                </a:srgbClr>
              </a:clrTo>
            </a:clrChange>
          </a:blip>
          <a:srcRect t="6595" b="7000"/>
          <a:stretch>
            <a:fillRect/>
          </a:stretch>
        </p:blipFill>
        <p:spPr>
          <a:xfrm>
            <a:off x="6351309" y="1974429"/>
            <a:ext cx="1330960" cy="1165225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2">
            <a:clrChange>
              <a:clrFrom>
                <a:srgbClr val="FCFEFD">
                  <a:alpha val="100000"/>
                </a:srgbClr>
              </a:clrFrom>
              <a:clrTo>
                <a:srgbClr val="FCFEFD">
                  <a:alpha val="100000"/>
                  <a:alpha val="0"/>
                </a:srgbClr>
              </a:clrTo>
            </a:clrChange>
          </a:blip>
          <a:srcRect t="6595" b="7000"/>
          <a:stretch>
            <a:fillRect/>
          </a:stretch>
        </p:blipFill>
        <p:spPr>
          <a:xfrm>
            <a:off x="7656234" y="3333329"/>
            <a:ext cx="1330960" cy="116522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0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0"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9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7"/>
                  </p:tgtEl>
                </p:cond>
              </p:nextCondLst>
            </p:seq>
            <p:seq concurrent="1" nextAc="seek">
              <p:cTn id="18" restart="whenNotActive" fill="hold" evtFilter="cancelBubble" nodeType="interactiveSeq">
                <p:stCondLst>
                  <p:cond evt="onClick" delay="0">
                    <p:tgtEl>
                      <p:spTgt spid="10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" fill="hold">
                      <p:stCondLst>
                        <p:cond delay="0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2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10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5"/>
                  </p:tgtEl>
                </p:cond>
              </p:nextCondLst>
            </p:seq>
            <p:seq concurrent="1" nextAc="seek">
              <p:cTn id="34" restart="whenNotActive" fill="hold" evtFilter="cancelBubble" nodeType="interactiveSeq">
                <p:stCondLst>
                  <p:cond evt="onClick" delay="0">
                    <p:tgtEl>
                      <p:spTgt spid="10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5" fill="hold">
                      <p:stCondLst>
                        <p:cond delay="0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6"/>
                  </p:tgtEl>
                </p:cond>
              </p:nextCondLst>
            </p:seq>
            <p:seq concurrent="1" nextAc="seek">
              <p:cTn id="42" restart="whenNotActive" fill="hold" evtFilter="cancelBubble" nodeType="interactiveSeq">
                <p:stCondLst>
                  <p:cond evt="onClick" delay="0">
                    <p:tgtEl>
                      <p:spTgt spid="1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3" fill="hold">
                      <p:stCondLst>
                        <p:cond delay="0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7"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extBox 13"/>
          <p:cNvSpPr txBox="1">
            <a:spLocks noChangeArrowheads="1"/>
          </p:cNvSpPr>
          <p:nvPr/>
        </p:nvSpPr>
        <p:spPr bwMode="auto">
          <a:xfrm>
            <a:off x="2747963" y="2618844"/>
            <a:ext cx="569913" cy="461963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 marR="0" defTabSz="457200">
              <a:buClrTx/>
              <a:buSzTx/>
              <a:buFontTx/>
              <a:defRPr/>
            </a:pPr>
            <a:r>
              <a:rPr kumimoji="0" lang="zh-CN" altLang="en-US" sz="2400" b="1" kern="1200" cap="none" spc="0" normalizeH="0" baseline="0" noProof="0" dirty="0">
                <a:solidFill>
                  <a:srgbClr val="FF0000"/>
                </a:solidFill>
                <a:latin typeface="+mn-ea"/>
                <a:ea typeface="宋体" panose="02010600030101010101" pitchFamily="2" charset="-122"/>
                <a:cs typeface="+mn-cs"/>
              </a:rPr>
              <a:t>更</a:t>
            </a:r>
          </a:p>
        </p:txBody>
      </p:sp>
      <p:grpSp>
        <p:nvGrpSpPr>
          <p:cNvPr id="2" name="组合 5"/>
          <p:cNvGrpSpPr/>
          <p:nvPr/>
        </p:nvGrpSpPr>
        <p:grpSpPr>
          <a:xfrm>
            <a:off x="3254375" y="2223557"/>
            <a:ext cx="2781300" cy="1200150"/>
            <a:chOff x="2342654" y="4662637"/>
            <a:chExt cx="2782374" cy="1601809"/>
          </a:xfrm>
        </p:grpSpPr>
        <p:sp>
          <p:nvSpPr>
            <p:cNvPr id="15" name="左大括号 14"/>
            <p:cNvSpPr/>
            <p:nvPr/>
          </p:nvSpPr>
          <p:spPr>
            <a:xfrm>
              <a:off x="2342654" y="5008252"/>
              <a:ext cx="238158" cy="1048646"/>
            </a:xfrm>
            <a:prstGeom prst="leftBrace">
              <a:avLst/>
            </a:prstGeom>
            <a:ln>
              <a:solidFill>
                <a:srgbClr val="FF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marL="0" marR="0" lvl="0" indent="0" algn="ctr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32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2517987" y="4662637"/>
              <a:ext cx="2607041" cy="1601809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marR="0" defTabSz="457200">
                <a:lnSpc>
                  <a:spcPct val="150000"/>
                </a:lnSpc>
                <a:buClrTx/>
                <a:buSzTx/>
                <a:buFontTx/>
                <a:defRPr/>
              </a:pPr>
              <a:r>
                <a:rPr kumimoji="0" lang="en-US" altLang="zh-CN" sz="2400" b="1" kern="1200" cap="none" spc="0" normalizeH="0" baseline="0" noProof="0" dirty="0" err="1">
                  <a:solidFill>
                    <a:srgbClr val="FF0000"/>
                  </a:solidFill>
                  <a:latin typeface="方正姚体" panose="02010601030101010101" pitchFamily="2" charset="-122"/>
                  <a:ea typeface="方正姚体" panose="02010601030101010101" pitchFamily="2" charset="-122"/>
                  <a:cs typeface="+mn-cs"/>
                </a:rPr>
                <a:t>gēng</a:t>
              </a:r>
              <a:r>
                <a:rPr kumimoji="0" lang="en-US" altLang="zh-CN" sz="2400" b="1" kern="1200" cap="none" spc="0" normalizeH="0" baseline="0" noProof="0" dirty="0">
                  <a:solidFill>
                    <a:srgbClr val="FF0000"/>
                  </a:solidFill>
                  <a:latin typeface="方正姚体" panose="02010601030101010101" pitchFamily="2" charset="-122"/>
                  <a:ea typeface="方正姚体" panose="02010601030101010101" pitchFamily="2" charset="-122"/>
                  <a:cs typeface="+mn-cs"/>
                </a:rPr>
                <a:t> </a:t>
              </a:r>
              <a:r>
                <a:rPr kumimoji="0" lang="en-US" altLang="zh-CN" sz="2400" b="1" kern="1200" cap="none" spc="0" normalizeH="0" baseline="0" noProof="0" dirty="0" smtClean="0">
                  <a:solidFill>
                    <a:srgbClr val="FF0000"/>
                  </a:solidFill>
                  <a:latin typeface="+mn-ea"/>
                  <a:ea typeface="+mn-ea"/>
                  <a:cs typeface="+mn-cs"/>
                </a:rPr>
                <a:t>(</a:t>
              </a:r>
              <a:r>
                <a:rPr kumimoji="0" lang="zh-CN" altLang="en-US" sz="2400" b="1" kern="1200" cap="none" spc="0" normalizeH="0" baseline="0" noProof="0" dirty="0" smtClean="0">
                  <a:solidFill>
                    <a:srgbClr val="FF0000"/>
                  </a:solidFill>
                  <a:latin typeface="+mn-ea"/>
                  <a:ea typeface="+mn-ea"/>
                  <a:cs typeface="+mn-cs"/>
                </a:rPr>
                <a:t>更换</a:t>
              </a:r>
              <a:r>
                <a:rPr kumimoji="0" lang="en-US" altLang="zh-CN" sz="2400" b="1" kern="1200" cap="none" spc="0" normalizeH="0" baseline="0" noProof="0" dirty="0" smtClean="0">
                  <a:solidFill>
                    <a:srgbClr val="FF0000"/>
                  </a:solidFill>
                  <a:latin typeface="+mn-ea"/>
                  <a:ea typeface="+mn-ea"/>
                  <a:cs typeface="+mn-cs"/>
                </a:rPr>
                <a:t>)</a:t>
              </a:r>
              <a:endParaRPr kumimoji="0" lang="en-US" altLang="zh-CN" sz="2400" b="1" kern="1200" cap="none" spc="0" normalizeH="0" baseline="0" noProof="0" dirty="0">
                <a:solidFill>
                  <a:srgbClr val="FF0000"/>
                </a:solidFill>
                <a:latin typeface="+mn-ea"/>
                <a:ea typeface="+mn-ea"/>
                <a:cs typeface="+mn-cs"/>
              </a:endParaRPr>
            </a:p>
            <a:p>
              <a:pPr marR="0" defTabSz="457200">
                <a:lnSpc>
                  <a:spcPct val="150000"/>
                </a:lnSpc>
                <a:buClrTx/>
                <a:buSzTx/>
                <a:buFontTx/>
                <a:defRPr/>
              </a:pPr>
              <a:r>
                <a:rPr kumimoji="0" lang="en-US" altLang="zh-CN" sz="2400" b="1" kern="1200" cap="none" spc="0" normalizeH="0" baseline="0" noProof="0" dirty="0" err="1">
                  <a:solidFill>
                    <a:srgbClr val="FF0000"/>
                  </a:solidFill>
                  <a:latin typeface="方正姚体" panose="02010601030101010101" pitchFamily="2" charset="-122"/>
                  <a:ea typeface="方正姚体" panose="02010601030101010101" pitchFamily="2" charset="-122"/>
                  <a:cs typeface="+mn-cs"/>
                </a:rPr>
                <a:t>gèng</a:t>
              </a:r>
              <a:r>
                <a:rPr kumimoji="0" lang="en-US" altLang="zh-CN" sz="2400" b="1" kern="1200" cap="none" spc="0" normalizeH="0" baseline="0" noProof="0" dirty="0">
                  <a:solidFill>
                    <a:srgbClr val="FF0000"/>
                  </a:solidFill>
                  <a:latin typeface="方正姚体" panose="02010601030101010101" pitchFamily="2" charset="-122"/>
                  <a:ea typeface="方正姚体" panose="02010601030101010101" pitchFamily="2" charset="-122"/>
                  <a:cs typeface="+mn-cs"/>
                </a:rPr>
                <a:t> </a:t>
              </a:r>
              <a:r>
                <a:rPr kumimoji="0" lang="en-US" altLang="zh-CN" sz="2400" b="1" kern="1200" cap="none" spc="0" normalizeH="0" baseline="0" noProof="0" dirty="0" smtClean="0">
                  <a:solidFill>
                    <a:srgbClr val="FF0000"/>
                  </a:solidFill>
                  <a:latin typeface="+mn-ea"/>
                  <a:ea typeface="+mn-ea"/>
                  <a:cs typeface="+mn-cs"/>
                </a:rPr>
                <a:t>(</a:t>
              </a:r>
              <a:r>
                <a:rPr kumimoji="0" lang="zh-CN" altLang="en-US" sz="2400" b="1" kern="1200" cap="none" spc="0" normalizeH="0" baseline="0" noProof="0" dirty="0" smtClean="0">
                  <a:solidFill>
                    <a:srgbClr val="FF0000"/>
                  </a:solidFill>
                  <a:latin typeface="+mn-ea"/>
                  <a:ea typeface="+mn-ea"/>
                  <a:cs typeface="+mn-cs"/>
                </a:rPr>
                <a:t>更好</a:t>
              </a:r>
              <a:r>
                <a:rPr kumimoji="0" lang="en-US" altLang="zh-CN" sz="2400" b="1" kern="1200" cap="none" spc="0" normalizeH="0" baseline="0" noProof="0" dirty="0" smtClean="0">
                  <a:solidFill>
                    <a:srgbClr val="FF0000"/>
                  </a:solidFill>
                  <a:latin typeface="+mn-ea"/>
                  <a:ea typeface="+mn-ea"/>
                  <a:cs typeface="+mn-cs"/>
                </a:rPr>
                <a:t>)</a:t>
              </a:r>
              <a:endParaRPr kumimoji="0" lang="en-US" altLang="zh-CN" sz="2400" b="1" kern="1200" cap="none" spc="0" normalizeH="0" baseline="0" noProof="0" dirty="0">
                <a:solidFill>
                  <a:srgbClr val="FF0000"/>
                </a:solidFill>
                <a:latin typeface="+mn-ea"/>
                <a:ea typeface="+mn-ea"/>
                <a:cs typeface="+mn-cs"/>
              </a:endParaRPr>
            </a:p>
          </p:txBody>
        </p:sp>
      </p:grpSp>
      <p:sp>
        <p:nvSpPr>
          <p:cNvPr id="12" name="Rectangle 6"/>
          <p:cNvSpPr>
            <a:spLocks noChangeArrowheads="1"/>
          </p:cNvSpPr>
          <p:nvPr/>
        </p:nvSpPr>
        <p:spPr bwMode="auto">
          <a:xfrm>
            <a:off x="679450" y="948315"/>
            <a:ext cx="7653338" cy="700088"/>
          </a:xfrm>
          <a:prstGeom prst="rect">
            <a:avLst/>
          </a:prstGeom>
          <a:noFill/>
          <a:ln w="3175" cap="rnd">
            <a:noFill/>
            <a:prstDash val="sysDot"/>
            <a:miter lim="800000"/>
          </a:ln>
        </p:spPr>
        <p:txBody>
          <a:bodyPr lIns="91439" tIns="45719" rIns="91439" bIns="45719"/>
          <a:lstStyle/>
          <a:p>
            <a:pPr marL="0" marR="0" lvl="0" indent="0" algn="just" defTabSz="4572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ea"/>
                <a:ea typeface="+mn-ea"/>
                <a:cs typeface="+mn-cs"/>
              </a:rPr>
              <a:t>关注下面</a:t>
            </a:r>
            <a:r>
              <a:rPr kumimoji="0" lang="zh-CN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ea"/>
                <a:ea typeface="+mn-ea"/>
                <a:cs typeface="+mn-cs"/>
              </a:rPr>
              <a:t>句子中加点的字，看看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ea"/>
                <a:ea typeface="+mn-ea"/>
                <a:cs typeface="+mn-cs"/>
              </a:rPr>
              <a:t>你有什么发现？</a:t>
            </a:r>
            <a:endParaRPr kumimoji="0" lang="en-US" altLang="zh-CN" sz="24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ea"/>
              <a:ea typeface="+mn-ea"/>
              <a:cs typeface="+mn-cs"/>
            </a:endParaRPr>
          </a:p>
          <a:p>
            <a:pPr marL="0" marR="0" lvl="0" indent="0" algn="just" defTabSz="4572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    风一</a:t>
            </a:r>
            <a:r>
              <a:rPr kumimoji="0" lang="zh-CN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更，雪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一</a:t>
            </a:r>
            <a:r>
              <a:rPr kumimoji="0" lang="zh-CN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更，聒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碎乡心梦</a:t>
            </a:r>
            <a:r>
              <a:rPr kumimoji="0" lang="zh-CN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不成，故园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无此声。</a:t>
            </a:r>
          </a:p>
        </p:txBody>
      </p:sp>
      <p:sp>
        <p:nvSpPr>
          <p:cNvPr id="18437" name="TextBox 2"/>
          <p:cNvSpPr txBox="1"/>
          <p:nvPr/>
        </p:nvSpPr>
        <p:spPr>
          <a:xfrm>
            <a:off x="2032000" y="1736823"/>
            <a:ext cx="555625" cy="5238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lang="en-US" altLang="zh-CN" sz="2800" b="1" dirty="0">
                <a:solidFill>
                  <a:srgbClr val="FF0000"/>
                </a:solidFill>
                <a:latin typeface="Calibri" panose="020F0502020204030204" pitchFamily="34" charset="0"/>
              </a:rPr>
              <a:t>.</a:t>
            </a:r>
            <a:endParaRPr lang="zh-CN" altLang="en-US" sz="2800" b="1" dirty="0">
              <a:solidFill>
                <a:srgbClr val="FF0000"/>
              </a:solidFill>
              <a:latin typeface="Calibri" panose="020F0502020204030204" pitchFamily="34" charset="0"/>
            </a:endParaRPr>
          </a:p>
        </p:txBody>
      </p:sp>
      <p:grpSp>
        <p:nvGrpSpPr>
          <p:cNvPr id="3" name="组合 20"/>
          <p:cNvGrpSpPr/>
          <p:nvPr/>
        </p:nvGrpSpPr>
        <p:grpSpPr>
          <a:xfrm>
            <a:off x="701675" y="3471630"/>
            <a:ext cx="7808913" cy="1171575"/>
            <a:chOff x="653597" y="3951064"/>
            <a:chExt cx="7808913" cy="1170914"/>
          </a:xfrm>
        </p:grpSpPr>
        <p:sp>
          <p:nvSpPr>
            <p:cNvPr id="18445" name="矩形 17"/>
            <p:cNvSpPr/>
            <p:nvPr/>
          </p:nvSpPr>
          <p:spPr>
            <a:xfrm>
              <a:off x="653597" y="3951064"/>
              <a:ext cx="7808913" cy="1052563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algn="just">
                <a:lnSpc>
                  <a:spcPct val="130000"/>
                </a:lnSpc>
              </a:pPr>
              <a:r>
                <a:rPr lang="zh-CN" altLang="en-US" sz="2400" b="1" dirty="0">
                  <a:solidFill>
                    <a:srgbClr val="000000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读一读</a:t>
              </a:r>
              <a:r>
                <a:rPr lang="zh-CN" altLang="en-US" sz="2400" b="1" dirty="0">
                  <a:solidFill>
                    <a:srgbClr val="000000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：为了让同学们更</a:t>
              </a:r>
              <a:r>
                <a:rPr lang="en-US" altLang="zh-CN" sz="2400" b="1" dirty="0">
                  <a:solidFill>
                    <a:srgbClr val="000000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(</a:t>
              </a:r>
              <a:r>
                <a:rPr lang="en-US" altLang="zh-CN" sz="2400" b="1" dirty="0">
                  <a:solidFill>
                    <a:srgbClr val="000000"/>
                  </a:solidFill>
                  <a:latin typeface="方正姚体" panose="02010601030101010101" pitchFamily="2" charset="-122"/>
                  <a:ea typeface="方正姚体" panose="02010601030101010101" pitchFamily="2" charset="-122"/>
                </a:rPr>
                <a:t>gèng</a:t>
              </a:r>
              <a:r>
                <a:rPr lang="en-US" altLang="zh-CN" sz="2400" b="1" dirty="0">
                  <a:solidFill>
                    <a:srgbClr val="000000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)</a:t>
              </a:r>
              <a:r>
                <a:rPr lang="zh-CN" altLang="en-US" sz="2400" b="1" dirty="0">
                  <a:solidFill>
                    <a:srgbClr val="000000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好地学习，学校为我们</a:t>
              </a:r>
              <a:endParaRPr lang="en-US" altLang="zh-CN" sz="2400" b="1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  <a:p>
              <a:pPr algn="just">
                <a:lnSpc>
                  <a:spcPct val="130000"/>
                </a:lnSpc>
              </a:pPr>
              <a:r>
                <a:rPr lang="en-US" altLang="zh-CN" sz="2400" b="1" dirty="0">
                  <a:solidFill>
                    <a:srgbClr val="000000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        </a:t>
              </a:r>
              <a:r>
                <a:rPr lang="zh-CN" altLang="en-US" sz="2400" b="1" dirty="0">
                  <a:solidFill>
                    <a:srgbClr val="000000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更</a:t>
              </a:r>
              <a:r>
                <a:rPr lang="en-US" altLang="zh-CN" sz="2400" b="1" dirty="0">
                  <a:solidFill>
                    <a:srgbClr val="000000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(</a:t>
              </a:r>
              <a:r>
                <a:rPr lang="en-US" altLang="zh-CN" sz="2400" b="1" dirty="0">
                  <a:solidFill>
                    <a:srgbClr val="000000"/>
                  </a:solidFill>
                  <a:latin typeface="方正姚体" panose="02010601030101010101" pitchFamily="2" charset="-122"/>
                  <a:ea typeface="方正姚体" panose="02010601030101010101" pitchFamily="2" charset="-122"/>
                </a:rPr>
                <a:t>gēng</a:t>
              </a:r>
              <a:r>
                <a:rPr lang="en-US" altLang="zh-CN" sz="2400" b="1" dirty="0">
                  <a:solidFill>
                    <a:srgbClr val="000000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)</a:t>
              </a:r>
              <a:r>
                <a:rPr lang="zh-CN" altLang="en-US" sz="2400" b="1" dirty="0">
                  <a:solidFill>
                    <a:srgbClr val="000000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换了教室。</a:t>
              </a:r>
            </a:p>
          </p:txBody>
        </p:sp>
        <p:sp>
          <p:nvSpPr>
            <p:cNvPr id="18446" name="TextBox 17"/>
            <p:cNvSpPr txBox="1"/>
            <p:nvPr/>
          </p:nvSpPr>
          <p:spPr>
            <a:xfrm>
              <a:off x="2014409" y="4537397"/>
              <a:ext cx="555625" cy="584581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r>
                <a:rPr lang="en-US" altLang="zh-CN" sz="3200" b="1" dirty="0">
                  <a:solidFill>
                    <a:srgbClr val="FF0000"/>
                  </a:solidFill>
                  <a:latin typeface="Calibri" panose="020F0502020204030204" pitchFamily="34" charset="0"/>
                </a:rPr>
                <a:t>.</a:t>
              </a:r>
              <a:endParaRPr lang="zh-CN" altLang="en-US" sz="3200" b="1" dirty="0">
                <a:solidFill>
                  <a:srgbClr val="FF0000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18447" name="TextBox 17"/>
            <p:cNvSpPr txBox="1"/>
            <p:nvPr/>
          </p:nvSpPr>
          <p:spPr>
            <a:xfrm>
              <a:off x="3861007" y="4053608"/>
              <a:ext cx="555625" cy="584581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r>
                <a:rPr lang="en-US" altLang="zh-CN" sz="3200" b="1" dirty="0">
                  <a:solidFill>
                    <a:srgbClr val="FF0000"/>
                  </a:solidFill>
                  <a:latin typeface="Calibri" panose="020F0502020204030204" pitchFamily="34" charset="0"/>
                </a:rPr>
                <a:t>.</a:t>
              </a:r>
              <a:endParaRPr lang="zh-CN" altLang="en-US" sz="3200" b="1" dirty="0">
                <a:solidFill>
                  <a:srgbClr val="FF0000"/>
                </a:solidFill>
                <a:latin typeface="Calibri" panose="020F0502020204030204" pitchFamily="34" charset="0"/>
              </a:endParaRPr>
            </a:p>
          </p:txBody>
        </p:sp>
      </p:grpSp>
      <p:grpSp>
        <p:nvGrpSpPr>
          <p:cNvPr id="5" name="组合 23"/>
          <p:cNvGrpSpPr/>
          <p:nvPr/>
        </p:nvGrpSpPr>
        <p:grpSpPr>
          <a:xfrm>
            <a:off x="6711950" y="2107553"/>
            <a:ext cx="1793875" cy="1360487"/>
            <a:chOff x="6788695" y="1080879"/>
            <a:chExt cx="1793385" cy="1360214"/>
          </a:xfrm>
        </p:grpSpPr>
        <p:pic>
          <p:nvPicPr>
            <p:cNvPr id="25" name="Picture 14" descr="C:\Users\Administrator\Desktop\21579cb2206b352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6F6F6"/>
                </a:clrFrom>
                <a:clrTo>
                  <a:srgbClr val="F6F6F6">
                    <a:alpha val="0"/>
                  </a:srgbClr>
                </a:clrTo>
              </a:clrChange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rcRect/>
            <a:stretch>
              <a:fillRect/>
            </a:stretch>
          </p:blipFill>
          <p:spPr bwMode="auto">
            <a:xfrm>
              <a:off x="6788695" y="1080879"/>
              <a:ext cx="1793385" cy="1360214"/>
            </a:xfrm>
            <a:prstGeom prst="rect">
              <a:avLst/>
            </a:prstGeom>
            <a:noFill/>
          </p:spPr>
        </p:pic>
        <p:sp>
          <p:nvSpPr>
            <p:cNvPr id="18444" name="矩形 72"/>
            <p:cNvSpPr/>
            <p:nvPr/>
          </p:nvSpPr>
          <p:spPr>
            <a:xfrm>
              <a:off x="7019122" y="1414395"/>
              <a:ext cx="1488266" cy="646331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algn="ctr"/>
              <a:r>
                <a:rPr lang="zh-CN" altLang="en-US" b="1" dirty="0">
                  <a:latin typeface="Calibri" panose="020F0502020204030204" pitchFamily="34" charset="0"/>
                </a:rPr>
                <a:t>注意加点字的读音！</a:t>
              </a:r>
            </a:p>
          </p:txBody>
        </p:sp>
      </p:grpSp>
      <p:grpSp>
        <p:nvGrpSpPr>
          <p:cNvPr id="6" name="组合 26"/>
          <p:cNvGrpSpPr/>
          <p:nvPr/>
        </p:nvGrpSpPr>
        <p:grpSpPr>
          <a:xfrm>
            <a:off x="6434197" y="85199"/>
            <a:ext cx="2654241" cy="1048661"/>
            <a:chOff x="6712495" y="-330511"/>
            <a:chExt cx="2654241" cy="1048661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pic>
          <p:nvPicPr>
            <p:cNvPr id="28" name="Picture 15" descr="C:\Users\Administrator\Desktop\1.pn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6712495" y="-330511"/>
              <a:ext cx="2654241" cy="1048661"/>
            </a:xfrm>
            <a:prstGeom prst="rect">
              <a:avLst/>
            </a:prstGeom>
            <a:noFill/>
          </p:spPr>
        </p:pic>
        <p:sp>
          <p:nvSpPr>
            <p:cNvPr id="29" name="矩形 28"/>
            <p:cNvSpPr/>
            <p:nvPr/>
          </p:nvSpPr>
          <p:spPr>
            <a:xfrm>
              <a:off x="7022614" y="-221680"/>
              <a:ext cx="1589063" cy="830997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pPr marL="0" marR="0" lvl="0" indent="0" algn="l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黑体" panose="02010609060101010101" pitchFamily="49" charset="-122"/>
                  <a:ea typeface="黑体" panose="02010609060101010101" pitchFamily="49" charset="-122"/>
                  <a:cs typeface="+mn-cs"/>
                </a:rPr>
                <a:t>加点的字是多音字！</a:t>
              </a:r>
            </a:p>
          </p:txBody>
        </p:sp>
      </p:grpSp>
      <p:grpSp>
        <p:nvGrpSpPr>
          <p:cNvPr id="14342" name="组合 5"/>
          <p:cNvGrpSpPr/>
          <p:nvPr/>
        </p:nvGrpSpPr>
        <p:grpSpPr>
          <a:xfrm>
            <a:off x="3318669" y="95873"/>
            <a:ext cx="2286000" cy="831850"/>
            <a:chOff x="924035" y="907522"/>
            <a:chExt cx="2287080" cy="832905"/>
          </a:xfrm>
        </p:grpSpPr>
        <p:grpSp>
          <p:nvGrpSpPr>
            <p:cNvPr id="14344" name="组合 4"/>
            <p:cNvGrpSpPr/>
            <p:nvPr/>
          </p:nvGrpSpPr>
          <p:grpSpPr>
            <a:xfrm>
              <a:off x="924035" y="907522"/>
              <a:ext cx="2287080" cy="832905"/>
              <a:chOff x="1314217" y="754602"/>
              <a:chExt cx="2287080" cy="832905"/>
            </a:xfrm>
          </p:grpSpPr>
          <p:pic>
            <p:nvPicPr>
              <p:cNvPr id="14348" name="Picture 10" descr="C:\Users\Administrator\Desktop\绿.png"/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314219" y="1333230"/>
                <a:ext cx="2287078" cy="254277"/>
              </a:xfrm>
              <a:prstGeom prst="rect">
                <a:avLst/>
              </a:prstGeom>
              <a:noFill/>
              <a:ln w="9525">
                <a:noFill/>
              </a:ln>
            </p:spPr>
          </p:pic>
          <p:pic>
            <p:nvPicPr>
              <p:cNvPr id="14349" name="Picture 6"/>
              <p:cNvPicPr>
                <a:picLocks noChangeAspect="1"/>
              </p:cNvPicPr>
              <p:nvPr/>
            </p:nvPicPr>
            <p:blipFill>
              <a:blip r:embed="rId5">
                <a:clrChange>
                  <a:clrFrom>
                    <a:srgbClr val="000000"/>
                  </a:clrFrom>
                  <a:clrTo>
                    <a:srgbClr val="000000">
                      <a:alpha val="0"/>
                    </a:srgbClr>
                  </a:clrTo>
                </a:clrChange>
              </a:blip>
              <a:srcRect b="5344"/>
              <a:stretch>
                <a:fillRect/>
              </a:stretch>
            </p:blipFill>
            <p:spPr>
              <a:xfrm>
                <a:off x="1314217" y="754602"/>
                <a:ext cx="619094" cy="788399"/>
              </a:xfrm>
              <a:prstGeom prst="rect">
                <a:avLst/>
              </a:prstGeom>
              <a:noFill/>
              <a:ln w="9525">
                <a:noFill/>
              </a:ln>
            </p:spPr>
          </p:pic>
        </p:grpSp>
        <p:sp>
          <p:nvSpPr>
            <p:cNvPr id="27" name="圆角矩形 26"/>
            <p:cNvSpPr/>
            <p:nvPr/>
          </p:nvSpPr>
          <p:spPr>
            <a:xfrm>
              <a:off x="1485979" y="1067895"/>
              <a:ext cx="1310409" cy="531883"/>
            </a:xfrm>
            <a:prstGeom prst="roundRect">
              <a:avLst/>
            </a:prstGeom>
            <a:noFill/>
            <a:effectLst>
              <a:softEdge rad="31750"/>
            </a:effectLst>
          </p:spPr>
          <p:txBody>
            <a:bodyPr wrap="none">
              <a:spAutoFit/>
            </a:bodyPr>
            <a:lstStyle/>
            <a:p>
              <a:pPr marL="0" marR="0" lvl="0" indent="0" algn="l" defTabSz="1600200" rtl="0" eaLnBrk="1" fontAlgn="base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hueOff val="0"/>
                      <a:satOff val="0"/>
                      <a:lumOff val="0"/>
                      <a:alphaOff val="0"/>
                    </a:prstClr>
                  </a:solidFill>
                  <a:effectLst/>
                  <a:uLnTx/>
                  <a:uFillTx/>
                  <a:latin typeface="华文彩云" panose="02010800040101010101" pitchFamily="2" charset="-122"/>
                  <a:ea typeface="华文彩云" panose="02010800040101010101" pitchFamily="2" charset="-122"/>
                  <a:cs typeface="+mn-cs"/>
                </a:rPr>
                <a:t>多音字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204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48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Group 4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62451920"/>
              </p:ext>
            </p:extLst>
          </p:nvPr>
        </p:nvGraphicFramePr>
        <p:xfrm>
          <a:off x="3076426" y="1879847"/>
          <a:ext cx="900113" cy="900112"/>
        </p:xfrm>
        <a:graphic>
          <a:graphicData uri="http://schemas.openxmlformats.org/drawingml/2006/table">
            <a:tbl>
              <a:tblPr/>
              <a:tblGrid>
                <a:gridCol w="446230"/>
                <a:gridCol w="453883"/>
              </a:tblGrid>
              <a:tr h="447941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60" marR="91460" marT="34303" marB="3430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60" marR="91460" marT="34303" marB="34303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  <a:tr h="452171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60" marR="91460" marT="34303" marB="3430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60" marR="91460" marT="34303" marB="34303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0" name="Group 4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68929614"/>
              </p:ext>
            </p:extLst>
          </p:nvPr>
        </p:nvGraphicFramePr>
        <p:xfrm>
          <a:off x="4986189" y="1879847"/>
          <a:ext cx="900112" cy="900112"/>
        </p:xfrm>
        <a:graphic>
          <a:graphicData uri="http://schemas.openxmlformats.org/drawingml/2006/table">
            <a:tbl>
              <a:tblPr/>
              <a:tblGrid>
                <a:gridCol w="446230"/>
                <a:gridCol w="453882"/>
              </a:tblGrid>
              <a:tr h="447941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60" marR="91460" marT="34303" marB="3430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60" marR="91460" marT="34303" marB="34303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  <a:tr h="452171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60" marR="91460" marT="34303" marB="3430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60" marR="91460" marT="34303" marB="34303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27" name="矩形 26">
            <a:hlinkClick r:id="rId2" action="ppaction://hlinksldjump"/>
          </p:cNvPr>
          <p:cNvSpPr/>
          <p:nvPr/>
        </p:nvSpPr>
        <p:spPr>
          <a:xfrm>
            <a:off x="3086932" y="1877273"/>
            <a:ext cx="880369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5400" b="1" i="0" u="none" strike="noStrike" kern="1200" cap="none" spc="0" normalizeH="0" baseline="0" noProof="0" dirty="0">
                <a:ln>
                  <a:solidFill>
                    <a:schemeClr val="bg1"/>
                  </a:solidFill>
                </a:ln>
                <a:solidFill>
                  <a:srgbClr val="FF0000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榆</a:t>
            </a:r>
          </a:p>
        </p:txBody>
      </p:sp>
      <p:sp>
        <p:nvSpPr>
          <p:cNvPr id="28" name="矩形 27">
            <a:hlinkClick r:id="rId3" action="ppaction://hlinksldjump"/>
          </p:cNvPr>
          <p:cNvSpPr/>
          <p:nvPr/>
        </p:nvSpPr>
        <p:spPr>
          <a:xfrm>
            <a:off x="4997254" y="1877275"/>
            <a:ext cx="880369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5400" b="1" i="0" u="none" strike="noStrike" kern="1200" cap="none" spc="0" normalizeH="0" baseline="0" noProof="0" dirty="0">
                <a:ln>
                  <a:solidFill>
                    <a:schemeClr val="bg1"/>
                  </a:solidFill>
                </a:ln>
                <a:solidFill>
                  <a:srgbClr val="FF0000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畔</a:t>
            </a:r>
          </a:p>
        </p:txBody>
      </p:sp>
      <p:sp>
        <p:nvSpPr>
          <p:cNvPr id="11" name="任意多边形 10"/>
          <p:cNvSpPr/>
          <p:nvPr/>
        </p:nvSpPr>
        <p:spPr>
          <a:xfrm>
            <a:off x="5666267" y="138917"/>
            <a:ext cx="3400425" cy="369888"/>
          </a:xfrm>
          <a:custGeom>
            <a:avLst/>
            <a:gdLst>
              <a:gd name="connsiteX0" fmla="*/ 0 w 3400501"/>
              <a:gd name="connsiteY0" fmla="*/ 0 h 369332"/>
              <a:gd name="connsiteX1" fmla="*/ 3400501 w 3400501"/>
              <a:gd name="connsiteY1" fmla="*/ 0 h 369332"/>
              <a:gd name="connsiteX2" fmla="*/ 3400501 w 3400501"/>
              <a:gd name="connsiteY2" fmla="*/ 369332 h 369332"/>
              <a:gd name="connsiteX3" fmla="*/ 0 w 3400501"/>
              <a:gd name="connsiteY3" fmla="*/ 369332 h 369332"/>
              <a:gd name="connsiteX4" fmla="*/ 0 w 3400501"/>
              <a:gd name="connsiteY4" fmla="*/ 0 h 3693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400501" h="369332">
                <a:moveTo>
                  <a:pt x="0" y="0"/>
                </a:moveTo>
                <a:lnTo>
                  <a:pt x="3400501" y="0"/>
                </a:lnTo>
                <a:lnTo>
                  <a:pt x="3400501" y="369332"/>
                </a:lnTo>
                <a:lnTo>
                  <a:pt x="0" y="369332"/>
                </a:lnTo>
                <a:lnTo>
                  <a:pt x="0" y="0"/>
                </a:lnTo>
                <a:close/>
              </a:path>
            </a:pathLst>
          </a:cu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lIns="60960" tIns="60960" rIns="60960" bIns="60960" spcCol="1270" anchor="ctr"/>
          <a:lstStyle>
            <a:defPPr>
              <a:defRPr lang="zh-CN"/>
            </a:defPPr>
            <a:lvl1pPr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711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defRPr/>
            </a:pPr>
            <a:r>
              <a:rPr kumimoji="0" lang="zh-CN" sz="1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提示</a:t>
            </a:r>
            <a:r>
              <a:rPr kumimoji="0" lang="zh-CN" sz="1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：</a:t>
            </a:r>
            <a:r>
              <a:rPr kumimoji="0" lang="zh-CN" sz="1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仿宋" panose="02010609060101010101" pitchFamily="49" charset="-122"/>
                <a:ea typeface="仿宋" panose="02010609060101010101" pitchFamily="49" charset="-122"/>
                <a:cs typeface="+mn-cs"/>
              </a:rPr>
              <a:t>点击生字进入详细讲解。</a:t>
            </a:r>
            <a:endParaRPr kumimoji="0" lang="zh-CN" sz="1800" b="0" i="0" u="none" strike="noStrike" kern="1200" cap="none" spc="0" normalizeH="0" baseline="0" noProof="0" dirty="0">
              <a:ln>
                <a:noFill/>
              </a:ln>
              <a:solidFill>
                <a:srgbClr val="008000"/>
              </a:solidFill>
              <a:effectLst/>
              <a:uLnTx/>
              <a:uFillTx/>
              <a:latin typeface="仿宋" panose="02010609060101010101" pitchFamily="49" charset="-122"/>
              <a:ea typeface="仿宋" panose="02010609060101010101" pitchFamily="49" charset="-122"/>
              <a:cs typeface="+mn-cs"/>
            </a:endParaRPr>
          </a:p>
        </p:txBody>
      </p:sp>
      <p:grpSp>
        <p:nvGrpSpPr>
          <p:cNvPr id="21662" name="组合 5"/>
          <p:cNvGrpSpPr/>
          <p:nvPr/>
        </p:nvGrpSpPr>
        <p:grpSpPr>
          <a:xfrm>
            <a:off x="3326792" y="126579"/>
            <a:ext cx="2287587" cy="831850"/>
            <a:chOff x="924035" y="907522"/>
            <a:chExt cx="2287080" cy="832905"/>
          </a:xfrm>
        </p:grpSpPr>
        <p:grpSp>
          <p:nvGrpSpPr>
            <p:cNvPr id="21664" name="组合 4"/>
            <p:cNvGrpSpPr/>
            <p:nvPr/>
          </p:nvGrpSpPr>
          <p:grpSpPr>
            <a:xfrm>
              <a:off x="924035" y="907522"/>
              <a:ext cx="2287080" cy="832905"/>
              <a:chOff x="1314217" y="754602"/>
              <a:chExt cx="2287080" cy="832905"/>
            </a:xfrm>
          </p:grpSpPr>
          <p:pic>
            <p:nvPicPr>
              <p:cNvPr id="21668" name="Picture 10" descr="C:\Users\Administrator\Desktop\绿.png"/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314219" y="1333230"/>
                <a:ext cx="2287078" cy="254277"/>
              </a:xfrm>
              <a:prstGeom prst="rect">
                <a:avLst/>
              </a:prstGeom>
              <a:noFill/>
              <a:ln w="9525">
                <a:noFill/>
              </a:ln>
            </p:spPr>
          </p:pic>
          <p:pic>
            <p:nvPicPr>
              <p:cNvPr id="21669" name="Picture 6"/>
              <p:cNvPicPr>
                <a:picLocks noChangeAspect="1"/>
              </p:cNvPicPr>
              <p:nvPr/>
            </p:nvPicPr>
            <p:blipFill>
              <a:blip r:embed="rId5">
                <a:clrChange>
                  <a:clrFrom>
                    <a:srgbClr val="000000"/>
                  </a:clrFrom>
                  <a:clrTo>
                    <a:srgbClr val="000000">
                      <a:alpha val="0"/>
                    </a:srgbClr>
                  </a:clrTo>
                </a:clrChange>
              </a:blip>
              <a:srcRect b="5344"/>
              <a:stretch>
                <a:fillRect/>
              </a:stretch>
            </p:blipFill>
            <p:spPr>
              <a:xfrm>
                <a:off x="1314217" y="754602"/>
                <a:ext cx="619094" cy="788399"/>
              </a:xfrm>
              <a:prstGeom prst="rect">
                <a:avLst/>
              </a:prstGeom>
              <a:noFill/>
              <a:ln w="9525">
                <a:noFill/>
              </a:ln>
            </p:spPr>
          </p:pic>
        </p:grpSp>
        <p:sp>
          <p:nvSpPr>
            <p:cNvPr id="41" name="圆角矩形 40"/>
            <p:cNvSpPr/>
            <p:nvPr/>
          </p:nvSpPr>
          <p:spPr>
            <a:xfrm>
              <a:off x="1485979" y="1067895"/>
              <a:ext cx="1310409" cy="531883"/>
            </a:xfrm>
            <a:prstGeom prst="roundRect">
              <a:avLst/>
            </a:prstGeom>
            <a:noFill/>
            <a:effectLst>
              <a:softEdge rad="31750"/>
            </a:effectLst>
          </p:spPr>
          <p:txBody>
            <a:bodyPr wrap="none">
              <a:spAutoFit/>
            </a:bodyPr>
            <a:lstStyle/>
            <a:p>
              <a:pPr marL="0" marR="0" lvl="0" indent="0" algn="l" defTabSz="1600200" rtl="0" eaLnBrk="1" fontAlgn="base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hueOff val="0"/>
                      <a:satOff val="0"/>
                      <a:lumOff val="0"/>
                      <a:alphaOff val="0"/>
                    </a:prstClr>
                  </a:solidFill>
                  <a:effectLst/>
                  <a:uLnTx/>
                  <a:uFillTx/>
                  <a:latin typeface="华文彩云" panose="02010800040101010101" pitchFamily="2" charset="-122"/>
                  <a:ea typeface="华文彩云" panose="02010800040101010101" pitchFamily="2" charset="-122"/>
                  <a:cs typeface="+mn-cs"/>
                </a:rPr>
                <a:t>我会写</a:t>
              </a:r>
            </a:p>
          </p:txBody>
        </p:sp>
      </p:grpSp>
      <p:sp>
        <p:nvSpPr>
          <p:cNvPr id="39" name="文本框 39"/>
          <p:cNvSpPr txBox="1"/>
          <p:nvPr/>
        </p:nvSpPr>
        <p:spPr>
          <a:xfrm>
            <a:off x="640548" y="3836838"/>
            <a:ext cx="8143875" cy="517525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lstStyle/>
          <a:p>
            <a:pPr marL="457200" indent="-457200">
              <a:lnSpc>
                <a:spcPct val="120000"/>
              </a:lnSpc>
              <a:buFont typeface="Wingdings" panose="05000000000000000000" pitchFamily="2" charset="2"/>
              <a:buChar char="u"/>
            </a:pPr>
            <a:r>
              <a:rPr lang="zh-CN" altLang="en-US" sz="2800" b="1" dirty="0">
                <a:latin typeface="宋体" panose="02010600030101010101" pitchFamily="2" charset="-122"/>
              </a:rPr>
              <a:t>观察生字在田字格中的位置，讨论书写注意事项。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6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14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3F3F3F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5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3F3F3F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6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7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2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21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3F3F3F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22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3F3F3F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2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8"/>
                  </p:tgtEl>
                </p:cond>
              </p:nextCondLst>
            </p:seq>
          </p:childTnLst>
        </p:cTn>
      </p:par>
    </p:tnLst>
    <p:bldLst>
      <p:bldP spid="27" grpId="0"/>
      <p:bldP spid="28" grpId="0"/>
      <p:bldP spid="39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圆角矩形 33"/>
          <p:cNvSpPr/>
          <p:nvPr/>
        </p:nvSpPr>
        <p:spPr>
          <a:xfrm>
            <a:off x="5202555" y="2605088"/>
            <a:ext cx="1890713" cy="1905000"/>
          </a:xfrm>
          <a:prstGeom prst="roundRect">
            <a:avLst/>
          </a:prstGeom>
          <a:gradFill>
            <a:gsLst>
              <a:gs pos="0">
                <a:schemeClr val="bg1"/>
              </a:gs>
              <a:gs pos="100000">
                <a:schemeClr val="bg1"/>
              </a:gs>
            </a:gsLst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圆角矩形 5"/>
          <p:cNvSpPr/>
          <p:nvPr/>
        </p:nvSpPr>
        <p:spPr>
          <a:xfrm>
            <a:off x="1793240" y="2605405"/>
            <a:ext cx="2192020" cy="1905000"/>
          </a:xfrm>
          <a:prstGeom prst="roundRect">
            <a:avLst/>
          </a:prstGeom>
          <a:gradFill>
            <a:gsLst>
              <a:gs pos="0">
                <a:schemeClr val="bg1"/>
              </a:gs>
              <a:gs pos="100000">
                <a:schemeClr val="bg1"/>
              </a:gs>
            </a:gsLst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cxnSp>
        <p:nvCxnSpPr>
          <p:cNvPr id="54" name="直线连接符 75"/>
          <p:cNvCxnSpPr/>
          <p:nvPr/>
        </p:nvCxnSpPr>
        <p:spPr>
          <a:xfrm flipV="1">
            <a:off x="5290503" y="3044508"/>
            <a:ext cx="1714500" cy="30163"/>
          </a:xfrm>
          <a:prstGeom prst="line">
            <a:avLst/>
          </a:prstGeom>
          <a:ln w="158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文本框 64"/>
          <p:cNvSpPr txBox="1"/>
          <p:nvPr/>
        </p:nvSpPr>
        <p:spPr>
          <a:xfrm>
            <a:off x="1989455" y="2636838"/>
            <a:ext cx="1800225" cy="438150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>
            <a:spAutoFit/>
          </a:bodyPr>
          <a:lstStyle/>
          <a:p>
            <a:pPr marR="0" algn="ctr" defTabSz="457200">
              <a:buClrTx/>
              <a:buSzTx/>
              <a:buFontTx/>
              <a:defRPr/>
            </a:pPr>
            <a:r>
              <a:rPr kumimoji="0" lang="zh-CN" altLang="en-US" sz="2400" b="1" kern="1200" cap="none" spc="0" normalizeH="0" baseline="0" noProof="0" dirty="0">
                <a:solidFill>
                  <a:schemeClr val="accent2">
                    <a:lumMod val="7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左右结构</a:t>
            </a:r>
          </a:p>
        </p:txBody>
      </p:sp>
      <p:sp>
        <p:nvSpPr>
          <p:cNvPr id="62" name="文本框 64"/>
          <p:cNvSpPr txBox="1"/>
          <p:nvPr/>
        </p:nvSpPr>
        <p:spPr>
          <a:xfrm>
            <a:off x="5408295" y="2637155"/>
            <a:ext cx="1477963" cy="438150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>
            <a:spAutoFit/>
          </a:bodyPr>
          <a:lstStyle/>
          <a:p>
            <a:pPr marR="0" defTabSz="457200">
              <a:buClrTx/>
              <a:buSzTx/>
              <a:buFontTx/>
              <a:defRPr/>
            </a:pPr>
            <a:r>
              <a:rPr kumimoji="0" lang="zh-CN" altLang="en-US" sz="2400" b="1" kern="1200" cap="none" spc="0" normalizeH="0" baseline="0" noProof="0" dirty="0">
                <a:solidFill>
                  <a:schemeClr val="accent2">
                    <a:lumMod val="7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上下结构</a:t>
            </a:r>
          </a:p>
        </p:txBody>
      </p:sp>
      <p:sp>
        <p:nvSpPr>
          <p:cNvPr id="63" name="文本框 64"/>
          <p:cNvSpPr txBox="1"/>
          <p:nvPr/>
        </p:nvSpPr>
        <p:spPr>
          <a:xfrm>
            <a:off x="3703320" y="679450"/>
            <a:ext cx="608013" cy="622300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>
            <a:spAutoFit/>
          </a:bodyPr>
          <a:lstStyle/>
          <a:p>
            <a:r>
              <a:rPr lang="zh-CN" altLang="en-US" sz="3600" b="1" dirty="0">
                <a:latin typeface="楷体" panose="02010609060101010101" pitchFamily="49" charset="-122"/>
                <a:ea typeface="楷体" panose="02010609060101010101" pitchFamily="49" charset="-122"/>
              </a:rPr>
              <a:t>榆</a:t>
            </a:r>
          </a:p>
        </p:txBody>
      </p:sp>
      <p:cxnSp>
        <p:nvCxnSpPr>
          <p:cNvPr id="64" name="直线连接符 5"/>
          <p:cNvCxnSpPr/>
          <p:nvPr/>
        </p:nvCxnSpPr>
        <p:spPr>
          <a:xfrm>
            <a:off x="1793240" y="3059748"/>
            <a:ext cx="2192338" cy="0"/>
          </a:xfrm>
          <a:prstGeom prst="line">
            <a:avLst/>
          </a:prstGeom>
          <a:ln w="158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3" name="文本框 9"/>
          <p:cNvSpPr txBox="1"/>
          <p:nvPr/>
        </p:nvSpPr>
        <p:spPr>
          <a:xfrm>
            <a:off x="4840923" y="679450"/>
            <a:ext cx="641985" cy="64516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r>
              <a:rPr lang="zh-CN" altLang="en-US" sz="3600" b="1" dirty="0">
                <a:latin typeface="楷体" panose="02010609060101010101" pitchFamily="49" charset="-122"/>
                <a:ea typeface="楷体" panose="02010609060101010101" pitchFamily="49" charset="-122"/>
              </a:rPr>
              <a:t>畔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069 -0.000123 L -0.192847 0.489753 " pathEditMode="relative" rAng="0" ptsTypes="">
                                      <p:cBhvr>
                                        <p:cTn id="6" dur="2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600" y="235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069 -0.000123 L -0.202153 0.496790 " pathEditMode="relative" rAng="0" ptsTypes="">
                                      <p:cBhvr>
                                        <p:cTn id="10" dur="20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0100" y="235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3" grpId="0"/>
      <p:bldP spid="73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8" name="Group 47"/>
          <p:cNvGraphicFramePr>
            <a:graphicFrameLocks noGrp="1"/>
          </p:cNvGraphicFramePr>
          <p:nvPr>
            <p:custDataLst>
              <p:tags r:id="rId1"/>
            </p:custDataLst>
          </p:nvPr>
        </p:nvGraphicFramePr>
        <p:xfrm>
          <a:off x="4043363" y="1217930"/>
          <a:ext cx="2590800" cy="2279650"/>
        </p:xfrm>
        <a:graphic>
          <a:graphicData uri="http://schemas.openxmlformats.org/drawingml/2006/table">
            <a:tbl>
              <a:tblPr/>
              <a:tblGrid>
                <a:gridCol w="1284387"/>
                <a:gridCol w="1306413"/>
              </a:tblGrid>
              <a:tr h="1134468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49" marR="91449" marT="34299" marB="3429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49" marR="91449" marT="34299" marB="34299" horzOverflow="overflow">
                    <a:lnL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145182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49" marR="91449" marT="34299" marB="3429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49" marR="91449" marT="34299" marB="34299" horzOverflow="overflow">
                    <a:lnL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66605" name="Freeform 45"/>
          <p:cNvSpPr/>
          <p:nvPr/>
        </p:nvSpPr>
        <p:spPr>
          <a:xfrm>
            <a:off x="4997450" y="1597343"/>
            <a:ext cx="533400" cy="804862"/>
          </a:xfrm>
          <a:custGeom>
            <a:avLst/>
            <a:gdLst>
              <a:gd name="txL" fmla="*/ 0 w 840"/>
              <a:gd name="txT" fmla="*/ 0 h 1268"/>
              <a:gd name="txR" fmla="*/ 840 w 840"/>
              <a:gd name="txB" fmla="*/ 1268 h 1268"/>
            </a:gdLst>
            <a:ahLst/>
            <a:cxnLst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0" y="2147483647"/>
              </a:cxn>
            </a:cxnLst>
            <a:rect l="txL" t="txT" r="txR" b="txB"/>
            <a:pathLst>
              <a:path w="840" h="1268">
                <a:moveTo>
                  <a:pt x="0" y="1268"/>
                </a:moveTo>
                <a:lnTo>
                  <a:pt x="0" y="1255"/>
                </a:lnTo>
                <a:lnTo>
                  <a:pt x="0" y="1242"/>
                </a:lnTo>
                <a:lnTo>
                  <a:pt x="13" y="1217"/>
                </a:lnTo>
                <a:lnTo>
                  <a:pt x="26" y="1204"/>
                </a:lnTo>
                <a:lnTo>
                  <a:pt x="51" y="1166"/>
                </a:lnTo>
                <a:lnTo>
                  <a:pt x="76" y="1128"/>
                </a:lnTo>
                <a:lnTo>
                  <a:pt x="102" y="1090"/>
                </a:lnTo>
                <a:lnTo>
                  <a:pt x="140" y="1052"/>
                </a:lnTo>
                <a:lnTo>
                  <a:pt x="216" y="951"/>
                </a:lnTo>
                <a:lnTo>
                  <a:pt x="280" y="862"/>
                </a:lnTo>
                <a:lnTo>
                  <a:pt x="344" y="761"/>
                </a:lnTo>
                <a:lnTo>
                  <a:pt x="395" y="659"/>
                </a:lnTo>
                <a:lnTo>
                  <a:pt x="445" y="571"/>
                </a:lnTo>
                <a:lnTo>
                  <a:pt x="496" y="469"/>
                </a:lnTo>
                <a:lnTo>
                  <a:pt x="534" y="381"/>
                </a:lnTo>
                <a:lnTo>
                  <a:pt x="573" y="292"/>
                </a:lnTo>
                <a:lnTo>
                  <a:pt x="585" y="241"/>
                </a:lnTo>
                <a:lnTo>
                  <a:pt x="598" y="203"/>
                </a:lnTo>
                <a:lnTo>
                  <a:pt x="611" y="178"/>
                </a:lnTo>
                <a:lnTo>
                  <a:pt x="624" y="140"/>
                </a:lnTo>
                <a:lnTo>
                  <a:pt x="624" y="114"/>
                </a:lnTo>
                <a:lnTo>
                  <a:pt x="624" y="102"/>
                </a:lnTo>
                <a:lnTo>
                  <a:pt x="624" y="76"/>
                </a:lnTo>
                <a:lnTo>
                  <a:pt x="624" y="64"/>
                </a:lnTo>
                <a:lnTo>
                  <a:pt x="611" y="38"/>
                </a:lnTo>
                <a:lnTo>
                  <a:pt x="598" y="26"/>
                </a:lnTo>
                <a:lnTo>
                  <a:pt x="611" y="13"/>
                </a:lnTo>
                <a:lnTo>
                  <a:pt x="624" y="0"/>
                </a:lnTo>
                <a:lnTo>
                  <a:pt x="636" y="0"/>
                </a:lnTo>
                <a:lnTo>
                  <a:pt x="674" y="0"/>
                </a:lnTo>
                <a:lnTo>
                  <a:pt x="700" y="13"/>
                </a:lnTo>
                <a:lnTo>
                  <a:pt x="738" y="26"/>
                </a:lnTo>
                <a:lnTo>
                  <a:pt x="776" y="51"/>
                </a:lnTo>
                <a:lnTo>
                  <a:pt x="814" y="76"/>
                </a:lnTo>
                <a:lnTo>
                  <a:pt x="827" y="102"/>
                </a:lnTo>
                <a:lnTo>
                  <a:pt x="840" y="127"/>
                </a:lnTo>
                <a:lnTo>
                  <a:pt x="840" y="140"/>
                </a:lnTo>
                <a:lnTo>
                  <a:pt x="840" y="165"/>
                </a:lnTo>
                <a:lnTo>
                  <a:pt x="827" y="190"/>
                </a:lnTo>
                <a:lnTo>
                  <a:pt x="802" y="216"/>
                </a:lnTo>
                <a:lnTo>
                  <a:pt x="789" y="266"/>
                </a:lnTo>
                <a:lnTo>
                  <a:pt x="763" y="305"/>
                </a:lnTo>
                <a:lnTo>
                  <a:pt x="738" y="368"/>
                </a:lnTo>
                <a:lnTo>
                  <a:pt x="700" y="419"/>
                </a:lnTo>
                <a:lnTo>
                  <a:pt x="662" y="495"/>
                </a:lnTo>
                <a:lnTo>
                  <a:pt x="624" y="558"/>
                </a:lnTo>
                <a:lnTo>
                  <a:pt x="585" y="621"/>
                </a:lnTo>
                <a:lnTo>
                  <a:pt x="560" y="672"/>
                </a:lnTo>
                <a:lnTo>
                  <a:pt x="522" y="735"/>
                </a:lnTo>
                <a:lnTo>
                  <a:pt x="484" y="786"/>
                </a:lnTo>
                <a:lnTo>
                  <a:pt x="445" y="837"/>
                </a:lnTo>
                <a:lnTo>
                  <a:pt x="407" y="887"/>
                </a:lnTo>
                <a:lnTo>
                  <a:pt x="369" y="925"/>
                </a:lnTo>
                <a:lnTo>
                  <a:pt x="331" y="976"/>
                </a:lnTo>
                <a:lnTo>
                  <a:pt x="305" y="1014"/>
                </a:lnTo>
                <a:lnTo>
                  <a:pt x="267" y="1052"/>
                </a:lnTo>
                <a:lnTo>
                  <a:pt x="229" y="1090"/>
                </a:lnTo>
                <a:lnTo>
                  <a:pt x="204" y="1115"/>
                </a:lnTo>
                <a:lnTo>
                  <a:pt x="166" y="1141"/>
                </a:lnTo>
                <a:lnTo>
                  <a:pt x="140" y="1179"/>
                </a:lnTo>
                <a:lnTo>
                  <a:pt x="115" y="1191"/>
                </a:lnTo>
                <a:lnTo>
                  <a:pt x="89" y="1217"/>
                </a:lnTo>
                <a:lnTo>
                  <a:pt x="64" y="1230"/>
                </a:lnTo>
                <a:lnTo>
                  <a:pt x="38" y="1242"/>
                </a:lnTo>
                <a:lnTo>
                  <a:pt x="26" y="1255"/>
                </a:lnTo>
                <a:lnTo>
                  <a:pt x="13" y="1268"/>
                </a:lnTo>
                <a:lnTo>
                  <a:pt x="0" y="1268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66606" name="Freeform 46"/>
          <p:cNvSpPr/>
          <p:nvPr/>
        </p:nvSpPr>
        <p:spPr>
          <a:xfrm>
            <a:off x="5424488" y="1733868"/>
            <a:ext cx="833437" cy="531812"/>
          </a:xfrm>
          <a:custGeom>
            <a:avLst/>
            <a:gdLst>
              <a:gd name="txL" fmla="*/ 0 w 1311"/>
              <a:gd name="txT" fmla="*/ 0 h 836"/>
              <a:gd name="txR" fmla="*/ 1311 w 1311"/>
              <a:gd name="txB" fmla="*/ 836 h 836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1311" h="836">
                <a:moveTo>
                  <a:pt x="1311" y="747"/>
                </a:moveTo>
                <a:lnTo>
                  <a:pt x="1298" y="747"/>
                </a:lnTo>
                <a:lnTo>
                  <a:pt x="1298" y="760"/>
                </a:lnTo>
                <a:lnTo>
                  <a:pt x="1285" y="773"/>
                </a:lnTo>
                <a:lnTo>
                  <a:pt x="1273" y="773"/>
                </a:lnTo>
                <a:lnTo>
                  <a:pt x="1260" y="785"/>
                </a:lnTo>
                <a:lnTo>
                  <a:pt x="1234" y="785"/>
                </a:lnTo>
                <a:lnTo>
                  <a:pt x="1209" y="798"/>
                </a:lnTo>
                <a:lnTo>
                  <a:pt x="1184" y="798"/>
                </a:lnTo>
                <a:lnTo>
                  <a:pt x="1120" y="811"/>
                </a:lnTo>
                <a:lnTo>
                  <a:pt x="1069" y="811"/>
                </a:lnTo>
                <a:lnTo>
                  <a:pt x="1018" y="823"/>
                </a:lnTo>
                <a:lnTo>
                  <a:pt x="967" y="823"/>
                </a:lnTo>
                <a:lnTo>
                  <a:pt x="929" y="823"/>
                </a:lnTo>
                <a:lnTo>
                  <a:pt x="891" y="836"/>
                </a:lnTo>
                <a:lnTo>
                  <a:pt x="866" y="836"/>
                </a:lnTo>
                <a:lnTo>
                  <a:pt x="840" y="836"/>
                </a:lnTo>
                <a:lnTo>
                  <a:pt x="827" y="836"/>
                </a:lnTo>
                <a:lnTo>
                  <a:pt x="802" y="823"/>
                </a:lnTo>
                <a:lnTo>
                  <a:pt x="789" y="811"/>
                </a:lnTo>
                <a:lnTo>
                  <a:pt x="764" y="798"/>
                </a:lnTo>
                <a:lnTo>
                  <a:pt x="751" y="785"/>
                </a:lnTo>
                <a:lnTo>
                  <a:pt x="726" y="760"/>
                </a:lnTo>
                <a:lnTo>
                  <a:pt x="687" y="735"/>
                </a:lnTo>
                <a:lnTo>
                  <a:pt x="662" y="697"/>
                </a:lnTo>
                <a:lnTo>
                  <a:pt x="637" y="684"/>
                </a:lnTo>
                <a:lnTo>
                  <a:pt x="611" y="659"/>
                </a:lnTo>
                <a:lnTo>
                  <a:pt x="586" y="633"/>
                </a:lnTo>
                <a:lnTo>
                  <a:pt x="560" y="608"/>
                </a:lnTo>
                <a:lnTo>
                  <a:pt x="535" y="583"/>
                </a:lnTo>
                <a:lnTo>
                  <a:pt x="497" y="545"/>
                </a:lnTo>
                <a:lnTo>
                  <a:pt x="458" y="507"/>
                </a:lnTo>
                <a:lnTo>
                  <a:pt x="420" y="469"/>
                </a:lnTo>
                <a:lnTo>
                  <a:pt x="382" y="431"/>
                </a:lnTo>
                <a:lnTo>
                  <a:pt x="331" y="393"/>
                </a:lnTo>
                <a:lnTo>
                  <a:pt x="280" y="342"/>
                </a:lnTo>
                <a:lnTo>
                  <a:pt x="229" y="291"/>
                </a:lnTo>
                <a:lnTo>
                  <a:pt x="179" y="241"/>
                </a:lnTo>
                <a:lnTo>
                  <a:pt x="128" y="177"/>
                </a:lnTo>
                <a:lnTo>
                  <a:pt x="64" y="127"/>
                </a:lnTo>
                <a:lnTo>
                  <a:pt x="0" y="63"/>
                </a:lnTo>
                <a:lnTo>
                  <a:pt x="26" y="0"/>
                </a:lnTo>
                <a:lnTo>
                  <a:pt x="39" y="12"/>
                </a:lnTo>
                <a:lnTo>
                  <a:pt x="51" y="25"/>
                </a:lnTo>
                <a:lnTo>
                  <a:pt x="64" y="38"/>
                </a:lnTo>
                <a:lnTo>
                  <a:pt x="89" y="50"/>
                </a:lnTo>
                <a:lnTo>
                  <a:pt x="102" y="63"/>
                </a:lnTo>
                <a:lnTo>
                  <a:pt x="153" y="89"/>
                </a:lnTo>
                <a:lnTo>
                  <a:pt x="204" y="139"/>
                </a:lnTo>
                <a:lnTo>
                  <a:pt x="268" y="177"/>
                </a:lnTo>
                <a:lnTo>
                  <a:pt x="331" y="228"/>
                </a:lnTo>
                <a:lnTo>
                  <a:pt x="420" y="291"/>
                </a:lnTo>
                <a:lnTo>
                  <a:pt x="497" y="342"/>
                </a:lnTo>
                <a:lnTo>
                  <a:pt x="573" y="405"/>
                </a:lnTo>
                <a:lnTo>
                  <a:pt x="649" y="456"/>
                </a:lnTo>
                <a:lnTo>
                  <a:pt x="726" y="494"/>
                </a:lnTo>
                <a:lnTo>
                  <a:pt x="802" y="532"/>
                </a:lnTo>
                <a:lnTo>
                  <a:pt x="878" y="570"/>
                </a:lnTo>
                <a:lnTo>
                  <a:pt x="955" y="595"/>
                </a:lnTo>
                <a:lnTo>
                  <a:pt x="1031" y="621"/>
                </a:lnTo>
                <a:lnTo>
                  <a:pt x="1056" y="633"/>
                </a:lnTo>
                <a:lnTo>
                  <a:pt x="1095" y="646"/>
                </a:lnTo>
                <a:lnTo>
                  <a:pt x="1120" y="646"/>
                </a:lnTo>
                <a:lnTo>
                  <a:pt x="1145" y="659"/>
                </a:lnTo>
                <a:lnTo>
                  <a:pt x="1196" y="684"/>
                </a:lnTo>
                <a:lnTo>
                  <a:pt x="1234" y="697"/>
                </a:lnTo>
                <a:lnTo>
                  <a:pt x="1273" y="709"/>
                </a:lnTo>
                <a:lnTo>
                  <a:pt x="1285" y="722"/>
                </a:lnTo>
                <a:lnTo>
                  <a:pt x="1298" y="735"/>
                </a:lnTo>
                <a:lnTo>
                  <a:pt x="1311" y="747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66607" name="Freeform 47"/>
          <p:cNvSpPr/>
          <p:nvPr/>
        </p:nvSpPr>
        <p:spPr>
          <a:xfrm>
            <a:off x="5110163" y="2410143"/>
            <a:ext cx="96837" cy="684212"/>
          </a:xfrm>
          <a:custGeom>
            <a:avLst/>
            <a:gdLst>
              <a:gd name="txL" fmla="*/ 0 w 153"/>
              <a:gd name="txT" fmla="*/ 0 h 1077"/>
              <a:gd name="txR" fmla="*/ 153 w 153"/>
              <a:gd name="txB" fmla="*/ 1077 h 1077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153" h="1077">
                <a:moveTo>
                  <a:pt x="26" y="89"/>
                </a:moveTo>
                <a:lnTo>
                  <a:pt x="26" y="51"/>
                </a:lnTo>
                <a:lnTo>
                  <a:pt x="26" y="26"/>
                </a:lnTo>
                <a:lnTo>
                  <a:pt x="38" y="13"/>
                </a:lnTo>
                <a:lnTo>
                  <a:pt x="38" y="0"/>
                </a:lnTo>
                <a:lnTo>
                  <a:pt x="51" y="0"/>
                </a:lnTo>
                <a:lnTo>
                  <a:pt x="51" y="13"/>
                </a:lnTo>
                <a:lnTo>
                  <a:pt x="64" y="13"/>
                </a:lnTo>
                <a:lnTo>
                  <a:pt x="77" y="13"/>
                </a:lnTo>
                <a:lnTo>
                  <a:pt x="89" y="13"/>
                </a:lnTo>
                <a:lnTo>
                  <a:pt x="115" y="26"/>
                </a:lnTo>
                <a:lnTo>
                  <a:pt x="127" y="26"/>
                </a:lnTo>
                <a:lnTo>
                  <a:pt x="153" y="38"/>
                </a:lnTo>
                <a:lnTo>
                  <a:pt x="153" y="127"/>
                </a:lnTo>
                <a:lnTo>
                  <a:pt x="153" y="203"/>
                </a:lnTo>
                <a:lnTo>
                  <a:pt x="153" y="279"/>
                </a:lnTo>
                <a:lnTo>
                  <a:pt x="153" y="355"/>
                </a:lnTo>
                <a:lnTo>
                  <a:pt x="153" y="431"/>
                </a:lnTo>
                <a:lnTo>
                  <a:pt x="153" y="494"/>
                </a:lnTo>
                <a:lnTo>
                  <a:pt x="140" y="558"/>
                </a:lnTo>
                <a:lnTo>
                  <a:pt x="140" y="608"/>
                </a:lnTo>
                <a:lnTo>
                  <a:pt x="140" y="659"/>
                </a:lnTo>
                <a:lnTo>
                  <a:pt x="140" y="710"/>
                </a:lnTo>
                <a:lnTo>
                  <a:pt x="127" y="760"/>
                </a:lnTo>
                <a:lnTo>
                  <a:pt x="127" y="798"/>
                </a:lnTo>
                <a:lnTo>
                  <a:pt x="127" y="849"/>
                </a:lnTo>
                <a:lnTo>
                  <a:pt x="127" y="887"/>
                </a:lnTo>
                <a:lnTo>
                  <a:pt x="127" y="925"/>
                </a:lnTo>
                <a:lnTo>
                  <a:pt x="115" y="951"/>
                </a:lnTo>
                <a:lnTo>
                  <a:pt x="115" y="989"/>
                </a:lnTo>
                <a:lnTo>
                  <a:pt x="115" y="1014"/>
                </a:lnTo>
                <a:lnTo>
                  <a:pt x="102" y="1027"/>
                </a:lnTo>
                <a:lnTo>
                  <a:pt x="102" y="1052"/>
                </a:lnTo>
                <a:lnTo>
                  <a:pt x="102" y="1065"/>
                </a:lnTo>
                <a:lnTo>
                  <a:pt x="89" y="1065"/>
                </a:lnTo>
                <a:lnTo>
                  <a:pt x="89" y="1077"/>
                </a:lnTo>
                <a:lnTo>
                  <a:pt x="77" y="1077"/>
                </a:lnTo>
                <a:lnTo>
                  <a:pt x="64" y="1065"/>
                </a:lnTo>
                <a:lnTo>
                  <a:pt x="51" y="1052"/>
                </a:lnTo>
                <a:lnTo>
                  <a:pt x="51" y="1039"/>
                </a:lnTo>
                <a:lnTo>
                  <a:pt x="38" y="1014"/>
                </a:lnTo>
                <a:lnTo>
                  <a:pt x="26" y="1001"/>
                </a:lnTo>
                <a:lnTo>
                  <a:pt x="26" y="976"/>
                </a:lnTo>
                <a:lnTo>
                  <a:pt x="13" y="951"/>
                </a:lnTo>
                <a:lnTo>
                  <a:pt x="13" y="938"/>
                </a:lnTo>
                <a:lnTo>
                  <a:pt x="0" y="925"/>
                </a:lnTo>
                <a:lnTo>
                  <a:pt x="0" y="900"/>
                </a:lnTo>
                <a:lnTo>
                  <a:pt x="0" y="875"/>
                </a:lnTo>
                <a:lnTo>
                  <a:pt x="0" y="862"/>
                </a:lnTo>
                <a:lnTo>
                  <a:pt x="0" y="849"/>
                </a:lnTo>
                <a:lnTo>
                  <a:pt x="0" y="836"/>
                </a:lnTo>
                <a:lnTo>
                  <a:pt x="13" y="824"/>
                </a:lnTo>
                <a:lnTo>
                  <a:pt x="13" y="798"/>
                </a:lnTo>
                <a:lnTo>
                  <a:pt x="13" y="773"/>
                </a:lnTo>
                <a:lnTo>
                  <a:pt x="13" y="760"/>
                </a:lnTo>
                <a:lnTo>
                  <a:pt x="26" y="722"/>
                </a:lnTo>
                <a:lnTo>
                  <a:pt x="26" y="697"/>
                </a:lnTo>
                <a:lnTo>
                  <a:pt x="26" y="659"/>
                </a:lnTo>
                <a:lnTo>
                  <a:pt x="38" y="608"/>
                </a:lnTo>
                <a:lnTo>
                  <a:pt x="38" y="570"/>
                </a:lnTo>
                <a:lnTo>
                  <a:pt x="38" y="520"/>
                </a:lnTo>
                <a:lnTo>
                  <a:pt x="51" y="456"/>
                </a:lnTo>
                <a:lnTo>
                  <a:pt x="51" y="393"/>
                </a:lnTo>
                <a:lnTo>
                  <a:pt x="51" y="342"/>
                </a:lnTo>
                <a:lnTo>
                  <a:pt x="51" y="279"/>
                </a:lnTo>
                <a:lnTo>
                  <a:pt x="51" y="241"/>
                </a:lnTo>
                <a:lnTo>
                  <a:pt x="51" y="190"/>
                </a:lnTo>
                <a:lnTo>
                  <a:pt x="38" y="152"/>
                </a:lnTo>
                <a:lnTo>
                  <a:pt x="38" y="127"/>
                </a:lnTo>
                <a:lnTo>
                  <a:pt x="38" y="102"/>
                </a:lnTo>
                <a:lnTo>
                  <a:pt x="26" y="89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66608" name="Freeform 48"/>
          <p:cNvSpPr/>
          <p:nvPr/>
        </p:nvSpPr>
        <p:spPr>
          <a:xfrm>
            <a:off x="5546725" y="2410143"/>
            <a:ext cx="88900" cy="458787"/>
          </a:xfrm>
          <a:custGeom>
            <a:avLst/>
            <a:gdLst>
              <a:gd name="txL" fmla="*/ 0 w 140"/>
              <a:gd name="txT" fmla="*/ 0 h 722"/>
              <a:gd name="txR" fmla="*/ 140 w 140"/>
              <a:gd name="txB" fmla="*/ 722 h 722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140" h="722">
                <a:moveTo>
                  <a:pt x="140" y="406"/>
                </a:moveTo>
                <a:lnTo>
                  <a:pt x="140" y="444"/>
                </a:lnTo>
                <a:lnTo>
                  <a:pt x="140" y="469"/>
                </a:lnTo>
                <a:lnTo>
                  <a:pt x="140" y="532"/>
                </a:lnTo>
                <a:lnTo>
                  <a:pt x="127" y="583"/>
                </a:lnTo>
                <a:lnTo>
                  <a:pt x="127" y="621"/>
                </a:lnTo>
                <a:lnTo>
                  <a:pt x="127" y="646"/>
                </a:lnTo>
                <a:lnTo>
                  <a:pt x="127" y="672"/>
                </a:lnTo>
                <a:lnTo>
                  <a:pt x="127" y="684"/>
                </a:lnTo>
                <a:lnTo>
                  <a:pt x="127" y="697"/>
                </a:lnTo>
                <a:lnTo>
                  <a:pt x="102" y="710"/>
                </a:lnTo>
                <a:lnTo>
                  <a:pt x="102" y="722"/>
                </a:lnTo>
                <a:lnTo>
                  <a:pt x="89" y="722"/>
                </a:lnTo>
                <a:lnTo>
                  <a:pt x="77" y="722"/>
                </a:lnTo>
                <a:lnTo>
                  <a:pt x="77" y="710"/>
                </a:lnTo>
                <a:lnTo>
                  <a:pt x="64" y="697"/>
                </a:lnTo>
                <a:lnTo>
                  <a:pt x="51" y="672"/>
                </a:lnTo>
                <a:lnTo>
                  <a:pt x="51" y="659"/>
                </a:lnTo>
                <a:lnTo>
                  <a:pt x="51" y="646"/>
                </a:lnTo>
                <a:lnTo>
                  <a:pt x="51" y="621"/>
                </a:lnTo>
                <a:lnTo>
                  <a:pt x="51" y="596"/>
                </a:lnTo>
                <a:lnTo>
                  <a:pt x="51" y="570"/>
                </a:lnTo>
                <a:lnTo>
                  <a:pt x="51" y="545"/>
                </a:lnTo>
                <a:lnTo>
                  <a:pt x="51" y="507"/>
                </a:lnTo>
                <a:lnTo>
                  <a:pt x="51" y="469"/>
                </a:lnTo>
                <a:lnTo>
                  <a:pt x="51" y="393"/>
                </a:lnTo>
                <a:lnTo>
                  <a:pt x="51" y="317"/>
                </a:lnTo>
                <a:lnTo>
                  <a:pt x="51" y="254"/>
                </a:lnTo>
                <a:lnTo>
                  <a:pt x="51" y="190"/>
                </a:lnTo>
                <a:lnTo>
                  <a:pt x="38" y="165"/>
                </a:lnTo>
                <a:lnTo>
                  <a:pt x="38" y="152"/>
                </a:lnTo>
                <a:lnTo>
                  <a:pt x="38" y="127"/>
                </a:lnTo>
                <a:lnTo>
                  <a:pt x="26" y="114"/>
                </a:lnTo>
                <a:lnTo>
                  <a:pt x="26" y="102"/>
                </a:lnTo>
                <a:lnTo>
                  <a:pt x="26" y="89"/>
                </a:lnTo>
                <a:lnTo>
                  <a:pt x="13" y="76"/>
                </a:lnTo>
                <a:lnTo>
                  <a:pt x="0" y="64"/>
                </a:lnTo>
                <a:lnTo>
                  <a:pt x="0" y="51"/>
                </a:lnTo>
                <a:lnTo>
                  <a:pt x="0" y="38"/>
                </a:lnTo>
                <a:lnTo>
                  <a:pt x="0" y="26"/>
                </a:lnTo>
                <a:lnTo>
                  <a:pt x="0" y="13"/>
                </a:lnTo>
                <a:lnTo>
                  <a:pt x="13" y="13"/>
                </a:lnTo>
                <a:lnTo>
                  <a:pt x="26" y="13"/>
                </a:lnTo>
                <a:lnTo>
                  <a:pt x="38" y="0"/>
                </a:lnTo>
                <a:lnTo>
                  <a:pt x="51" y="13"/>
                </a:lnTo>
                <a:lnTo>
                  <a:pt x="64" y="13"/>
                </a:lnTo>
                <a:lnTo>
                  <a:pt x="89" y="13"/>
                </a:lnTo>
                <a:lnTo>
                  <a:pt x="115" y="26"/>
                </a:lnTo>
                <a:lnTo>
                  <a:pt x="127" y="38"/>
                </a:lnTo>
                <a:lnTo>
                  <a:pt x="140" y="64"/>
                </a:lnTo>
                <a:lnTo>
                  <a:pt x="140" y="76"/>
                </a:lnTo>
                <a:lnTo>
                  <a:pt x="140" y="89"/>
                </a:lnTo>
                <a:lnTo>
                  <a:pt x="140" y="102"/>
                </a:lnTo>
                <a:lnTo>
                  <a:pt x="140" y="114"/>
                </a:lnTo>
                <a:lnTo>
                  <a:pt x="140" y="140"/>
                </a:lnTo>
                <a:lnTo>
                  <a:pt x="140" y="178"/>
                </a:lnTo>
                <a:lnTo>
                  <a:pt x="140" y="228"/>
                </a:lnTo>
                <a:lnTo>
                  <a:pt x="140" y="279"/>
                </a:lnTo>
                <a:lnTo>
                  <a:pt x="140" y="342"/>
                </a:lnTo>
                <a:lnTo>
                  <a:pt x="140" y="406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66609" name="Freeform 49"/>
          <p:cNvSpPr/>
          <p:nvPr/>
        </p:nvSpPr>
        <p:spPr>
          <a:xfrm>
            <a:off x="5627688" y="2289493"/>
            <a:ext cx="258762" cy="933450"/>
          </a:xfrm>
          <a:custGeom>
            <a:avLst/>
            <a:gdLst>
              <a:gd name="txL" fmla="*/ 0 w 408"/>
              <a:gd name="txT" fmla="*/ 0 h 1470"/>
              <a:gd name="txR" fmla="*/ 408 w 408"/>
              <a:gd name="txB" fmla="*/ 1470 h 1470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408" h="1470">
                <a:moveTo>
                  <a:pt x="395" y="1229"/>
                </a:moveTo>
                <a:lnTo>
                  <a:pt x="395" y="1293"/>
                </a:lnTo>
                <a:lnTo>
                  <a:pt x="382" y="1343"/>
                </a:lnTo>
                <a:lnTo>
                  <a:pt x="357" y="1381"/>
                </a:lnTo>
                <a:lnTo>
                  <a:pt x="344" y="1419"/>
                </a:lnTo>
                <a:lnTo>
                  <a:pt x="319" y="1432"/>
                </a:lnTo>
                <a:lnTo>
                  <a:pt x="306" y="1457"/>
                </a:lnTo>
                <a:lnTo>
                  <a:pt x="280" y="1470"/>
                </a:lnTo>
                <a:lnTo>
                  <a:pt x="255" y="1470"/>
                </a:lnTo>
                <a:lnTo>
                  <a:pt x="242" y="1457"/>
                </a:lnTo>
                <a:lnTo>
                  <a:pt x="242" y="1432"/>
                </a:lnTo>
                <a:lnTo>
                  <a:pt x="229" y="1419"/>
                </a:lnTo>
                <a:lnTo>
                  <a:pt x="229" y="1394"/>
                </a:lnTo>
                <a:lnTo>
                  <a:pt x="217" y="1381"/>
                </a:lnTo>
                <a:lnTo>
                  <a:pt x="204" y="1369"/>
                </a:lnTo>
                <a:lnTo>
                  <a:pt x="191" y="1343"/>
                </a:lnTo>
                <a:lnTo>
                  <a:pt x="179" y="1331"/>
                </a:lnTo>
                <a:lnTo>
                  <a:pt x="153" y="1305"/>
                </a:lnTo>
                <a:lnTo>
                  <a:pt x="102" y="1267"/>
                </a:lnTo>
                <a:lnTo>
                  <a:pt x="77" y="1255"/>
                </a:lnTo>
                <a:lnTo>
                  <a:pt x="51" y="1229"/>
                </a:lnTo>
                <a:lnTo>
                  <a:pt x="39" y="1217"/>
                </a:lnTo>
                <a:lnTo>
                  <a:pt x="26" y="1204"/>
                </a:lnTo>
                <a:lnTo>
                  <a:pt x="13" y="1191"/>
                </a:lnTo>
                <a:lnTo>
                  <a:pt x="13" y="1179"/>
                </a:lnTo>
                <a:lnTo>
                  <a:pt x="0" y="1179"/>
                </a:lnTo>
                <a:lnTo>
                  <a:pt x="13" y="1166"/>
                </a:lnTo>
                <a:lnTo>
                  <a:pt x="26" y="1166"/>
                </a:lnTo>
                <a:lnTo>
                  <a:pt x="39" y="1166"/>
                </a:lnTo>
                <a:lnTo>
                  <a:pt x="51" y="1166"/>
                </a:lnTo>
                <a:lnTo>
                  <a:pt x="64" y="1166"/>
                </a:lnTo>
                <a:lnTo>
                  <a:pt x="90" y="1166"/>
                </a:lnTo>
                <a:lnTo>
                  <a:pt x="102" y="1179"/>
                </a:lnTo>
                <a:lnTo>
                  <a:pt x="153" y="1191"/>
                </a:lnTo>
                <a:lnTo>
                  <a:pt x="191" y="1191"/>
                </a:lnTo>
                <a:lnTo>
                  <a:pt x="217" y="1191"/>
                </a:lnTo>
                <a:lnTo>
                  <a:pt x="242" y="1191"/>
                </a:lnTo>
                <a:lnTo>
                  <a:pt x="255" y="1179"/>
                </a:lnTo>
                <a:lnTo>
                  <a:pt x="268" y="1166"/>
                </a:lnTo>
                <a:lnTo>
                  <a:pt x="268" y="1153"/>
                </a:lnTo>
                <a:lnTo>
                  <a:pt x="268" y="1128"/>
                </a:lnTo>
                <a:lnTo>
                  <a:pt x="280" y="1115"/>
                </a:lnTo>
                <a:lnTo>
                  <a:pt x="280" y="1090"/>
                </a:lnTo>
                <a:lnTo>
                  <a:pt x="280" y="1065"/>
                </a:lnTo>
                <a:lnTo>
                  <a:pt x="293" y="1039"/>
                </a:lnTo>
                <a:lnTo>
                  <a:pt x="293" y="1001"/>
                </a:lnTo>
                <a:lnTo>
                  <a:pt x="293" y="963"/>
                </a:lnTo>
                <a:lnTo>
                  <a:pt x="293" y="912"/>
                </a:lnTo>
                <a:lnTo>
                  <a:pt x="293" y="862"/>
                </a:lnTo>
                <a:lnTo>
                  <a:pt x="293" y="811"/>
                </a:lnTo>
                <a:lnTo>
                  <a:pt x="293" y="748"/>
                </a:lnTo>
                <a:lnTo>
                  <a:pt x="280" y="672"/>
                </a:lnTo>
                <a:lnTo>
                  <a:pt x="280" y="608"/>
                </a:lnTo>
                <a:lnTo>
                  <a:pt x="280" y="545"/>
                </a:lnTo>
                <a:lnTo>
                  <a:pt x="268" y="482"/>
                </a:lnTo>
                <a:lnTo>
                  <a:pt x="268" y="418"/>
                </a:lnTo>
                <a:lnTo>
                  <a:pt x="255" y="368"/>
                </a:lnTo>
                <a:lnTo>
                  <a:pt x="255" y="330"/>
                </a:lnTo>
                <a:lnTo>
                  <a:pt x="242" y="279"/>
                </a:lnTo>
                <a:lnTo>
                  <a:pt x="242" y="241"/>
                </a:lnTo>
                <a:lnTo>
                  <a:pt x="242" y="203"/>
                </a:lnTo>
                <a:lnTo>
                  <a:pt x="229" y="178"/>
                </a:lnTo>
                <a:lnTo>
                  <a:pt x="229" y="140"/>
                </a:lnTo>
                <a:lnTo>
                  <a:pt x="217" y="127"/>
                </a:lnTo>
                <a:lnTo>
                  <a:pt x="204" y="101"/>
                </a:lnTo>
                <a:lnTo>
                  <a:pt x="204" y="89"/>
                </a:lnTo>
                <a:lnTo>
                  <a:pt x="191" y="76"/>
                </a:lnTo>
                <a:lnTo>
                  <a:pt x="166" y="63"/>
                </a:lnTo>
                <a:lnTo>
                  <a:pt x="166" y="51"/>
                </a:lnTo>
                <a:lnTo>
                  <a:pt x="153" y="38"/>
                </a:lnTo>
                <a:lnTo>
                  <a:pt x="166" y="13"/>
                </a:lnTo>
                <a:lnTo>
                  <a:pt x="166" y="0"/>
                </a:lnTo>
                <a:lnTo>
                  <a:pt x="179" y="0"/>
                </a:lnTo>
                <a:lnTo>
                  <a:pt x="191" y="0"/>
                </a:lnTo>
                <a:lnTo>
                  <a:pt x="204" y="0"/>
                </a:lnTo>
                <a:lnTo>
                  <a:pt x="217" y="0"/>
                </a:lnTo>
                <a:lnTo>
                  <a:pt x="229" y="0"/>
                </a:lnTo>
                <a:lnTo>
                  <a:pt x="255" y="0"/>
                </a:lnTo>
                <a:lnTo>
                  <a:pt x="293" y="13"/>
                </a:lnTo>
                <a:lnTo>
                  <a:pt x="319" y="25"/>
                </a:lnTo>
                <a:lnTo>
                  <a:pt x="344" y="38"/>
                </a:lnTo>
                <a:lnTo>
                  <a:pt x="357" y="51"/>
                </a:lnTo>
                <a:lnTo>
                  <a:pt x="357" y="63"/>
                </a:lnTo>
                <a:lnTo>
                  <a:pt x="369" y="76"/>
                </a:lnTo>
                <a:lnTo>
                  <a:pt x="369" y="89"/>
                </a:lnTo>
                <a:lnTo>
                  <a:pt x="369" y="101"/>
                </a:lnTo>
                <a:lnTo>
                  <a:pt x="357" y="114"/>
                </a:lnTo>
                <a:lnTo>
                  <a:pt x="357" y="140"/>
                </a:lnTo>
                <a:lnTo>
                  <a:pt x="357" y="152"/>
                </a:lnTo>
                <a:lnTo>
                  <a:pt x="357" y="178"/>
                </a:lnTo>
                <a:lnTo>
                  <a:pt x="369" y="203"/>
                </a:lnTo>
                <a:lnTo>
                  <a:pt x="369" y="241"/>
                </a:lnTo>
                <a:lnTo>
                  <a:pt x="369" y="266"/>
                </a:lnTo>
                <a:lnTo>
                  <a:pt x="369" y="304"/>
                </a:lnTo>
                <a:lnTo>
                  <a:pt x="382" y="342"/>
                </a:lnTo>
                <a:lnTo>
                  <a:pt x="382" y="393"/>
                </a:lnTo>
                <a:lnTo>
                  <a:pt x="382" y="444"/>
                </a:lnTo>
                <a:lnTo>
                  <a:pt x="395" y="507"/>
                </a:lnTo>
                <a:lnTo>
                  <a:pt x="395" y="570"/>
                </a:lnTo>
                <a:lnTo>
                  <a:pt x="395" y="634"/>
                </a:lnTo>
                <a:lnTo>
                  <a:pt x="408" y="710"/>
                </a:lnTo>
                <a:lnTo>
                  <a:pt x="408" y="786"/>
                </a:lnTo>
                <a:lnTo>
                  <a:pt x="408" y="862"/>
                </a:lnTo>
                <a:lnTo>
                  <a:pt x="408" y="938"/>
                </a:lnTo>
                <a:lnTo>
                  <a:pt x="408" y="1001"/>
                </a:lnTo>
                <a:lnTo>
                  <a:pt x="408" y="1065"/>
                </a:lnTo>
                <a:lnTo>
                  <a:pt x="408" y="1115"/>
                </a:lnTo>
                <a:lnTo>
                  <a:pt x="408" y="1166"/>
                </a:lnTo>
                <a:lnTo>
                  <a:pt x="408" y="1204"/>
                </a:lnTo>
                <a:lnTo>
                  <a:pt x="395" y="1229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66610" name="Freeform 50"/>
          <p:cNvSpPr/>
          <p:nvPr/>
        </p:nvSpPr>
        <p:spPr>
          <a:xfrm>
            <a:off x="5175250" y="2586355"/>
            <a:ext cx="153988" cy="73025"/>
          </a:xfrm>
          <a:custGeom>
            <a:avLst/>
            <a:gdLst>
              <a:gd name="txL" fmla="*/ 0 w 242"/>
              <a:gd name="txT" fmla="*/ 0 h 114"/>
              <a:gd name="txR" fmla="*/ 242 w 242"/>
              <a:gd name="txB" fmla="*/ 114 h 114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242" h="114">
                <a:moveTo>
                  <a:pt x="242" y="63"/>
                </a:moveTo>
                <a:lnTo>
                  <a:pt x="242" y="63"/>
                </a:lnTo>
                <a:lnTo>
                  <a:pt x="229" y="76"/>
                </a:lnTo>
                <a:lnTo>
                  <a:pt x="204" y="76"/>
                </a:lnTo>
                <a:lnTo>
                  <a:pt x="178" y="89"/>
                </a:lnTo>
                <a:lnTo>
                  <a:pt x="140" y="89"/>
                </a:lnTo>
                <a:lnTo>
                  <a:pt x="102" y="101"/>
                </a:lnTo>
                <a:lnTo>
                  <a:pt x="51" y="114"/>
                </a:lnTo>
                <a:lnTo>
                  <a:pt x="0" y="114"/>
                </a:lnTo>
                <a:lnTo>
                  <a:pt x="0" y="25"/>
                </a:lnTo>
                <a:lnTo>
                  <a:pt x="25" y="25"/>
                </a:lnTo>
                <a:lnTo>
                  <a:pt x="51" y="25"/>
                </a:lnTo>
                <a:lnTo>
                  <a:pt x="102" y="0"/>
                </a:lnTo>
                <a:lnTo>
                  <a:pt x="127" y="0"/>
                </a:lnTo>
                <a:lnTo>
                  <a:pt x="153" y="0"/>
                </a:lnTo>
                <a:lnTo>
                  <a:pt x="178" y="13"/>
                </a:lnTo>
                <a:lnTo>
                  <a:pt x="191" y="13"/>
                </a:lnTo>
                <a:lnTo>
                  <a:pt x="216" y="25"/>
                </a:lnTo>
                <a:lnTo>
                  <a:pt x="229" y="38"/>
                </a:lnTo>
                <a:lnTo>
                  <a:pt x="242" y="51"/>
                </a:lnTo>
                <a:lnTo>
                  <a:pt x="242" y="63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66611" name="Freeform 51"/>
          <p:cNvSpPr/>
          <p:nvPr/>
        </p:nvSpPr>
        <p:spPr>
          <a:xfrm>
            <a:off x="5175250" y="2748280"/>
            <a:ext cx="153988" cy="63500"/>
          </a:xfrm>
          <a:custGeom>
            <a:avLst/>
            <a:gdLst>
              <a:gd name="txL" fmla="*/ 0 w 242"/>
              <a:gd name="txT" fmla="*/ 0 h 102"/>
              <a:gd name="txR" fmla="*/ 242 w 242"/>
              <a:gd name="txB" fmla="*/ 102 h 102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242" h="102">
                <a:moveTo>
                  <a:pt x="242" y="38"/>
                </a:moveTo>
                <a:lnTo>
                  <a:pt x="242" y="64"/>
                </a:lnTo>
                <a:lnTo>
                  <a:pt x="229" y="76"/>
                </a:lnTo>
                <a:lnTo>
                  <a:pt x="204" y="89"/>
                </a:lnTo>
                <a:lnTo>
                  <a:pt x="178" y="89"/>
                </a:lnTo>
                <a:lnTo>
                  <a:pt x="127" y="89"/>
                </a:lnTo>
                <a:lnTo>
                  <a:pt x="89" y="102"/>
                </a:lnTo>
                <a:lnTo>
                  <a:pt x="38" y="102"/>
                </a:lnTo>
                <a:lnTo>
                  <a:pt x="0" y="102"/>
                </a:lnTo>
                <a:lnTo>
                  <a:pt x="0" y="13"/>
                </a:lnTo>
                <a:lnTo>
                  <a:pt x="51" y="0"/>
                </a:lnTo>
                <a:lnTo>
                  <a:pt x="102" y="0"/>
                </a:lnTo>
                <a:lnTo>
                  <a:pt x="140" y="0"/>
                </a:lnTo>
                <a:lnTo>
                  <a:pt x="178" y="13"/>
                </a:lnTo>
                <a:lnTo>
                  <a:pt x="204" y="13"/>
                </a:lnTo>
                <a:lnTo>
                  <a:pt x="229" y="26"/>
                </a:lnTo>
                <a:lnTo>
                  <a:pt x="242" y="26"/>
                </a:lnTo>
                <a:lnTo>
                  <a:pt x="242" y="38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66612" name="Freeform 52"/>
          <p:cNvSpPr/>
          <p:nvPr/>
        </p:nvSpPr>
        <p:spPr>
          <a:xfrm>
            <a:off x="4513263" y="2129155"/>
            <a:ext cx="549275" cy="152400"/>
          </a:xfrm>
          <a:custGeom>
            <a:avLst/>
            <a:gdLst>
              <a:gd name="txL" fmla="*/ 0 w 865"/>
              <a:gd name="txT" fmla="*/ 0 h 240"/>
              <a:gd name="txR" fmla="*/ 865 w 865"/>
              <a:gd name="txB" fmla="*/ 240 h 240"/>
            </a:gdLst>
            <a:ahLst/>
            <a:cxnLst>
              <a:cxn ang="0">
                <a:pos x="2147483647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865" h="240">
                <a:moveTo>
                  <a:pt x="13" y="240"/>
                </a:moveTo>
                <a:lnTo>
                  <a:pt x="13" y="228"/>
                </a:lnTo>
                <a:lnTo>
                  <a:pt x="0" y="215"/>
                </a:lnTo>
                <a:lnTo>
                  <a:pt x="0" y="202"/>
                </a:lnTo>
                <a:lnTo>
                  <a:pt x="0" y="190"/>
                </a:lnTo>
                <a:lnTo>
                  <a:pt x="13" y="190"/>
                </a:lnTo>
                <a:lnTo>
                  <a:pt x="13" y="177"/>
                </a:lnTo>
                <a:lnTo>
                  <a:pt x="25" y="177"/>
                </a:lnTo>
                <a:lnTo>
                  <a:pt x="38" y="177"/>
                </a:lnTo>
                <a:lnTo>
                  <a:pt x="51" y="164"/>
                </a:lnTo>
                <a:lnTo>
                  <a:pt x="76" y="164"/>
                </a:lnTo>
                <a:lnTo>
                  <a:pt x="89" y="152"/>
                </a:lnTo>
                <a:lnTo>
                  <a:pt x="114" y="152"/>
                </a:lnTo>
                <a:lnTo>
                  <a:pt x="140" y="139"/>
                </a:lnTo>
                <a:lnTo>
                  <a:pt x="178" y="139"/>
                </a:lnTo>
                <a:lnTo>
                  <a:pt x="203" y="126"/>
                </a:lnTo>
                <a:lnTo>
                  <a:pt x="242" y="114"/>
                </a:lnTo>
                <a:lnTo>
                  <a:pt x="280" y="114"/>
                </a:lnTo>
                <a:lnTo>
                  <a:pt x="318" y="101"/>
                </a:lnTo>
                <a:lnTo>
                  <a:pt x="356" y="88"/>
                </a:lnTo>
                <a:lnTo>
                  <a:pt x="407" y="76"/>
                </a:lnTo>
                <a:lnTo>
                  <a:pt x="445" y="76"/>
                </a:lnTo>
                <a:lnTo>
                  <a:pt x="483" y="63"/>
                </a:lnTo>
                <a:lnTo>
                  <a:pt x="509" y="50"/>
                </a:lnTo>
                <a:lnTo>
                  <a:pt x="547" y="38"/>
                </a:lnTo>
                <a:lnTo>
                  <a:pt x="572" y="38"/>
                </a:lnTo>
                <a:lnTo>
                  <a:pt x="610" y="25"/>
                </a:lnTo>
                <a:lnTo>
                  <a:pt x="636" y="25"/>
                </a:lnTo>
                <a:lnTo>
                  <a:pt x="661" y="12"/>
                </a:lnTo>
                <a:lnTo>
                  <a:pt x="674" y="12"/>
                </a:lnTo>
                <a:lnTo>
                  <a:pt x="700" y="12"/>
                </a:lnTo>
                <a:lnTo>
                  <a:pt x="712" y="12"/>
                </a:lnTo>
                <a:lnTo>
                  <a:pt x="725" y="0"/>
                </a:lnTo>
                <a:lnTo>
                  <a:pt x="738" y="0"/>
                </a:lnTo>
                <a:lnTo>
                  <a:pt x="750" y="0"/>
                </a:lnTo>
                <a:lnTo>
                  <a:pt x="763" y="0"/>
                </a:lnTo>
                <a:lnTo>
                  <a:pt x="776" y="0"/>
                </a:lnTo>
                <a:lnTo>
                  <a:pt x="789" y="0"/>
                </a:lnTo>
                <a:lnTo>
                  <a:pt x="814" y="12"/>
                </a:lnTo>
                <a:lnTo>
                  <a:pt x="839" y="25"/>
                </a:lnTo>
                <a:lnTo>
                  <a:pt x="852" y="25"/>
                </a:lnTo>
                <a:lnTo>
                  <a:pt x="852" y="38"/>
                </a:lnTo>
                <a:lnTo>
                  <a:pt x="865" y="50"/>
                </a:lnTo>
                <a:lnTo>
                  <a:pt x="852" y="50"/>
                </a:lnTo>
                <a:lnTo>
                  <a:pt x="852" y="63"/>
                </a:lnTo>
                <a:lnTo>
                  <a:pt x="839" y="101"/>
                </a:lnTo>
                <a:lnTo>
                  <a:pt x="827" y="114"/>
                </a:lnTo>
                <a:lnTo>
                  <a:pt x="801" y="114"/>
                </a:lnTo>
                <a:lnTo>
                  <a:pt x="776" y="126"/>
                </a:lnTo>
                <a:lnTo>
                  <a:pt x="750" y="139"/>
                </a:lnTo>
                <a:lnTo>
                  <a:pt x="700" y="152"/>
                </a:lnTo>
                <a:lnTo>
                  <a:pt x="649" y="164"/>
                </a:lnTo>
                <a:lnTo>
                  <a:pt x="598" y="177"/>
                </a:lnTo>
                <a:lnTo>
                  <a:pt x="521" y="190"/>
                </a:lnTo>
                <a:lnTo>
                  <a:pt x="458" y="202"/>
                </a:lnTo>
                <a:lnTo>
                  <a:pt x="394" y="215"/>
                </a:lnTo>
                <a:lnTo>
                  <a:pt x="331" y="228"/>
                </a:lnTo>
                <a:lnTo>
                  <a:pt x="280" y="228"/>
                </a:lnTo>
                <a:lnTo>
                  <a:pt x="242" y="240"/>
                </a:lnTo>
                <a:lnTo>
                  <a:pt x="203" y="240"/>
                </a:lnTo>
                <a:lnTo>
                  <a:pt x="165" y="240"/>
                </a:lnTo>
                <a:lnTo>
                  <a:pt x="140" y="240"/>
                </a:lnTo>
                <a:lnTo>
                  <a:pt x="114" y="240"/>
                </a:lnTo>
                <a:lnTo>
                  <a:pt x="89" y="240"/>
                </a:lnTo>
                <a:lnTo>
                  <a:pt x="76" y="240"/>
                </a:lnTo>
                <a:lnTo>
                  <a:pt x="51" y="240"/>
                </a:lnTo>
                <a:lnTo>
                  <a:pt x="38" y="240"/>
                </a:lnTo>
                <a:lnTo>
                  <a:pt x="25" y="240"/>
                </a:lnTo>
                <a:lnTo>
                  <a:pt x="13" y="240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66615" name="Freeform 55"/>
          <p:cNvSpPr/>
          <p:nvPr/>
        </p:nvSpPr>
        <p:spPr>
          <a:xfrm>
            <a:off x="5272088" y="2129155"/>
            <a:ext cx="371475" cy="127000"/>
          </a:xfrm>
          <a:custGeom>
            <a:avLst/>
            <a:gdLst>
              <a:gd name="txL" fmla="*/ 0 w 585"/>
              <a:gd name="txT" fmla="*/ 0 h 202"/>
              <a:gd name="txR" fmla="*/ 585 w 585"/>
              <a:gd name="txB" fmla="*/ 202 h 202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585" h="202">
                <a:moveTo>
                  <a:pt x="559" y="101"/>
                </a:moveTo>
                <a:lnTo>
                  <a:pt x="547" y="101"/>
                </a:lnTo>
                <a:lnTo>
                  <a:pt x="534" y="114"/>
                </a:lnTo>
                <a:lnTo>
                  <a:pt x="521" y="114"/>
                </a:lnTo>
                <a:lnTo>
                  <a:pt x="496" y="126"/>
                </a:lnTo>
                <a:lnTo>
                  <a:pt x="458" y="139"/>
                </a:lnTo>
                <a:lnTo>
                  <a:pt x="420" y="139"/>
                </a:lnTo>
                <a:lnTo>
                  <a:pt x="381" y="152"/>
                </a:lnTo>
                <a:lnTo>
                  <a:pt x="330" y="164"/>
                </a:lnTo>
                <a:lnTo>
                  <a:pt x="280" y="177"/>
                </a:lnTo>
                <a:lnTo>
                  <a:pt x="229" y="190"/>
                </a:lnTo>
                <a:lnTo>
                  <a:pt x="191" y="190"/>
                </a:lnTo>
                <a:lnTo>
                  <a:pt x="152" y="202"/>
                </a:lnTo>
                <a:lnTo>
                  <a:pt x="127" y="202"/>
                </a:lnTo>
                <a:lnTo>
                  <a:pt x="101" y="202"/>
                </a:lnTo>
                <a:lnTo>
                  <a:pt x="76" y="190"/>
                </a:lnTo>
                <a:lnTo>
                  <a:pt x="63" y="190"/>
                </a:lnTo>
                <a:lnTo>
                  <a:pt x="38" y="177"/>
                </a:lnTo>
                <a:lnTo>
                  <a:pt x="12" y="177"/>
                </a:lnTo>
                <a:lnTo>
                  <a:pt x="0" y="164"/>
                </a:lnTo>
                <a:lnTo>
                  <a:pt x="0" y="152"/>
                </a:lnTo>
                <a:lnTo>
                  <a:pt x="12" y="152"/>
                </a:lnTo>
                <a:lnTo>
                  <a:pt x="25" y="139"/>
                </a:lnTo>
                <a:lnTo>
                  <a:pt x="51" y="126"/>
                </a:lnTo>
                <a:lnTo>
                  <a:pt x="76" y="114"/>
                </a:lnTo>
                <a:lnTo>
                  <a:pt x="114" y="101"/>
                </a:lnTo>
                <a:lnTo>
                  <a:pt x="165" y="88"/>
                </a:lnTo>
                <a:lnTo>
                  <a:pt x="203" y="63"/>
                </a:lnTo>
                <a:lnTo>
                  <a:pt x="254" y="50"/>
                </a:lnTo>
                <a:lnTo>
                  <a:pt x="305" y="38"/>
                </a:lnTo>
                <a:lnTo>
                  <a:pt x="343" y="25"/>
                </a:lnTo>
                <a:lnTo>
                  <a:pt x="369" y="12"/>
                </a:lnTo>
                <a:lnTo>
                  <a:pt x="394" y="12"/>
                </a:lnTo>
                <a:lnTo>
                  <a:pt x="420" y="0"/>
                </a:lnTo>
                <a:lnTo>
                  <a:pt x="445" y="0"/>
                </a:lnTo>
                <a:lnTo>
                  <a:pt x="458" y="0"/>
                </a:lnTo>
                <a:lnTo>
                  <a:pt x="483" y="0"/>
                </a:lnTo>
                <a:lnTo>
                  <a:pt x="496" y="0"/>
                </a:lnTo>
                <a:lnTo>
                  <a:pt x="521" y="0"/>
                </a:lnTo>
                <a:lnTo>
                  <a:pt x="547" y="12"/>
                </a:lnTo>
                <a:lnTo>
                  <a:pt x="559" y="25"/>
                </a:lnTo>
                <a:lnTo>
                  <a:pt x="585" y="38"/>
                </a:lnTo>
                <a:lnTo>
                  <a:pt x="585" y="50"/>
                </a:lnTo>
                <a:lnTo>
                  <a:pt x="585" y="63"/>
                </a:lnTo>
                <a:lnTo>
                  <a:pt x="585" y="76"/>
                </a:lnTo>
                <a:lnTo>
                  <a:pt x="572" y="88"/>
                </a:lnTo>
                <a:lnTo>
                  <a:pt x="559" y="101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66616" name="Freeform 56"/>
          <p:cNvSpPr/>
          <p:nvPr/>
        </p:nvSpPr>
        <p:spPr>
          <a:xfrm>
            <a:off x="5159375" y="2394268"/>
            <a:ext cx="322263" cy="755650"/>
          </a:xfrm>
          <a:custGeom>
            <a:avLst/>
            <a:gdLst>
              <a:gd name="txL" fmla="*/ 0 w 508"/>
              <a:gd name="txT" fmla="*/ 0 h 1191"/>
              <a:gd name="txR" fmla="*/ 508 w 508"/>
              <a:gd name="txB" fmla="*/ 1191 h 1191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508" h="1191">
                <a:moveTo>
                  <a:pt x="216" y="1039"/>
                </a:moveTo>
                <a:lnTo>
                  <a:pt x="203" y="1026"/>
                </a:lnTo>
                <a:lnTo>
                  <a:pt x="190" y="1014"/>
                </a:lnTo>
                <a:lnTo>
                  <a:pt x="178" y="1001"/>
                </a:lnTo>
                <a:lnTo>
                  <a:pt x="165" y="988"/>
                </a:lnTo>
                <a:lnTo>
                  <a:pt x="152" y="988"/>
                </a:lnTo>
                <a:lnTo>
                  <a:pt x="152" y="976"/>
                </a:lnTo>
                <a:lnTo>
                  <a:pt x="152" y="963"/>
                </a:lnTo>
                <a:lnTo>
                  <a:pt x="152" y="950"/>
                </a:lnTo>
                <a:lnTo>
                  <a:pt x="165" y="950"/>
                </a:lnTo>
                <a:lnTo>
                  <a:pt x="178" y="950"/>
                </a:lnTo>
                <a:lnTo>
                  <a:pt x="190" y="950"/>
                </a:lnTo>
                <a:lnTo>
                  <a:pt x="216" y="950"/>
                </a:lnTo>
                <a:lnTo>
                  <a:pt x="229" y="963"/>
                </a:lnTo>
                <a:lnTo>
                  <a:pt x="267" y="963"/>
                </a:lnTo>
                <a:lnTo>
                  <a:pt x="292" y="963"/>
                </a:lnTo>
                <a:lnTo>
                  <a:pt x="318" y="963"/>
                </a:lnTo>
                <a:lnTo>
                  <a:pt x="330" y="963"/>
                </a:lnTo>
                <a:lnTo>
                  <a:pt x="330" y="950"/>
                </a:lnTo>
                <a:lnTo>
                  <a:pt x="343" y="938"/>
                </a:lnTo>
                <a:lnTo>
                  <a:pt x="343" y="925"/>
                </a:lnTo>
                <a:lnTo>
                  <a:pt x="343" y="912"/>
                </a:lnTo>
                <a:lnTo>
                  <a:pt x="343" y="900"/>
                </a:lnTo>
                <a:lnTo>
                  <a:pt x="343" y="874"/>
                </a:lnTo>
                <a:lnTo>
                  <a:pt x="343" y="849"/>
                </a:lnTo>
                <a:lnTo>
                  <a:pt x="343" y="823"/>
                </a:lnTo>
                <a:lnTo>
                  <a:pt x="356" y="798"/>
                </a:lnTo>
                <a:lnTo>
                  <a:pt x="356" y="760"/>
                </a:lnTo>
                <a:lnTo>
                  <a:pt x="356" y="722"/>
                </a:lnTo>
                <a:lnTo>
                  <a:pt x="356" y="684"/>
                </a:lnTo>
                <a:lnTo>
                  <a:pt x="356" y="646"/>
                </a:lnTo>
                <a:lnTo>
                  <a:pt x="356" y="608"/>
                </a:lnTo>
                <a:lnTo>
                  <a:pt x="356" y="557"/>
                </a:lnTo>
                <a:lnTo>
                  <a:pt x="356" y="507"/>
                </a:lnTo>
                <a:lnTo>
                  <a:pt x="356" y="469"/>
                </a:lnTo>
                <a:lnTo>
                  <a:pt x="356" y="418"/>
                </a:lnTo>
                <a:lnTo>
                  <a:pt x="356" y="380"/>
                </a:lnTo>
                <a:lnTo>
                  <a:pt x="356" y="342"/>
                </a:lnTo>
                <a:lnTo>
                  <a:pt x="356" y="317"/>
                </a:lnTo>
                <a:lnTo>
                  <a:pt x="343" y="279"/>
                </a:lnTo>
                <a:lnTo>
                  <a:pt x="343" y="253"/>
                </a:lnTo>
                <a:lnTo>
                  <a:pt x="343" y="228"/>
                </a:lnTo>
                <a:lnTo>
                  <a:pt x="343" y="203"/>
                </a:lnTo>
                <a:lnTo>
                  <a:pt x="343" y="190"/>
                </a:lnTo>
                <a:lnTo>
                  <a:pt x="330" y="165"/>
                </a:lnTo>
                <a:lnTo>
                  <a:pt x="330" y="152"/>
                </a:lnTo>
                <a:lnTo>
                  <a:pt x="330" y="139"/>
                </a:lnTo>
                <a:lnTo>
                  <a:pt x="330" y="127"/>
                </a:lnTo>
                <a:lnTo>
                  <a:pt x="318" y="114"/>
                </a:lnTo>
                <a:lnTo>
                  <a:pt x="305" y="114"/>
                </a:lnTo>
                <a:lnTo>
                  <a:pt x="279" y="114"/>
                </a:lnTo>
                <a:lnTo>
                  <a:pt x="254" y="114"/>
                </a:lnTo>
                <a:lnTo>
                  <a:pt x="216" y="114"/>
                </a:lnTo>
                <a:lnTo>
                  <a:pt x="178" y="114"/>
                </a:lnTo>
                <a:lnTo>
                  <a:pt x="127" y="127"/>
                </a:lnTo>
                <a:lnTo>
                  <a:pt x="76" y="127"/>
                </a:lnTo>
                <a:lnTo>
                  <a:pt x="12" y="139"/>
                </a:lnTo>
                <a:lnTo>
                  <a:pt x="0" y="51"/>
                </a:lnTo>
                <a:lnTo>
                  <a:pt x="38" y="51"/>
                </a:lnTo>
                <a:lnTo>
                  <a:pt x="63" y="51"/>
                </a:lnTo>
                <a:lnTo>
                  <a:pt x="101" y="51"/>
                </a:lnTo>
                <a:lnTo>
                  <a:pt x="127" y="51"/>
                </a:lnTo>
                <a:lnTo>
                  <a:pt x="152" y="51"/>
                </a:lnTo>
                <a:lnTo>
                  <a:pt x="178" y="51"/>
                </a:lnTo>
                <a:lnTo>
                  <a:pt x="190" y="51"/>
                </a:lnTo>
                <a:lnTo>
                  <a:pt x="203" y="38"/>
                </a:lnTo>
                <a:lnTo>
                  <a:pt x="229" y="38"/>
                </a:lnTo>
                <a:lnTo>
                  <a:pt x="254" y="25"/>
                </a:lnTo>
                <a:lnTo>
                  <a:pt x="279" y="13"/>
                </a:lnTo>
                <a:lnTo>
                  <a:pt x="292" y="13"/>
                </a:lnTo>
                <a:lnTo>
                  <a:pt x="292" y="0"/>
                </a:lnTo>
                <a:lnTo>
                  <a:pt x="305" y="0"/>
                </a:lnTo>
                <a:lnTo>
                  <a:pt x="318" y="0"/>
                </a:lnTo>
                <a:lnTo>
                  <a:pt x="330" y="0"/>
                </a:lnTo>
                <a:lnTo>
                  <a:pt x="356" y="0"/>
                </a:lnTo>
                <a:lnTo>
                  <a:pt x="381" y="13"/>
                </a:lnTo>
                <a:lnTo>
                  <a:pt x="419" y="25"/>
                </a:lnTo>
                <a:lnTo>
                  <a:pt x="445" y="51"/>
                </a:lnTo>
                <a:lnTo>
                  <a:pt x="470" y="63"/>
                </a:lnTo>
                <a:lnTo>
                  <a:pt x="483" y="76"/>
                </a:lnTo>
                <a:lnTo>
                  <a:pt x="496" y="89"/>
                </a:lnTo>
                <a:lnTo>
                  <a:pt x="508" y="101"/>
                </a:lnTo>
                <a:lnTo>
                  <a:pt x="496" y="114"/>
                </a:lnTo>
                <a:lnTo>
                  <a:pt x="496" y="127"/>
                </a:lnTo>
                <a:lnTo>
                  <a:pt x="483" y="139"/>
                </a:lnTo>
                <a:lnTo>
                  <a:pt x="483" y="152"/>
                </a:lnTo>
                <a:lnTo>
                  <a:pt x="483" y="165"/>
                </a:lnTo>
                <a:lnTo>
                  <a:pt x="470" y="177"/>
                </a:lnTo>
                <a:lnTo>
                  <a:pt x="470" y="203"/>
                </a:lnTo>
                <a:lnTo>
                  <a:pt x="470" y="228"/>
                </a:lnTo>
                <a:lnTo>
                  <a:pt x="470" y="253"/>
                </a:lnTo>
                <a:lnTo>
                  <a:pt x="470" y="279"/>
                </a:lnTo>
                <a:lnTo>
                  <a:pt x="470" y="304"/>
                </a:lnTo>
                <a:lnTo>
                  <a:pt x="470" y="342"/>
                </a:lnTo>
                <a:lnTo>
                  <a:pt x="470" y="393"/>
                </a:lnTo>
                <a:lnTo>
                  <a:pt x="470" y="431"/>
                </a:lnTo>
                <a:lnTo>
                  <a:pt x="470" y="481"/>
                </a:lnTo>
                <a:lnTo>
                  <a:pt x="470" y="545"/>
                </a:lnTo>
                <a:lnTo>
                  <a:pt x="470" y="608"/>
                </a:lnTo>
                <a:lnTo>
                  <a:pt x="470" y="671"/>
                </a:lnTo>
                <a:lnTo>
                  <a:pt x="470" y="747"/>
                </a:lnTo>
                <a:lnTo>
                  <a:pt x="470" y="823"/>
                </a:lnTo>
                <a:lnTo>
                  <a:pt x="470" y="887"/>
                </a:lnTo>
                <a:lnTo>
                  <a:pt x="470" y="950"/>
                </a:lnTo>
                <a:lnTo>
                  <a:pt x="458" y="1001"/>
                </a:lnTo>
                <a:lnTo>
                  <a:pt x="458" y="1039"/>
                </a:lnTo>
                <a:lnTo>
                  <a:pt x="445" y="1077"/>
                </a:lnTo>
                <a:lnTo>
                  <a:pt x="432" y="1102"/>
                </a:lnTo>
                <a:lnTo>
                  <a:pt x="419" y="1128"/>
                </a:lnTo>
                <a:lnTo>
                  <a:pt x="394" y="1153"/>
                </a:lnTo>
                <a:lnTo>
                  <a:pt x="369" y="1178"/>
                </a:lnTo>
                <a:lnTo>
                  <a:pt x="356" y="1191"/>
                </a:lnTo>
                <a:lnTo>
                  <a:pt x="330" y="1191"/>
                </a:lnTo>
                <a:lnTo>
                  <a:pt x="318" y="1191"/>
                </a:lnTo>
                <a:lnTo>
                  <a:pt x="305" y="1178"/>
                </a:lnTo>
                <a:lnTo>
                  <a:pt x="305" y="1166"/>
                </a:lnTo>
                <a:lnTo>
                  <a:pt x="292" y="1140"/>
                </a:lnTo>
                <a:lnTo>
                  <a:pt x="292" y="1128"/>
                </a:lnTo>
                <a:lnTo>
                  <a:pt x="292" y="1115"/>
                </a:lnTo>
                <a:lnTo>
                  <a:pt x="292" y="1102"/>
                </a:lnTo>
                <a:lnTo>
                  <a:pt x="279" y="1090"/>
                </a:lnTo>
                <a:lnTo>
                  <a:pt x="267" y="1077"/>
                </a:lnTo>
                <a:lnTo>
                  <a:pt x="254" y="1064"/>
                </a:lnTo>
                <a:lnTo>
                  <a:pt x="241" y="1052"/>
                </a:lnTo>
                <a:lnTo>
                  <a:pt x="216" y="1039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66604" name="Freeform 44"/>
          <p:cNvSpPr/>
          <p:nvPr/>
        </p:nvSpPr>
        <p:spPr>
          <a:xfrm>
            <a:off x="4779963" y="1652905"/>
            <a:ext cx="160337" cy="1497013"/>
          </a:xfrm>
          <a:custGeom>
            <a:avLst/>
            <a:gdLst>
              <a:gd name="txL" fmla="*/ 0 w 254"/>
              <a:gd name="txT" fmla="*/ 0 h 2357"/>
              <a:gd name="txR" fmla="*/ 254 w 254"/>
              <a:gd name="txB" fmla="*/ 2357 h 2357"/>
            </a:gdLst>
            <a:ahLst/>
            <a:cxnLst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254" h="2357">
                <a:moveTo>
                  <a:pt x="12" y="63"/>
                </a:moveTo>
                <a:lnTo>
                  <a:pt x="0" y="51"/>
                </a:lnTo>
                <a:lnTo>
                  <a:pt x="0" y="38"/>
                </a:lnTo>
                <a:lnTo>
                  <a:pt x="0" y="25"/>
                </a:lnTo>
                <a:lnTo>
                  <a:pt x="12" y="13"/>
                </a:lnTo>
                <a:lnTo>
                  <a:pt x="25" y="13"/>
                </a:lnTo>
                <a:lnTo>
                  <a:pt x="25" y="0"/>
                </a:lnTo>
                <a:lnTo>
                  <a:pt x="38" y="0"/>
                </a:lnTo>
                <a:lnTo>
                  <a:pt x="51" y="0"/>
                </a:lnTo>
                <a:lnTo>
                  <a:pt x="76" y="0"/>
                </a:lnTo>
                <a:lnTo>
                  <a:pt x="89" y="13"/>
                </a:lnTo>
                <a:lnTo>
                  <a:pt x="114" y="13"/>
                </a:lnTo>
                <a:lnTo>
                  <a:pt x="140" y="25"/>
                </a:lnTo>
                <a:lnTo>
                  <a:pt x="165" y="38"/>
                </a:lnTo>
                <a:lnTo>
                  <a:pt x="178" y="51"/>
                </a:lnTo>
                <a:lnTo>
                  <a:pt x="203" y="51"/>
                </a:lnTo>
                <a:lnTo>
                  <a:pt x="216" y="63"/>
                </a:lnTo>
                <a:lnTo>
                  <a:pt x="229" y="76"/>
                </a:lnTo>
                <a:lnTo>
                  <a:pt x="241" y="89"/>
                </a:lnTo>
                <a:lnTo>
                  <a:pt x="254" y="101"/>
                </a:lnTo>
                <a:lnTo>
                  <a:pt x="254" y="114"/>
                </a:lnTo>
                <a:lnTo>
                  <a:pt x="254" y="139"/>
                </a:lnTo>
                <a:lnTo>
                  <a:pt x="241" y="152"/>
                </a:lnTo>
                <a:lnTo>
                  <a:pt x="241" y="177"/>
                </a:lnTo>
                <a:lnTo>
                  <a:pt x="229" y="190"/>
                </a:lnTo>
                <a:lnTo>
                  <a:pt x="229" y="216"/>
                </a:lnTo>
                <a:lnTo>
                  <a:pt x="229" y="241"/>
                </a:lnTo>
                <a:lnTo>
                  <a:pt x="216" y="266"/>
                </a:lnTo>
                <a:lnTo>
                  <a:pt x="216" y="304"/>
                </a:lnTo>
                <a:lnTo>
                  <a:pt x="203" y="342"/>
                </a:lnTo>
                <a:lnTo>
                  <a:pt x="203" y="380"/>
                </a:lnTo>
                <a:lnTo>
                  <a:pt x="190" y="431"/>
                </a:lnTo>
                <a:lnTo>
                  <a:pt x="190" y="469"/>
                </a:lnTo>
                <a:lnTo>
                  <a:pt x="190" y="494"/>
                </a:lnTo>
                <a:lnTo>
                  <a:pt x="190" y="532"/>
                </a:lnTo>
                <a:lnTo>
                  <a:pt x="190" y="570"/>
                </a:lnTo>
                <a:lnTo>
                  <a:pt x="190" y="621"/>
                </a:lnTo>
                <a:lnTo>
                  <a:pt x="178" y="672"/>
                </a:lnTo>
                <a:lnTo>
                  <a:pt x="178" y="722"/>
                </a:lnTo>
                <a:lnTo>
                  <a:pt x="178" y="773"/>
                </a:lnTo>
                <a:lnTo>
                  <a:pt x="178" y="836"/>
                </a:lnTo>
                <a:lnTo>
                  <a:pt x="178" y="900"/>
                </a:lnTo>
                <a:lnTo>
                  <a:pt x="178" y="963"/>
                </a:lnTo>
                <a:lnTo>
                  <a:pt x="178" y="1039"/>
                </a:lnTo>
                <a:lnTo>
                  <a:pt x="178" y="1115"/>
                </a:lnTo>
                <a:lnTo>
                  <a:pt x="178" y="1191"/>
                </a:lnTo>
                <a:lnTo>
                  <a:pt x="178" y="1267"/>
                </a:lnTo>
                <a:lnTo>
                  <a:pt x="178" y="1356"/>
                </a:lnTo>
                <a:lnTo>
                  <a:pt x="178" y="1445"/>
                </a:lnTo>
                <a:lnTo>
                  <a:pt x="178" y="1521"/>
                </a:lnTo>
                <a:lnTo>
                  <a:pt x="178" y="1597"/>
                </a:lnTo>
                <a:lnTo>
                  <a:pt x="178" y="1673"/>
                </a:lnTo>
                <a:lnTo>
                  <a:pt x="178" y="1736"/>
                </a:lnTo>
                <a:lnTo>
                  <a:pt x="178" y="1799"/>
                </a:lnTo>
                <a:lnTo>
                  <a:pt x="165" y="1863"/>
                </a:lnTo>
                <a:lnTo>
                  <a:pt x="165" y="1913"/>
                </a:lnTo>
                <a:lnTo>
                  <a:pt x="165" y="1964"/>
                </a:lnTo>
                <a:lnTo>
                  <a:pt x="165" y="2015"/>
                </a:lnTo>
                <a:lnTo>
                  <a:pt x="165" y="2053"/>
                </a:lnTo>
                <a:lnTo>
                  <a:pt x="165" y="2104"/>
                </a:lnTo>
                <a:lnTo>
                  <a:pt x="165" y="2129"/>
                </a:lnTo>
                <a:lnTo>
                  <a:pt x="165" y="2167"/>
                </a:lnTo>
                <a:lnTo>
                  <a:pt x="165" y="2192"/>
                </a:lnTo>
                <a:lnTo>
                  <a:pt x="165" y="2218"/>
                </a:lnTo>
                <a:lnTo>
                  <a:pt x="152" y="2243"/>
                </a:lnTo>
                <a:lnTo>
                  <a:pt x="152" y="2281"/>
                </a:lnTo>
                <a:lnTo>
                  <a:pt x="140" y="2306"/>
                </a:lnTo>
                <a:lnTo>
                  <a:pt x="140" y="2319"/>
                </a:lnTo>
                <a:lnTo>
                  <a:pt x="127" y="2344"/>
                </a:lnTo>
                <a:lnTo>
                  <a:pt x="127" y="2357"/>
                </a:lnTo>
                <a:lnTo>
                  <a:pt x="114" y="2357"/>
                </a:lnTo>
                <a:lnTo>
                  <a:pt x="101" y="2357"/>
                </a:lnTo>
                <a:lnTo>
                  <a:pt x="89" y="2344"/>
                </a:lnTo>
                <a:lnTo>
                  <a:pt x="89" y="2332"/>
                </a:lnTo>
                <a:lnTo>
                  <a:pt x="76" y="2319"/>
                </a:lnTo>
                <a:lnTo>
                  <a:pt x="63" y="2294"/>
                </a:lnTo>
                <a:lnTo>
                  <a:pt x="63" y="2281"/>
                </a:lnTo>
                <a:lnTo>
                  <a:pt x="51" y="2243"/>
                </a:lnTo>
                <a:lnTo>
                  <a:pt x="38" y="2218"/>
                </a:lnTo>
                <a:lnTo>
                  <a:pt x="25" y="2192"/>
                </a:lnTo>
                <a:lnTo>
                  <a:pt x="25" y="2167"/>
                </a:lnTo>
                <a:lnTo>
                  <a:pt x="12" y="2154"/>
                </a:lnTo>
                <a:lnTo>
                  <a:pt x="12" y="2142"/>
                </a:lnTo>
                <a:lnTo>
                  <a:pt x="12" y="2129"/>
                </a:lnTo>
                <a:lnTo>
                  <a:pt x="0" y="2116"/>
                </a:lnTo>
                <a:lnTo>
                  <a:pt x="0" y="2104"/>
                </a:lnTo>
                <a:lnTo>
                  <a:pt x="0" y="2091"/>
                </a:lnTo>
                <a:lnTo>
                  <a:pt x="12" y="2078"/>
                </a:lnTo>
                <a:lnTo>
                  <a:pt x="12" y="2066"/>
                </a:lnTo>
                <a:lnTo>
                  <a:pt x="12" y="2040"/>
                </a:lnTo>
                <a:lnTo>
                  <a:pt x="12" y="2002"/>
                </a:lnTo>
                <a:lnTo>
                  <a:pt x="25" y="1964"/>
                </a:lnTo>
                <a:lnTo>
                  <a:pt x="25" y="1913"/>
                </a:lnTo>
                <a:lnTo>
                  <a:pt x="38" y="1863"/>
                </a:lnTo>
                <a:lnTo>
                  <a:pt x="38" y="1837"/>
                </a:lnTo>
                <a:lnTo>
                  <a:pt x="38" y="1812"/>
                </a:lnTo>
                <a:lnTo>
                  <a:pt x="51" y="1774"/>
                </a:lnTo>
                <a:lnTo>
                  <a:pt x="51" y="1749"/>
                </a:lnTo>
                <a:lnTo>
                  <a:pt x="51" y="1711"/>
                </a:lnTo>
                <a:lnTo>
                  <a:pt x="51" y="1673"/>
                </a:lnTo>
                <a:lnTo>
                  <a:pt x="51" y="1622"/>
                </a:lnTo>
                <a:lnTo>
                  <a:pt x="51" y="1584"/>
                </a:lnTo>
                <a:lnTo>
                  <a:pt x="63" y="1533"/>
                </a:lnTo>
                <a:lnTo>
                  <a:pt x="63" y="1483"/>
                </a:lnTo>
                <a:lnTo>
                  <a:pt x="63" y="1432"/>
                </a:lnTo>
                <a:lnTo>
                  <a:pt x="63" y="1381"/>
                </a:lnTo>
                <a:lnTo>
                  <a:pt x="63" y="1318"/>
                </a:lnTo>
                <a:lnTo>
                  <a:pt x="63" y="1255"/>
                </a:lnTo>
                <a:lnTo>
                  <a:pt x="76" y="1191"/>
                </a:lnTo>
                <a:lnTo>
                  <a:pt x="76" y="1128"/>
                </a:lnTo>
                <a:lnTo>
                  <a:pt x="76" y="1001"/>
                </a:lnTo>
                <a:lnTo>
                  <a:pt x="76" y="887"/>
                </a:lnTo>
                <a:lnTo>
                  <a:pt x="76" y="773"/>
                </a:lnTo>
                <a:lnTo>
                  <a:pt x="76" y="672"/>
                </a:lnTo>
                <a:lnTo>
                  <a:pt x="63" y="570"/>
                </a:lnTo>
                <a:lnTo>
                  <a:pt x="63" y="494"/>
                </a:lnTo>
                <a:lnTo>
                  <a:pt x="63" y="418"/>
                </a:lnTo>
                <a:lnTo>
                  <a:pt x="63" y="380"/>
                </a:lnTo>
                <a:lnTo>
                  <a:pt x="63" y="342"/>
                </a:lnTo>
                <a:lnTo>
                  <a:pt x="51" y="292"/>
                </a:lnTo>
                <a:lnTo>
                  <a:pt x="51" y="228"/>
                </a:lnTo>
                <a:lnTo>
                  <a:pt x="51" y="190"/>
                </a:lnTo>
                <a:lnTo>
                  <a:pt x="38" y="152"/>
                </a:lnTo>
                <a:lnTo>
                  <a:pt x="38" y="114"/>
                </a:lnTo>
                <a:lnTo>
                  <a:pt x="25" y="89"/>
                </a:lnTo>
                <a:lnTo>
                  <a:pt x="25" y="76"/>
                </a:lnTo>
                <a:lnTo>
                  <a:pt x="12" y="63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66613" name="Freeform 53"/>
          <p:cNvSpPr/>
          <p:nvPr/>
        </p:nvSpPr>
        <p:spPr>
          <a:xfrm>
            <a:off x="4471988" y="2160905"/>
            <a:ext cx="403225" cy="658813"/>
          </a:xfrm>
          <a:custGeom>
            <a:avLst/>
            <a:gdLst>
              <a:gd name="txL" fmla="*/ 0 w 636"/>
              <a:gd name="txT" fmla="*/ 0 h 1039"/>
              <a:gd name="txR" fmla="*/ 636 w 636"/>
              <a:gd name="txB" fmla="*/ 1039 h 1039"/>
            </a:gdLst>
            <a:ahLst/>
            <a:cxnLst>
              <a:cxn ang="0">
                <a:pos x="0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0" y="2147483647"/>
              </a:cxn>
            </a:cxnLst>
            <a:rect l="txL" t="txT" r="txR" b="txB"/>
            <a:pathLst>
              <a:path w="636" h="1039">
                <a:moveTo>
                  <a:pt x="0" y="1039"/>
                </a:moveTo>
                <a:lnTo>
                  <a:pt x="0" y="1027"/>
                </a:lnTo>
                <a:lnTo>
                  <a:pt x="0" y="1014"/>
                </a:lnTo>
                <a:lnTo>
                  <a:pt x="13" y="1001"/>
                </a:lnTo>
                <a:lnTo>
                  <a:pt x="26" y="989"/>
                </a:lnTo>
                <a:lnTo>
                  <a:pt x="38" y="963"/>
                </a:lnTo>
                <a:lnTo>
                  <a:pt x="51" y="938"/>
                </a:lnTo>
                <a:lnTo>
                  <a:pt x="77" y="913"/>
                </a:lnTo>
                <a:lnTo>
                  <a:pt x="102" y="887"/>
                </a:lnTo>
                <a:lnTo>
                  <a:pt x="115" y="862"/>
                </a:lnTo>
                <a:lnTo>
                  <a:pt x="140" y="824"/>
                </a:lnTo>
                <a:lnTo>
                  <a:pt x="166" y="786"/>
                </a:lnTo>
                <a:lnTo>
                  <a:pt x="191" y="748"/>
                </a:lnTo>
                <a:lnTo>
                  <a:pt x="216" y="710"/>
                </a:lnTo>
                <a:lnTo>
                  <a:pt x="255" y="672"/>
                </a:lnTo>
                <a:lnTo>
                  <a:pt x="280" y="621"/>
                </a:lnTo>
                <a:lnTo>
                  <a:pt x="306" y="571"/>
                </a:lnTo>
                <a:lnTo>
                  <a:pt x="344" y="520"/>
                </a:lnTo>
                <a:lnTo>
                  <a:pt x="369" y="444"/>
                </a:lnTo>
                <a:lnTo>
                  <a:pt x="407" y="381"/>
                </a:lnTo>
                <a:lnTo>
                  <a:pt x="445" y="292"/>
                </a:lnTo>
                <a:lnTo>
                  <a:pt x="484" y="203"/>
                </a:lnTo>
                <a:lnTo>
                  <a:pt x="522" y="114"/>
                </a:lnTo>
                <a:lnTo>
                  <a:pt x="573" y="0"/>
                </a:lnTo>
                <a:lnTo>
                  <a:pt x="573" y="13"/>
                </a:lnTo>
                <a:lnTo>
                  <a:pt x="573" y="26"/>
                </a:lnTo>
                <a:lnTo>
                  <a:pt x="573" y="51"/>
                </a:lnTo>
                <a:lnTo>
                  <a:pt x="585" y="76"/>
                </a:lnTo>
                <a:lnTo>
                  <a:pt x="598" y="102"/>
                </a:lnTo>
                <a:lnTo>
                  <a:pt x="611" y="127"/>
                </a:lnTo>
                <a:lnTo>
                  <a:pt x="624" y="165"/>
                </a:lnTo>
                <a:lnTo>
                  <a:pt x="636" y="203"/>
                </a:lnTo>
                <a:lnTo>
                  <a:pt x="611" y="266"/>
                </a:lnTo>
                <a:lnTo>
                  <a:pt x="573" y="330"/>
                </a:lnTo>
                <a:lnTo>
                  <a:pt x="547" y="381"/>
                </a:lnTo>
                <a:lnTo>
                  <a:pt x="522" y="444"/>
                </a:lnTo>
                <a:lnTo>
                  <a:pt x="496" y="495"/>
                </a:lnTo>
                <a:lnTo>
                  <a:pt x="471" y="533"/>
                </a:lnTo>
                <a:lnTo>
                  <a:pt x="433" y="583"/>
                </a:lnTo>
                <a:lnTo>
                  <a:pt x="407" y="621"/>
                </a:lnTo>
                <a:lnTo>
                  <a:pt x="382" y="672"/>
                </a:lnTo>
                <a:lnTo>
                  <a:pt x="356" y="710"/>
                </a:lnTo>
                <a:lnTo>
                  <a:pt x="331" y="735"/>
                </a:lnTo>
                <a:lnTo>
                  <a:pt x="306" y="773"/>
                </a:lnTo>
                <a:lnTo>
                  <a:pt x="280" y="799"/>
                </a:lnTo>
                <a:lnTo>
                  <a:pt x="255" y="837"/>
                </a:lnTo>
                <a:lnTo>
                  <a:pt x="229" y="862"/>
                </a:lnTo>
                <a:lnTo>
                  <a:pt x="216" y="875"/>
                </a:lnTo>
                <a:lnTo>
                  <a:pt x="166" y="913"/>
                </a:lnTo>
                <a:lnTo>
                  <a:pt x="127" y="951"/>
                </a:lnTo>
                <a:lnTo>
                  <a:pt x="89" y="976"/>
                </a:lnTo>
                <a:lnTo>
                  <a:pt x="64" y="1001"/>
                </a:lnTo>
                <a:lnTo>
                  <a:pt x="38" y="1027"/>
                </a:lnTo>
                <a:lnTo>
                  <a:pt x="26" y="1027"/>
                </a:lnTo>
                <a:lnTo>
                  <a:pt x="0" y="1039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66614" name="Freeform 54"/>
          <p:cNvSpPr/>
          <p:nvPr/>
        </p:nvSpPr>
        <p:spPr>
          <a:xfrm>
            <a:off x="4859338" y="2449830"/>
            <a:ext cx="193675" cy="136525"/>
          </a:xfrm>
          <a:custGeom>
            <a:avLst/>
            <a:gdLst>
              <a:gd name="txL" fmla="*/ 0 w 305"/>
              <a:gd name="txT" fmla="*/ 0 h 215"/>
              <a:gd name="txR" fmla="*/ 305 w 305"/>
              <a:gd name="txB" fmla="*/ 215 h 215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305" h="215">
                <a:moveTo>
                  <a:pt x="254" y="50"/>
                </a:moveTo>
                <a:lnTo>
                  <a:pt x="267" y="63"/>
                </a:lnTo>
                <a:lnTo>
                  <a:pt x="280" y="76"/>
                </a:lnTo>
                <a:lnTo>
                  <a:pt x="292" y="88"/>
                </a:lnTo>
                <a:lnTo>
                  <a:pt x="305" y="114"/>
                </a:lnTo>
                <a:lnTo>
                  <a:pt x="305" y="126"/>
                </a:lnTo>
                <a:lnTo>
                  <a:pt x="305" y="139"/>
                </a:lnTo>
                <a:lnTo>
                  <a:pt x="305" y="152"/>
                </a:lnTo>
                <a:lnTo>
                  <a:pt x="305" y="164"/>
                </a:lnTo>
                <a:lnTo>
                  <a:pt x="292" y="190"/>
                </a:lnTo>
                <a:lnTo>
                  <a:pt x="280" y="202"/>
                </a:lnTo>
                <a:lnTo>
                  <a:pt x="267" y="215"/>
                </a:lnTo>
                <a:lnTo>
                  <a:pt x="254" y="215"/>
                </a:lnTo>
                <a:lnTo>
                  <a:pt x="229" y="202"/>
                </a:lnTo>
                <a:lnTo>
                  <a:pt x="216" y="190"/>
                </a:lnTo>
                <a:lnTo>
                  <a:pt x="178" y="164"/>
                </a:lnTo>
                <a:lnTo>
                  <a:pt x="153" y="139"/>
                </a:lnTo>
                <a:lnTo>
                  <a:pt x="102" y="101"/>
                </a:lnTo>
                <a:lnTo>
                  <a:pt x="51" y="63"/>
                </a:lnTo>
                <a:lnTo>
                  <a:pt x="0" y="12"/>
                </a:lnTo>
                <a:lnTo>
                  <a:pt x="51" y="0"/>
                </a:lnTo>
                <a:lnTo>
                  <a:pt x="89" y="0"/>
                </a:lnTo>
                <a:lnTo>
                  <a:pt x="127" y="0"/>
                </a:lnTo>
                <a:lnTo>
                  <a:pt x="165" y="12"/>
                </a:lnTo>
                <a:lnTo>
                  <a:pt x="191" y="12"/>
                </a:lnTo>
                <a:lnTo>
                  <a:pt x="216" y="25"/>
                </a:lnTo>
                <a:lnTo>
                  <a:pt x="242" y="38"/>
                </a:lnTo>
                <a:lnTo>
                  <a:pt x="254" y="50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7" name="矩形 4"/>
          <p:cNvSpPr/>
          <p:nvPr/>
        </p:nvSpPr>
        <p:spPr>
          <a:xfrm>
            <a:off x="814705" y="1505462"/>
            <a:ext cx="1204913" cy="1311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r>
              <a:rPr lang="zh-CN" altLang="en-US" sz="8000" b="1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榆</a:t>
            </a:r>
          </a:p>
        </p:txBody>
      </p:sp>
      <p:sp>
        <p:nvSpPr>
          <p:cNvPr id="30" name="矩形 29"/>
          <p:cNvSpPr/>
          <p:nvPr/>
        </p:nvSpPr>
        <p:spPr>
          <a:xfrm>
            <a:off x="849092" y="715483"/>
            <a:ext cx="1316355" cy="82994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lang="en-US" altLang="zh-CN" sz="4800" b="1" dirty="0">
                <a:solidFill>
                  <a:srgbClr val="FF0000"/>
                </a:solidFill>
                <a:latin typeface="方正姚体" panose="02010601030101010101" pitchFamily="2" charset="-122"/>
                <a:ea typeface="方正姚体" panose="02010601030101010101" pitchFamily="2" charset="-122"/>
              </a:rPr>
              <a:t> yú</a:t>
            </a:r>
          </a:p>
        </p:txBody>
      </p:sp>
      <p:pic>
        <p:nvPicPr>
          <p:cNvPr id="29" name="Picture 37">
            <a:hlinkClick r:id="rId4" action="ppaction://hlinksldjump"/>
          </p:cNvPr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621588" y="183833"/>
            <a:ext cx="901700" cy="512763"/>
          </a:xfrm>
          <a:prstGeom prst="rect">
            <a:avLst/>
          </a:prstGeom>
          <a:noFill/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grpSp>
        <p:nvGrpSpPr>
          <p:cNvPr id="4" name="组合 3"/>
          <p:cNvGrpSpPr/>
          <p:nvPr/>
        </p:nvGrpSpPr>
        <p:grpSpPr>
          <a:xfrm>
            <a:off x="567101" y="2998192"/>
            <a:ext cx="3518528" cy="1636395"/>
            <a:chOff x="567101" y="2998192"/>
            <a:chExt cx="3518528" cy="1636395"/>
          </a:xfrm>
        </p:grpSpPr>
        <p:sp>
          <p:nvSpPr>
            <p:cNvPr id="31" name="TextBox 30"/>
            <p:cNvSpPr txBox="1"/>
            <p:nvPr/>
          </p:nvSpPr>
          <p:spPr>
            <a:xfrm>
              <a:off x="588367" y="2998192"/>
              <a:ext cx="2339975" cy="430212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r>
                <a:rPr lang="zh-CN" altLang="en-US" sz="2200" b="1" dirty="0">
                  <a:solidFill>
                    <a:srgbClr val="0000FF"/>
                  </a:solidFill>
                  <a:latin typeface="宋体" panose="02010600030101010101" pitchFamily="2" charset="-122"/>
                </a:rPr>
                <a:t>结构：</a:t>
              </a:r>
              <a:r>
                <a:rPr lang="zh-CN" altLang="en-US" sz="2200" b="1" dirty="0">
                  <a:latin typeface="宋体" panose="02010600030101010101" pitchFamily="2" charset="-122"/>
                </a:rPr>
                <a:t>左右</a:t>
              </a:r>
            </a:p>
          </p:txBody>
        </p:sp>
        <p:sp>
          <p:nvSpPr>
            <p:cNvPr id="32" name="TextBox 31"/>
            <p:cNvSpPr txBox="1"/>
            <p:nvPr/>
          </p:nvSpPr>
          <p:spPr>
            <a:xfrm>
              <a:off x="588367" y="3828454"/>
              <a:ext cx="3497262" cy="430213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r>
                <a:rPr lang="zh-CN" altLang="en-US" sz="2200" b="1" dirty="0">
                  <a:solidFill>
                    <a:srgbClr val="0000FF"/>
                  </a:solidFill>
                  <a:latin typeface="宋体" panose="02010600030101010101" pitchFamily="2" charset="-122"/>
                </a:rPr>
                <a:t>组词：</a:t>
              </a:r>
              <a:r>
                <a:rPr lang="zh-CN" altLang="en-US" sz="2200" b="1" dirty="0">
                  <a:solidFill>
                    <a:srgbClr val="000000"/>
                  </a:solidFill>
                  <a:latin typeface="宋体" panose="02010600030101010101" pitchFamily="2" charset="-122"/>
                </a:rPr>
                <a:t>榆钱   榆枋之见</a:t>
              </a:r>
            </a:p>
          </p:txBody>
        </p:sp>
        <p:sp>
          <p:nvSpPr>
            <p:cNvPr id="34" name="TextBox 33"/>
            <p:cNvSpPr txBox="1"/>
            <p:nvPr/>
          </p:nvSpPr>
          <p:spPr>
            <a:xfrm>
              <a:off x="567101" y="3415704"/>
              <a:ext cx="2905125" cy="427038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r>
                <a:rPr lang="zh-CN" altLang="en-US" sz="2200" b="1" dirty="0">
                  <a:solidFill>
                    <a:srgbClr val="0000FF"/>
                  </a:solidFill>
                  <a:latin typeface="宋体" panose="02010600030101010101" pitchFamily="2" charset="-122"/>
                </a:rPr>
                <a:t>音序：</a:t>
              </a:r>
              <a:r>
                <a:rPr lang="en-US" altLang="zh-CN" sz="2200" b="1" dirty="0">
                  <a:latin typeface="宋体" panose="02010600030101010101" pitchFamily="2" charset="-122"/>
                </a:rPr>
                <a:t>Y  </a:t>
              </a:r>
              <a:r>
                <a:rPr lang="zh-CN" altLang="en-US" sz="2200" b="1" dirty="0">
                  <a:solidFill>
                    <a:srgbClr val="0000FF"/>
                  </a:solidFill>
                  <a:latin typeface="宋体" panose="02010600030101010101" pitchFamily="2" charset="-122"/>
                </a:rPr>
                <a:t>部首：</a:t>
              </a:r>
              <a:r>
                <a:rPr lang="zh-CN" altLang="en-US" sz="2200" b="1" dirty="0">
                  <a:latin typeface="宋体" panose="02010600030101010101" pitchFamily="2" charset="-122"/>
                </a:rPr>
                <a:t>木</a:t>
              </a:r>
            </a:p>
          </p:txBody>
        </p:sp>
        <p:sp>
          <p:nvSpPr>
            <p:cNvPr id="3" name="TextBox 34"/>
            <p:cNvSpPr txBox="1">
              <a:spLocks noChangeArrowheads="1"/>
            </p:cNvSpPr>
            <p:nvPr/>
          </p:nvSpPr>
          <p:spPr bwMode="auto">
            <a:xfrm>
              <a:off x="588367" y="4204692"/>
              <a:ext cx="2339975" cy="429895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l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2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+mj-ea"/>
                  <a:ea typeface="+mj-ea"/>
                  <a:cs typeface="+mn-cs"/>
                </a:rPr>
                <a:t>笔画：</a:t>
              </a:r>
              <a:r>
                <a:rPr kumimoji="0" lang="zh-CN" altLang="en-US" sz="2200" b="1" i="0" u="none" strike="noStrike" kern="1200" cap="none" spc="0" normalizeH="0" baseline="0" noProof="0" dirty="0" smtClean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ea"/>
                  <a:ea typeface="+mj-ea"/>
                  <a:cs typeface="+mn-cs"/>
                </a:rPr>
                <a:t>十三</a:t>
              </a:r>
            </a:p>
          </p:txBody>
        </p:sp>
      </p:grpSp>
      <p:pic>
        <p:nvPicPr>
          <p:cNvPr id="24602" name="图片 2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97095" y="366078"/>
            <a:ext cx="1677988" cy="7080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5" name="线形标注 2 4"/>
          <p:cNvSpPr/>
          <p:nvPr/>
        </p:nvSpPr>
        <p:spPr>
          <a:xfrm>
            <a:off x="2214880" y="1534795"/>
            <a:ext cx="1698625" cy="755015"/>
          </a:xfrm>
          <a:prstGeom prst="borderCallout2">
            <a:avLst>
              <a:gd name="adj1" fmla="val 14170"/>
              <a:gd name="adj2" fmla="val 105332"/>
              <a:gd name="adj3" fmla="val 12170"/>
              <a:gd name="adj4" fmla="val 103325"/>
              <a:gd name="adj5" fmla="val 55995"/>
              <a:gd name="adj6" fmla="val 143187"/>
            </a:avLst>
          </a:prstGeom>
          <a:grpFill/>
          <a:ln w="31750">
            <a:solidFill>
              <a:srgbClr val="FF0000"/>
            </a:solidFill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en-US" altLang="zh-CN" sz="2400" b="1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 </a:t>
            </a:r>
            <a:r>
              <a:rPr lang="zh-CN" altLang="en-US" sz="2400" b="1" dirty="0" smtClean="0">
                <a:solidFill>
                  <a:srgbClr val="0000FF"/>
                </a:solidFill>
                <a:latin typeface="宋体" panose="02010600030101010101" pitchFamily="2" charset="-122"/>
                <a:sym typeface="+mn-ea"/>
              </a:rPr>
              <a:t>左</a:t>
            </a:r>
            <a:r>
              <a:rPr lang="zh-CN" altLang="en-US" sz="2400" b="1" dirty="0">
                <a:solidFill>
                  <a:srgbClr val="0000FF"/>
                </a:solidFill>
                <a:latin typeface="宋体" panose="02010600030101010101" pitchFamily="2" charset="-122"/>
                <a:sym typeface="+mn-ea"/>
              </a:rPr>
              <a:t>窄右宽。</a:t>
            </a:r>
            <a:endParaRPr kumimoji="0" lang="zh-CN" altLang="en-US" sz="2400" b="1" i="0" u="none" strike="noStrike" kern="1200" cap="none" spc="0" normalizeH="0" baseline="0" noProof="0" dirty="0" smtClean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宋体" panose="02010600030101010101" pitchFamily="2" charset="-122"/>
              <a:sym typeface="+mn-ea"/>
            </a:endParaRPr>
          </a:p>
        </p:txBody>
      </p:sp>
      <p:sp>
        <p:nvSpPr>
          <p:cNvPr id="11" name="线形标注 2 10"/>
          <p:cNvSpPr/>
          <p:nvPr/>
        </p:nvSpPr>
        <p:spPr>
          <a:xfrm>
            <a:off x="6778540" y="1102276"/>
            <a:ext cx="2248502" cy="1856740"/>
          </a:xfrm>
          <a:prstGeom prst="borderCallout2">
            <a:avLst>
              <a:gd name="adj1" fmla="val 53213"/>
              <a:gd name="adj2" fmla="val -21917"/>
              <a:gd name="adj3" fmla="val 55471"/>
              <a:gd name="adj4" fmla="val -9474"/>
              <a:gd name="adj5" fmla="val 42385"/>
              <a:gd name="adj6" fmla="val -36139"/>
            </a:avLst>
          </a:prstGeom>
          <a:grpFill/>
          <a:ln w="31750">
            <a:solidFill>
              <a:srgbClr val="FF0000"/>
            </a:solidFill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en-US" altLang="zh-CN" sz="2400" b="1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j-ea"/>
                <a:ea typeface="+mj-ea"/>
                <a:sym typeface="+mn-ea"/>
              </a:rPr>
              <a:t>  </a:t>
            </a:r>
            <a:r>
              <a:rPr lang="zh-CN" altLang="en-US" sz="2400" b="1" dirty="0">
                <a:solidFill>
                  <a:srgbClr val="0000FF"/>
                </a:solidFill>
                <a:latin typeface="宋体" panose="02010600030101010101" pitchFamily="2" charset="-122"/>
                <a:sym typeface="+mn-ea"/>
              </a:rPr>
              <a:t>“ 人 ” 要扁宽，下边有一短横，“⺝ ”和“刂”要写紧凑</a:t>
            </a:r>
            <a:r>
              <a:rPr lang="zh-CN" altLang="en-US" sz="2400" b="1" dirty="0" smtClean="0">
                <a:solidFill>
                  <a:srgbClr val="0000FF"/>
                </a:solidFill>
                <a:latin typeface="宋体" panose="02010600030101010101" pitchFamily="2" charset="-122"/>
                <a:sym typeface="+mn-ea"/>
              </a:rPr>
              <a:t>。</a:t>
            </a:r>
            <a:endParaRPr kumimoji="0" lang="zh-CN" altLang="en-US" sz="2400" b="1" i="0" u="none" strike="noStrike" kern="1200" cap="none" spc="0" normalizeH="0" baseline="0" noProof="0" dirty="0" smtClean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宋体" panose="02010600030101010101" pitchFamily="2" charset="-122"/>
              <a:ea typeface="+mj-ea"/>
              <a:sym typeface="+mn-ea"/>
            </a:endParaRPr>
          </a:p>
        </p:txBody>
      </p:sp>
      <p:grpSp>
        <p:nvGrpSpPr>
          <p:cNvPr id="6" name="组合 5"/>
          <p:cNvGrpSpPr/>
          <p:nvPr/>
        </p:nvGrpSpPr>
        <p:grpSpPr>
          <a:xfrm>
            <a:off x="6833870" y="3283903"/>
            <a:ext cx="1800225" cy="1241425"/>
            <a:chOff x="6397625" y="2122488"/>
            <a:chExt cx="1800225" cy="1241425"/>
          </a:xfrm>
        </p:grpSpPr>
        <p:sp>
          <p:nvSpPr>
            <p:cNvPr id="60" name="云形标注 59"/>
            <p:cNvSpPr/>
            <p:nvPr/>
          </p:nvSpPr>
          <p:spPr>
            <a:xfrm>
              <a:off x="6397625" y="2122488"/>
              <a:ext cx="1800225" cy="1241425"/>
            </a:xfrm>
            <a:prstGeom prst="cloudCallout">
              <a:avLst>
                <a:gd name="adj1" fmla="val -121499"/>
                <a:gd name="adj2" fmla="val -52736"/>
              </a:avLst>
            </a:prstGeom>
            <a:gradFill>
              <a:gsLst>
                <a:gs pos="0">
                  <a:schemeClr val="bg1"/>
                </a:gs>
                <a:gs pos="100000">
                  <a:schemeClr val="accent1">
                    <a:tint val="50000"/>
                    <a:shade val="100000"/>
                    <a:satMod val="350000"/>
                  </a:schemeClr>
                </a:gs>
              </a:gsLst>
            </a:gra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3592" name="TextBox 3"/>
            <p:cNvSpPr txBox="1"/>
            <p:nvPr/>
          </p:nvSpPr>
          <p:spPr>
            <a:xfrm>
              <a:off x="6662738" y="2281238"/>
              <a:ext cx="1390650" cy="922020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r>
                <a:rPr lang="zh-CN" altLang="en-US" b="1" dirty="0">
                  <a:latin typeface="+mj-ea"/>
                  <a:ea typeface="+mj-ea"/>
                </a:rPr>
                <a:t>易错提示：人下的一横别忘写哦！</a:t>
              </a:r>
            </a:p>
          </p:txBody>
        </p:sp>
      </p:grp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6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666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6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666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6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500"/>
                                        <p:tgtEl>
                                          <p:spTgt spid="666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6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500"/>
                                        <p:tgtEl>
                                          <p:spTgt spid="666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6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0" dur="500"/>
                                        <p:tgtEl>
                                          <p:spTgt spid="666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6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666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6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666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6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5" dur="500"/>
                                        <p:tgtEl>
                                          <p:spTgt spid="666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6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0" dur="500"/>
                                        <p:tgtEl>
                                          <p:spTgt spid="666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6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500"/>
                                        <p:tgtEl>
                                          <p:spTgt spid="666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6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0" dur="500"/>
                                        <p:tgtEl>
                                          <p:spTgt spid="666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6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5" dur="500"/>
                                        <p:tgtEl>
                                          <p:spTgt spid="666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6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0" dur="500"/>
                                        <p:tgtEl>
                                          <p:spTgt spid="666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9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95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8" name="Group 47"/>
          <p:cNvGraphicFramePr>
            <a:graphicFrameLocks noGrp="1"/>
          </p:cNvGraphicFramePr>
          <p:nvPr/>
        </p:nvGraphicFramePr>
        <p:xfrm>
          <a:off x="4212908" y="1217930"/>
          <a:ext cx="2590800" cy="2279650"/>
        </p:xfrm>
        <a:graphic>
          <a:graphicData uri="http://schemas.openxmlformats.org/drawingml/2006/table">
            <a:tbl>
              <a:tblPr/>
              <a:tblGrid>
                <a:gridCol w="1284387"/>
                <a:gridCol w="1306413"/>
              </a:tblGrid>
              <a:tr h="1134468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49" marR="91449" marT="34299" marB="3429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49" marR="91449" marT="34299" marB="34299" horzOverflow="overflow">
                    <a:lnL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145182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49" marR="91449" marT="34299" marB="3429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49" marR="91449" marT="34299" marB="34299" horzOverflow="overflow">
                    <a:lnL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68636" name="Freeform 28"/>
          <p:cNvSpPr/>
          <p:nvPr/>
        </p:nvSpPr>
        <p:spPr>
          <a:xfrm>
            <a:off x="4611370" y="1930718"/>
            <a:ext cx="177800" cy="692150"/>
          </a:xfrm>
          <a:custGeom>
            <a:avLst/>
            <a:gdLst>
              <a:gd name="txL" fmla="*/ 0 w 280"/>
              <a:gd name="txT" fmla="*/ 0 h 1089"/>
              <a:gd name="txR" fmla="*/ 280 w 280"/>
              <a:gd name="txB" fmla="*/ 1089 h 1089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280" h="1089">
                <a:moveTo>
                  <a:pt x="165" y="899"/>
                </a:moveTo>
                <a:lnTo>
                  <a:pt x="165" y="798"/>
                </a:lnTo>
                <a:lnTo>
                  <a:pt x="152" y="684"/>
                </a:lnTo>
                <a:lnTo>
                  <a:pt x="127" y="557"/>
                </a:lnTo>
                <a:lnTo>
                  <a:pt x="114" y="443"/>
                </a:lnTo>
                <a:lnTo>
                  <a:pt x="102" y="380"/>
                </a:lnTo>
                <a:lnTo>
                  <a:pt x="102" y="316"/>
                </a:lnTo>
                <a:lnTo>
                  <a:pt x="89" y="266"/>
                </a:lnTo>
                <a:lnTo>
                  <a:pt x="76" y="228"/>
                </a:lnTo>
                <a:lnTo>
                  <a:pt x="76" y="177"/>
                </a:lnTo>
                <a:lnTo>
                  <a:pt x="63" y="152"/>
                </a:lnTo>
                <a:lnTo>
                  <a:pt x="51" y="114"/>
                </a:lnTo>
                <a:lnTo>
                  <a:pt x="38" y="88"/>
                </a:lnTo>
                <a:lnTo>
                  <a:pt x="25" y="76"/>
                </a:lnTo>
                <a:lnTo>
                  <a:pt x="12" y="50"/>
                </a:lnTo>
                <a:lnTo>
                  <a:pt x="12" y="38"/>
                </a:lnTo>
                <a:lnTo>
                  <a:pt x="0" y="25"/>
                </a:lnTo>
                <a:lnTo>
                  <a:pt x="0" y="12"/>
                </a:lnTo>
                <a:lnTo>
                  <a:pt x="12" y="0"/>
                </a:lnTo>
                <a:lnTo>
                  <a:pt x="25" y="0"/>
                </a:lnTo>
                <a:lnTo>
                  <a:pt x="38" y="0"/>
                </a:lnTo>
                <a:lnTo>
                  <a:pt x="51" y="0"/>
                </a:lnTo>
                <a:lnTo>
                  <a:pt x="76" y="0"/>
                </a:lnTo>
                <a:lnTo>
                  <a:pt x="102" y="0"/>
                </a:lnTo>
                <a:lnTo>
                  <a:pt x="127" y="0"/>
                </a:lnTo>
                <a:lnTo>
                  <a:pt x="152" y="12"/>
                </a:lnTo>
                <a:lnTo>
                  <a:pt x="191" y="12"/>
                </a:lnTo>
                <a:lnTo>
                  <a:pt x="203" y="126"/>
                </a:lnTo>
                <a:lnTo>
                  <a:pt x="216" y="228"/>
                </a:lnTo>
                <a:lnTo>
                  <a:pt x="216" y="316"/>
                </a:lnTo>
                <a:lnTo>
                  <a:pt x="229" y="405"/>
                </a:lnTo>
                <a:lnTo>
                  <a:pt x="241" y="494"/>
                </a:lnTo>
                <a:lnTo>
                  <a:pt x="241" y="570"/>
                </a:lnTo>
                <a:lnTo>
                  <a:pt x="254" y="646"/>
                </a:lnTo>
                <a:lnTo>
                  <a:pt x="254" y="709"/>
                </a:lnTo>
                <a:lnTo>
                  <a:pt x="267" y="773"/>
                </a:lnTo>
                <a:lnTo>
                  <a:pt x="267" y="823"/>
                </a:lnTo>
                <a:lnTo>
                  <a:pt x="267" y="861"/>
                </a:lnTo>
                <a:lnTo>
                  <a:pt x="280" y="912"/>
                </a:lnTo>
                <a:lnTo>
                  <a:pt x="280" y="937"/>
                </a:lnTo>
                <a:lnTo>
                  <a:pt x="280" y="963"/>
                </a:lnTo>
                <a:lnTo>
                  <a:pt x="280" y="988"/>
                </a:lnTo>
                <a:lnTo>
                  <a:pt x="280" y="1001"/>
                </a:lnTo>
                <a:lnTo>
                  <a:pt x="280" y="1026"/>
                </a:lnTo>
                <a:lnTo>
                  <a:pt x="280" y="1039"/>
                </a:lnTo>
                <a:lnTo>
                  <a:pt x="280" y="1051"/>
                </a:lnTo>
                <a:lnTo>
                  <a:pt x="267" y="1064"/>
                </a:lnTo>
                <a:lnTo>
                  <a:pt x="267" y="1077"/>
                </a:lnTo>
                <a:lnTo>
                  <a:pt x="254" y="1089"/>
                </a:lnTo>
                <a:lnTo>
                  <a:pt x="241" y="1089"/>
                </a:lnTo>
                <a:lnTo>
                  <a:pt x="229" y="1089"/>
                </a:lnTo>
                <a:lnTo>
                  <a:pt x="216" y="1077"/>
                </a:lnTo>
                <a:lnTo>
                  <a:pt x="203" y="1064"/>
                </a:lnTo>
                <a:lnTo>
                  <a:pt x="191" y="1039"/>
                </a:lnTo>
                <a:lnTo>
                  <a:pt x="191" y="1013"/>
                </a:lnTo>
                <a:lnTo>
                  <a:pt x="178" y="975"/>
                </a:lnTo>
                <a:lnTo>
                  <a:pt x="178" y="937"/>
                </a:lnTo>
                <a:lnTo>
                  <a:pt x="165" y="899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68637" name="Freeform 29"/>
          <p:cNvSpPr/>
          <p:nvPr/>
        </p:nvSpPr>
        <p:spPr>
          <a:xfrm>
            <a:off x="4676458" y="1841818"/>
            <a:ext cx="687387" cy="731837"/>
          </a:xfrm>
          <a:custGeom>
            <a:avLst/>
            <a:gdLst>
              <a:gd name="txL" fmla="*/ 0 w 1081"/>
              <a:gd name="txT" fmla="*/ 0 h 1153"/>
              <a:gd name="txR" fmla="*/ 1081 w 1081"/>
              <a:gd name="txB" fmla="*/ 1153 h 1153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1081" h="1153">
                <a:moveTo>
                  <a:pt x="979" y="444"/>
                </a:moveTo>
                <a:lnTo>
                  <a:pt x="979" y="494"/>
                </a:lnTo>
                <a:lnTo>
                  <a:pt x="966" y="545"/>
                </a:lnTo>
                <a:lnTo>
                  <a:pt x="954" y="596"/>
                </a:lnTo>
                <a:lnTo>
                  <a:pt x="941" y="659"/>
                </a:lnTo>
                <a:lnTo>
                  <a:pt x="928" y="710"/>
                </a:lnTo>
                <a:lnTo>
                  <a:pt x="916" y="773"/>
                </a:lnTo>
                <a:lnTo>
                  <a:pt x="903" y="837"/>
                </a:lnTo>
                <a:lnTo>
                  <a:pt x="890" y="900"/>
                </a:lnTo>
                <a:lnTo>
                  <a:pt x="877" y="938"/>
                </a:lnTo>
                <a:lnTo>
                  <a:pt x="877" y="963"/>
                </a:lnTo>
                <a:lnTo>
                  <a:pt x="865" y="1001"/>
                </a:lnTo>
                <a:lnTo>
                  <a:pt x="865" y="1027"/>
                </a:lnTo>
                <a:lnTo>
                  <a:pt x="852" y="1039"/>
                </a:lnTo>
                <a:lnTo>
                  <a:pt x="839" y="1065"/>
                </a:lnTo>
                <a:lnTo>
                  <a:pt x="826" y="1103"/>
                </a:lnTo>
                <a:lnTo>
                  <a:pt x="814" y="1128"/>
                </a:lnTo>
                <a:lnTo>
                  <a:pt x="801" y="1141"/>
                </a:lnTo>
                <a:lnTo>
                  <a:pt x="788" y="1153"/>
                </a:lnTo>
                <a:lnTo>
                  <a:pt x="776" y="1153"/>
                </a:lnTo>
                <a:lnTo>
                  <a:pt x="763" y="1141"/>
                </a:lnTo>
                <a:lnTo>
                  <a:pt x="763" y="1128"/>
                </a:lnTo>
                <a:lnTo>
                  <a:pt x="763" y="1115"/>
                </a:lnTo>
                <a:lnTo>
                  <a:pt x="750" y="1090"/>
                </a:lnTo>
                <a:lnTo>
                  <a:pt x="750" y="1077"/>
                </a:lnTo>
                <a:lnTo>
                  <a:pt x="750" y="1052"/>
                </a:lnTo>
                <a:lnTo>
                  <a:pt x="750" y="1027"/>
                </a:lnTo>
                <a:lnTo>
                  <a:pt x="750" y="1001"/>
                </a:lnTo>
                <a:lnTo>
                  <a:pt x="763" y="976"/>
                </a:lnTo>
                <a:lnTo>
                  <a:pt x="763" y="951"/>
                </a:lnTo>
                <a:lnTo>
                  <a:pt x="763" y="913"/>
                </a:lnTo>
                <a:lnTo>
                  <a:pt x="763" y="875"/>
                </a:lnTo>
                <a:lnTo>
                  <a:pt x="776" y="837"/>
                </a:lnTo>
                <a:lnTo>
                  <a:pt x="776" y="799"/>
                </a:lnTo>
                <a:lnTo>
                  <a:pt x="788" y="710"/>
                </a:lnTo>
                <a:lnTo>
                  <a:pt x="801" y="634"/>
                </a:lnTo>
                <a:lnTo>
                  <a:pt x="814" y="570"/>
                </a:lnTo>
                <a:lnTo>
                  <a:pt x="814" y="507"/>
                </a:lnTo>
                <a:lnTo>
                  <a:pt x="826" y="444"/>
                </a:lnTo>
                <a:lnTo>
                  <a:pt x="826" y="393"/>
                </a:lnTo>
                <a:lnTo>
                  <a:pt x="839" y="355"/>
                </a:lnTo>
                <a:lnTo>
                  <a:pt x="839" y="304"/>
                </a:lnTo>
                <a:lnTo>
                  <a:pt x="839" y="279"/>
                </a:lnTo>
                <a:lnTo>
                  <a:pt x="826" y="241"/>
                </a:lnTo>
                <a:lnTo>
                  <a:pt x="826" y="216"/>
                </a:lnTo>
                <a:lnTo>
                  <a:pt x="826" y="190"/>
                </a:lnTo>
                <a:lnTo>
                  <a:pt x="826" y="178"/>
                </a:lnTo>
                <a:lnTo>
                  <a:pt x="826" y="152"/>
                </a:lnTo>
                <a:lnTo>
                  <a:pt x="814" y="152"/>
                </a:lnTo>
                <a:lnTo>
                  <a:pt x="814" y="140"/>
                </a:lnTo>
                <a:lnTo>
                  <a:pt x="801" y="140"/>
                </a:lnTo>
                <a:lnTo>
                  <a:pt x="788" y="140"/>
                </a:lnTo>
                <a:lnTo>
                  <a:pt x="776" y="140"/>
                </a:lnTo>
                <a:lnTo>
                  <a:pt x="750" y="140"/>
                </a:lnTo>
                <a:lnTo>
                  <a:pt x="725" y="140"/>
                </a:lnTo>
                <a:lnTo>
                  <a:pt x="687" y="152"/>
                </a:lnTo>
                <a:lnTo>
                  <a:pt x="648" y="152"/>
                </a:lnTo>
                <a:lnTo>
                  <a:pt x="597" y="152"/>
                </a:lnTo>
                <a:lnTo>
                  <a:pt x="547" y="165"/>
                </a:lnTo>
                <a:lnTo>
                  <a:pt x="483" y="178"/>
                </a:lnTo>
                <a:lnTo>
                  <a:pt x="419" y="178"/>
                </a:lnTo>
                <a:lnTo>
                  <a:pt x="343" y="190"/>
                </a:lnTo>
                <a:lnTo>
                  <a:pt x="267" y="203"/>
                </a:lnTo>
                <a:lnTo>
                  <a:pt x="190" y="216"/>
                </a:lnTo>
                <a:lnTo>
                  <a:pt x="101" y="228"/>
                </a:lnTo>
                <a:lnTo>
                  <a:pt x="0" y="241"/>
                </a:lnTo>
                <a:lnTo>
                  <a:pt x="0" y="152"/>
                </a:lnTo>
                <a:lnTo>
                  <a:pt x="114" y="152"/>
                </a:lnTo>
                <a:lnTo>
                  <a:pt x="229" y="140"/>
                </a:lnTo>
                <a:lnTo>
                  <a:pt x="343" y="114"/>
                </a:lnTo>
                <a:lnTo>
                  <a:pt x="470" y="102"/>
                </a:lnTo>
                <a:lnTo>
                  <a:pt x="521" y="89"/>
                </a:lnTo>
                <a:lnTo>
                  <a:pt x="585" y="76"/>
                </a:lnTo>
                <a:lnTo>
                  <a:pt x="623" y="64"/>
                </a:lnTo>
                <a:lnTo>
                  <a:pt x="661" y="51"/>
                </a:lnTo>
                <a:lnTo>
                  <a:pt x="687" y="38"/>
                </a:lnTo>
                <a:lnTo>
                  <a:pt x="712" y="38"/>
                </a:lnTo>
                <a:lnTo>
                  <a:pt x="725" y="26"/>
                </a:lnTo>
                <a:lnTo>
                  <a:pt x="737" y="13"/>
                </a:lnTo>
                <a:lnTo>
                  <a:pt x="750" y="13"/>
                </a:lnTo>
                <a:lnTo>
                  <a:pt x="763" y="0"/>
                </a:lnTo>
                <a:lnTo>
                  <a:pt x="776" y="0"/>
                </a:lnTo>
                <a:lnTo>
                  <a:pt x="801" y="0"/>
                </a:lnTo>
                <a:lnTo>
                  <a:pt x="814" y="0"/>
                </a:lnTo>
                <a:lnTo>
                  <a:pt x="826" y="0"/>
                </a:lnTo>
                <a:lnTo>
                  <a:pt x="839" y="13"/>
                </a:lnTo>
                <a:lnTo>
                  <a:pt x="865" y="26"/>
                </a:lnTo>
                <a:lnTo>
                  <a:pt x="877" y="26"/>
                </a:lnTo>
                <a:lnTo>
                  <a:pt x="903" y="38"/>
                </a:lnTo>
                <a:lnTo>
                  <a:pt x="928" y="51"/>
                </a:lnTo>
                <a:lnTo>
                  <a:pt x="954" y="64"/>
                </a:lnTo>
                <a:lnTo>
                  <a:pt x="979" y="76"/>
                </a:lnTo>
                <a:lnTo>
                  <a:pt x="1005" y="89"/>
                </a:lnTo>
                <a:lnTo>
                  <a:pt x="1030" y="102"/>
                </a:lnTo>
                <a:lnTo>
                  <a:pt x="1043" y="114"/>
                </a:lnTo>
                <a:lnTo>
                  <a:pt x="1055" y="127"/>
                </a:lnTo>
                <a:lnTo>
                  <a:pt x="1068" y="140"/>
                </a:lnTo>
                <a:lnTo>
                  <a:pt x="1068" y="152"/>
                </a:lnTo>
                <a:lnTo>
                  <a:pt x="1081" y="152"/>
                </a:lnTo>
                <a:lnTo>
                  <a:pt x="1081" y="165"/>
                </a:lnTo>
                <a:lnTo>
                  <a:pt x="1068" y="190"/>
                </a:lnTo>
                <a:lnTo>
                  <a:pt x="1055" y="203"/>
                </a:lnTo>
                <a:lnTo>
                  <a:pt x="1043" y="216"/>
                </a:lnTo>
                <a:lnTo>
                  <a:pt x="1030" y="228"/>
                </a:lnTo>
                <a:lnTo>
                  <a:pt x="1017" y="241"/>
                </a:lnTo>
                <a:lnTo>
                  <a:pt x="1017" y="266"/>
                </a:lnTo>
                <a:lnTo>
                  <a:pt x="1005" y="292"/>
                </a:lnTo>
                <a:lnTo>
                  <a:pt x="992" y="330"/>
                </a:lnTo>
                <a:lnTo>
                  <a:pt x="992" y="355"/>
                </a:lnTo>
                <a:lnTo>
                  <a:pt x="979" y="406"/>
                </a:lnTo>
                <a:lnTo>
                  <a:pt x="979" y="444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68639" name="Freeform 31"/>
          <p:cNvSpPr/>
          <p:nvPr/>
        </p:nvSpPr>
        <p:spPr>
          <a:xfrm>
            <a:off x="4805045" y="2140268"/>
            <a:ext cx="339725" cy="96837"/>
          </a:xfrm>
          <a:custGeom>
            <a:avLst/>
            <a:gdLst>
              <a:gd name="txL" fmla="*/ 0 w 534"/>
              <a:gd name="txT" fmla="*/ 0 h 152"/>
              <a:gd name="txR" fmla="*/ 534 w 534"/>
              <a:gd name="txB" fmla="*/ 152 h 152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534" h="152">
                <a:moveTo>
                  <a:pt x="331" y="114"/>
                </a:moveTo>
                <a:lnTo>
                  <a:pt x="280" y="127"/>
                </a:lnTo>
                <a:lnTo>
                  <a:pt x="242" y="127"/>
                </a:lnTo>
                <a:lnTo>
                  <a:pt x="204" y="139"/>
                </a:lnTo>
                <a:lnTo>
                  <a:pt x="178" y="139"/>
                </a:lnTo>
                <a:lnTo>
                  <a:pt x="153" y="152"/>
                </a:lnTo>
                <a:lnTo>
                  <a:pt x="127" y="152"/>
                </a:lnTo>
                <a:lnTo>
                  <a:pt x="115" y="152"/>
                </a:lnTo>
                <a:lnTo>
                  <a:pt x="102" y="152"/>
                </a:lnTo>
                <a:lnTo>
                  <a:pt x="89" y="152"/>
                </a:lnTo>
                <a:lnTo>
                  <a:pt x="64" y="139"/>
                </a:lnTo>
                <a:lnTo>
                  <a:pt x="38" y="127"/>
                </a:lnTo>
                <a:lnTo>
                  <a:pt x="26" y="127"/>
                </a:lnTo>
                <a:lnTo>
                  <a:pt x="13" y="114"/>
                </a:lnTo>
                <a:lnTo>
                  <a:pt x="0" y="101"/>
                </a:lnTo>
                <a:lnTo>
                  <a:pt x="0" y="89"/>
                </a:lnTo>
                <a:lnTo>
                  <a:pt x="0" y="76"/>
                </a:lnTo>
                <a:lnTo>
                  <a:pt x="13" y="76"/>
                </a:lnTo>
                <a:lnTo>
                  <a:pt x="38" y="76"/>
                </a:lnTo>
                <a:lnTo>
                  <a:pt x="64" y="63"/>
                </a:lnTo>
                <a:lnTo>
                  <a:pt x="102" y="63"/>
                </a:lnTo>
                <a:lnTo>
                  <a:pt x="140" y="51"/>
                </a:lnTo>
                <a:lnTo>
                  <a:pt x="178" y="51"/>
                </a:lnTo>
                <a:lnTo>
                  <a:pt x="229" y="25"/>
                </a:lnTo>
                <a:lnTo>
                  <a:pt x="280" y="13"/>
                </a:lnTo>
                <a:lnTo>
                  <a:pt x="318" y="0"/>
                </a:lnTo>
                <a:lnTo>
                  <a:pt x="382" y="0"/>
                </a:lnTo>
                <a:lnTo>
                  <a:pt x="433" y="0"/>
                </a:lnTo>
                <a:lnTo>
                  <a:pt x="458" y="0"/>
                </a:lnTo>
                <a:lnTo>
                  <a:pt x="471" y="0"/>
                </a:lnTo>
                <a:lnTo>
                  <a:pt x="496" y="0"/>
                </a:lnTo>
                <a:lnTo>
                  <a:pt x="509" y="0"/>
                </a:lnTo>
                <a:lnTo>
                  <a:pt x="522" y="13"/>
                </a:lnTo>
                <a:lnTo>
                  <a:pt x="534" y="25"/>
                </a:lnTo>
                <a:lnTo>
                  <a:pt x="534" y="38"/>
                </a:lnTo>
                <a:lnTo>
                  <a:pt x="522" y="51"/>
                </a:lnTo>
                <a:lnTo>
                  <a:pt x="509" y="63"/>
                </a:lnTo>
                <a:lnTo>
                  <a:pt x="484" y="63"/>
                </a:lnTo>
                <a:lnTo>
                  <a:pt x="458" y="76"/>
                </a:lnTo>
                <a:lnTo>
                  <a:pt x="420" y="89"/>
                </a:lnTo>
                <a:lnTo>
                  <a:pt x="382" y="101"/>
                </a:lnTo>
                <a:lnTo>
                  <a:pt x="331" y="114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68641" name="Freeform 33"/>
          <p:cNvSpPr/>
          <p:nvPr/>
        </p:nvSpPr>
        <p:spPr>
          <a:xfrm>
            <a:off x="5403533" y="1810068"/>
            <a:ext cx="177800" cy="209550"/>
          </a:xfrm>
          <a:custGeom>
            <a:avLst/>
            <a:gdLst>
              <a:gd name="txL" fmla="*/ 0 w 279"/>
              <a:gd name="txT" fmla="*/ 0 h 329"/>
              <a:gd name="txR" fmla="*/ 279 w 279"/>
              <a:gd name="txB" fmla="*/ 329 h 329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279" h="329">
                <a:moveTo>
                  <a:pt x="178" y="63"/>
                </a:moveTo>
                <a:lnTo>
                  <a:pt x="203" y="88"/>
                </a:lnTo>
                <a:lnTo>
                  <a:pt x="229" y="114"/>
                </a:lnTo>
                <a:lnTo>
                  <a:pt x="254" y="139"/>
                </a:lnTo>
                <a:lnTo>
                  <a:pt x="267" y="164"/>
                </a:lnTo>
                <a:lnTo>
                  <a:pt x="267" y="202"/>
                </a:lnTo>
                <a:lnTo>
                  <a:pt x="279" y="228"/>
                </a:lnTo>
                <a:lnTo>
                  <a:pt x="267" y="253"/>
                </a:lnTo>
                <a:lnTo>
                  <a:pt x="267" y="278"/>
                </a:lnTo>
                <a:lnTo>
                  <a:pt x="254" y="304"/>
                </a:lnTo>
                <a:lnTo>
                  <a:pt x="241" y="316"/>
                </a:lnTo>
                <a:lnTo>
                  <a:pt x="229" y="329"/>
                </a:lnTo>
                <a:lnTo>
                  <a:pt x="216" y="329"/>
                </a:lnTo>
                <a:lnTo>
                  <a:pt x="203" y="316"/>
                </a:lnTo>
                <a:lnTo>
                  <a:pt x="190" y="304"/>
                </a:lnTo>
                <a:lnTo>
                  <a:pt x="178" y="291"/>
                </a:lnTo>
                <a:lnTo>
                  <a:pt x="152" y="266"/>
                </a:lnTo>
                <a:lnTo>
                  <a:pt x="139" y="240"/>
                </a:lnTo>
                <a:lnTo>
                  <a:pt x="114" y="202"/>
                </a:lnTo>
                <a:lnTo>
                  <a:pt x="89" y="164"/>
                </a:lnTo>
                <a:lnTo>
                  <a:pt x="63" y="139"/>
                </a:lnTo>
                <a:lnTo>
                  <a:pt x="38" y="101"/>
                </a:lnTo>
                <a:lnTo>
                  <a:pt x="25" y="76"/>
                </a:lnTo>
                <a:lnTo>
                  <a:pt x="12" y="50"/>
                </a:lnTo>
                <a:lnTo>
                  <a:pt x="0" y="38"/>
                </a:lnTo>
                <a:lnTo>
                  <a:pt x="0" y="25"/>
                </a:lnTo>
                <a:lnTo>
                  <a:pt x="0" y="12"/>
                </a:lnTo>
                <a:lnTo>
                  <a:pt x="12" y="0"/>
                </a:lnTo>
                <a:lnTo>
                  <a:pt x="25" y="0"/>
                </a:lnTo>
                <a:lnTo>
                  <a:pt x="38" y="0"/>
                </a:lnTo>
                <a:lnTo>
                  <a:pt x="63" y="0"/>
                </a:lnTo>
                <a:lnTo>
                  <a:pt x="89" y="12"/>
                </a:lnTo>
                <a:lnTo>
                  <a:pt x="127" y="25"/>
                </a:lnTo>
                <a:lnTo>
                  <a:pt x="152" y="50"/>
                </a:lnTo>
                <a:lnTo>
                  <a:pt x="178" y="63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68643" name="Freeform 35"/>
          <p:cNvSpPr/>
          <p:nvPr/>
        </p:nvSpPr>
        <p:spPr>
          <a:xfrm>
            <a:off x="5427345" y="2091055"/>
            <a:ext cx="590550" cy="153988"/>
          </a:xfrm>
          <a:custGeom>
            <a:avLst/>
            <a:gdLst>
              <a:gd name="txL" fmla="*/ 0 w 928"/>
              <a:gd name="txT" fmla="*/ 0 h 241"/>
              <a:gd name="txR" fmla="*/ 928 w 928"/>
              <a:gd name="txB" fmla="*/ 241 h 241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928" h="241">
                <a:moveTo>
                  <a:pt x="916" y="76"/>
                </a:moveTo>
                <a:lnTo>
                  <a:pt x="916" y="76"/>
                </a:lnTo>
                <a:lnTo>
                  <a:pt x="903" y="76"/>
                </a:lnTo>
                <a:lnTo>
                  <a:pt x="890" y="89"/>
                </a:lnTo>
                <a:lnTo>
                  <a:pt x="878" y="89"/>
                </a:lnTo>
                <a:lnTo>
                  <a:pt x="865" y="89"/>
                </a:lnTo>
                <a:lnTo>
                  <a:pt x="839" y="101"/>
                </a:lnTo>
                <a:lnTo>
                  <a:pt x="827" y="101"/>
                </a:lnTo>
                <a:lnTo>
                  <a:pt x="801" y="114"/>
                </a:lnTo>
                <a:lnTo>
                  <a:pt x="776" y="114"/>
                </a:lnTo>
                <a:lnTo>
                  <a:pt x="750" y="127"/>
                </a:lnTo>
                <a:lnTo>
                  <a:pt x="712" y="127"/>
                </a:lnTo>
                <a:lnTo>
                  <a:pt x="687" y="139"/>
                </a:lnTo>
                <a:lnTo>
                  <a:pt x="649" y="152"/>
                </a:lnTo>
                <a:lnTo>
                  <a:pt x="610" y="152"/>
                </a:lnTo>
                <a:lnTo>
                  <a:pt x="572" y="165"/>
                </a:lnTo>
                <a:lnTo>
                  <a:pt x="534" y="177"/>
                </a:lnTo>
                <a:lnTo>
                  <a:pt x="496" y="177"/>
                </a:lnTo>
                <a:lnTo>
                  <a:pt x="458" y="190"/>
                </a:lnTo>
                <a:lnTo>
                  <a:pt x="420" y="203"/>
                </a:lnTo>
                <a:lnTo>
                  <a:pt x="381" y="203"/>
                </a:lnTo>
                <a:lnTo>
                  <a:pt x="356" y="215"/>
                </a:lnTo>
                <a:lnTo>
                  <a:pt x="330" y="215"/>
                </a:lnTo>
                <a:lnTo>
                  <a:pt x="305" y="228"/>
                </a:lnTo>
                <a:lnTo>
                  <a:pt x="280" y="228"/>
                </a:lnTo>
                <a:lnTo>
                  <a:pt x="254" y="228"/>
                </a:lnTo>
                <a:lnTo>
                  <a:pt x="229" y="241"/>
                </a:lnTo>
                <a:lnTo>
                  <a:pt x="203" y="241"/>
                </a:lnTo>
                <a:lnTo>
                  <a:pt x="191" y="241"/>
                </a:lnTo>
                <a:lnTo>
                  <a:pt x="152" y="241"/>
                </a:lnTo>
                <a:lnTo>
                  <a:pt x="127" y="228"/>
                </a:lnTo>
                <a:lnTo>
                  <a:pt x="101" y="228"/>
                </a:lnTo>
                <a:lnTo>
                  <a:pt x="63" y="203"/>
                </a:lnTo>
                <a:lnTo>
                  <a:pt x="51" y="203"/>
                </a:lnTo>
                <a:lnTo>
                  <a:pt x="38" y="190"/>
                </a:lnTo>
                <a:lnTo>
                  <a:pt x="25" y="177"/>
                </a:lnTo>
                <a:lnTo>
                  <a:pt x="12" y="177"/>
                </a:lnTo>
                <a:lnTo>
                  <a:pt x="12" y="165"/>
                </a:lnTo>
                <a:lnTo>
                  <a:pt x="0" y="165"/>
                </a:lnTo>
                <a:lnTo>
                  <a:pt x="0" y="152"/>
                </a:lnTo>
                <a:lnTo>
                  <a:pt x="12" y="152"/>
                </a:lnTo>
                <a:lnTo>
                  <a:pt x="12" y="139"/>
                </a:lnTo>
                <a:lnTo>
                  <a:pt x="25" y="139"/>
                </a:lnTo>
                <a:lnTo>
                  <a:pt x="38" y="127"/>
                </a:lnTo>
                <a:lnTo>
                  <a:pt x="63" y="127"/>
                </a:lnTo>
                <a:lnTo>
                  <a:pt x="76" y="127"/>
                </a:lnTo>
                <a:lnTo>
                  <a:pt x="101" y="127"/>
                </a:lnTo>
                <a:lnTo>
                  <a:pt x="127" y="127"/>
                </a:lnTo>
                <a:lnTo>
                  <a:pt x="165" y="127"/>
                </a:lnTo>
                <a:lnTo>
                  <a:pt x="216" y="114"/>
                </a:lnTo>
                <a:lnTo>
                  <a:pt x="267" y="101"/>
                </a:lnTo>
                <a:lnTo>
                  <a:pt x="330" y="76"/>
                </a:lnTo>
                <a:lnTo>
                  <a:pt x="394" y="63"/>
                </a:lnTo>
                <a:lnTo>
                  <a:pt x="458" y="51"/>
                </a:lnTo>
                <a:lnTo>
                  <a:pt x="521" y="38"/>
                </a:lnTo>
                <a:lnTo>
                  <a:pt x="585" y="25"/>
                </a:lnTo>
                <a:lnTo>
                  <a:pt x="623" y="13"/>
                </a:lnTo>
                <a:lnTo>
                  <a:pt x="674" y="0"/>
                </a:lnTo>
                <a:lnTo>
                  <a:pt x="712" y="0"/>
                </a:lnTo>
                <a:lnTo>
                  <a:pt x="738" y="0"/>
                </a:lnTo>
                <a:lnTo>
                  <a:pt x="763" y="0"/>
                </a:lnTo>
                <a:lnTo>
                  <a:pt x="801" y="0"/>
                </a:lnTo>
                <a:lnTo>
                  <a:pt x="839" y="0"/>
                </a:lnTo>
                <a:lnTo>
                  <a:pt x="865" y="13"/>
                </a:lnTo>
                <a:lnTo>
                  <a:pt x="890" y="13"/>
                </a:lnTo>
                <a:lnTo>
                  <a:pt x="903" y="25"/>
                </a:lnTo>
                <a:lnTo>
                  <a:pt x="916" y="25"/>
                </a:lnTo>
                <a:lnTo>
                  <a:pt x="916" y="38"/>
                </a:lnTo>
                <a:lnTo>
                  <a:pt x="928" y="51"/>
                </a:lnTo>
                <a:lnTo>
                  <a:pt x="916" y="76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68644" name="Freeform 36"/>
          <p:cNvSpPr/>
          <p:nvPr/>
        </p:nvSpPr>
        <p:spPr>
          <a:xfrm>
            <a:off x="5832158" y="1705293"/>
            <a:ext cx="314325" cy="274637"/>
          </a:xfrm>
          <a:custGeom>
            <a:avLst/>
            <a:gdLst>
              <a:gd name="txL" fmla="*/ 0 w 496"/>
              <a:gd name="txT" fmla="*/ 0 h 431"/>
              <a:gd name="txR" fmla="*/ 496 w 496"/>
              <a:gd name="txB" fmla="*/ 431 h 431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496" h="431">
                <a:moveTo>
                  <a:pt x="496" y="139"/>
                </a:moveTo>
                <a:lnTo>
                  <a:pt x="483" y="152"/>
                </a:lnTo>
                <a:lnTo>
                  <a:pt x="483" y="165"/>
                </a:lnTo>
                <a:lnTo>
                  <a:pt x="471" y="177"/>
                </a:lnTo>
                <a:lnTo>
                  <a:pt x="458" y="190"/>
                </a:lnTo>
                <a:lnTo>
                  <a:pt x="445" y="203"/>
                </a:lnTo>
                <a:lnTo>
                  <a:pt x="420" y="215"/>
                </a:lnTo>
                <a:lnTo>
                  <a:pt x="407" y="228"/>
                </a:lnTo>
                <a:lnTo>
                  <a:pt x="381" y="241"/>
                </a:lnTo>
                <a:lnTo>
                  <a:pt x="331" y="279"/>
                </a:lnTo>
                <a:lnTo>
                  <a:pt x="267" y="317"/>
                </a:lnTo>
                <a:lnTo>
                  <a:pt x="216" y="355"/>
                </a:lnTo>
                <a:lnTo>
                  <a:pt x="152" y="380"/>
                </a:lnTo>
                <a:lnTo>
                  <a:pt x="114" y="393"/>
                </a:lnTo>
                <a:lnTo>
                  <a:pt x="89" y="405"/>
                </a:lnTo>
                <a:lnTo>
                  <a:pt x="63" y="418"/>
                </a:lnTo>
                <a:lnTo>
                  <a:pt x="51" y="418"/>
                </a:lnTo>
                <a:lnTo>
                  <a:pt x="25" y="431"/>
                </a:lnTo>
                <a:lnTo>
                  <a:pt x="13" y="431"/>
                </a:lnTo>
                <a:lnTo>
                  <a:pt x="0" y="418"/>
                </a:lnTo>
                <a:lnTo>
                  <a:pt x="0" y="405"/>
                </a:lnTo>
                <a:lnTo>
                  <a:pt x="13" y="405"/>
                </a:lnTo>
                <a:lnTo>
                  <a:pt x="25" y="393"/>
                </a:lnTo>
                <a:lnTo>
                  <a:pt x="38" y="367"/>
                </a:lnTo>
                <a:lnTo>
                  <a:pt x="51" y="355"/>
                </a:lnTo>
                <a:lnTo>
                  <a:pt x="76" y="329"/>
                </a:lnTo>
                <a:lnTo>
                  <a:pt x="102" y="317"/>
                </a:lnTo>
                <a:lnTo>
                  <a:pt x="127" y="291"/>
                </a:lnTo>
                <a:lnTo>
                  <a:pt x="152" y="266"/>
                </a:lnTo>
                <a:lnTo>
                  <a:pt x="178" y="253"/>
                </a:lnTo>
                <a:lnTo>
                  <a:pt x="203" y="228"/>
                </a:lnTo>
                <a:lnTo>
                  <a:pt x="229" y="190"/>
                </a:lnTo>
                <a:lnTo>
                  <a:pt x="254" y="139"/>
                </a:lnTo>
                <a:lnTo>
                  <a:pt x="267" y="127"/>
                </a:lnTo>
                <a:lnTo>
                  <a:pt x="280" y="114"/>
                </a:lnTo>
                <a:lnTo>
                  <a:pt x="280" y="101"/>
                </a:lnTo>
                <a:lnTo>
                  <a:pt x="280" y="89"/>
                </a:lnTo>
                <a:lnTo>
                  <a:pt x="292" y="63"/>
                </a:lnTo>
                <a:lnTo>
                  <a:pt x="280" y="38"/>
                </a:lnTo>
                <a:lnTo>
                  <a:pt x="280" y="25"/>
                </a:lnTo>
                <a:lnTo>
                  <a:pt x="280" y="12"/>
                </a:lnTo>
                <a:lnTo>
                  <a:pt x="280" y="0"/>
                </a:lnTo>
                <a:lnTo>
                  <a:pt x="292" y="0"/>
                </a:lnTo>
                <a:lnTo>
                  <a:pt x="305" y="0"/>
                </a:lnTo>
                <a:lnTo>
                  <a:pt x="318" y="0"/>
                </a:lnTo>
                <a:lnTo>
                  <a:pt x="331" y="0"/>
                </a:lnTo>
                <a:lnTo>
                  <a:pt x="343" y="0"/>
                </a:lnTo>
                <a:lnTo>
                  <a:pt x="369" y="12"/>
                </a:lnTo>
                <a:lnTo>
                  <a:pt x="420" y="38"/>
                </a:lnTo>
                <a:lnTo>
                  <a:pt x="432" y="63"/>
                </a:lnTo>
                <a:lnTo>
                  <a:pt x="445" y="76"/>
                </a:lnTo>
                <a:lnTo>
                  <a:pt x="471" y="89"/>
                </a:lnTo>
                <a:lnTo>
                  <a:pt x="483" y="101"/>
                </a:lnTo>
                <a:lnTo>
                  <a:pt x="483" y="114"/>
                </a:lnTo>
                <a:lnTo>
                  <a:pt x="496" y="127"/>
                </a:lnTo>
                <a:lnTo>
                  <a:pt x="496" y="139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68645" name="Freeform 37"/>
          <p:cNvSpPr/>
          <p:nvPr/>
        </p:nvSpPr>
        <p:spPr>
          <a:xfrm>
            <a:off x="5249545" y="2341880"/>
            <a:ext cx="1082675" cy="200025"/>
          </a:xfrm>
          <a:custGeom>
            <a:avLst/>
            <a:gdLst>
              <a:gd name="txL" fmla="*/ 0 w 1705"/>
              <a:gd name="txT" fmla="*/ 0 h 317"/>
              <a:gd name="txR" fmla="*/ 1705 w 1705"/>
              <a:gd name="txB" fmla="*/ 317 h 317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1705" h="317">
                <a:moveTo>
                  <a:pt x="1679" y="139"/>
                </a:moveTo>
                <a:lnTo>
                  <a:pt x="1666" y="139"/>
                </a:lnTo>
                <a:lnTo>
                  <a:pt x="1641" y="139"/>
                </a:lnTo>
                <a:lnTo>
                  <a:pt x="1616" y="139"/>
                </a:lnTo>
                <a:lnTo>
                  <a:pt x="1577" y="139"/>
                </a:lnTo>
                <a:lnTo>
                  <a:pt x="1539" y="139"/>
                </a:lnTo>
                <a:lnTo>
                  <a:pt x="1488" y="139"/>
                </a:lnTo>
                <a:lnTo>
                  <a:pt x="1425" y="139"/>
                </a:lnTo>
                <a:lnTo>
                  <a:pt x="1361" y="139"/>
                </a:lnTo>
                <a:lnTo>
                  <a:pt x="1221" y="139"/>
                </a:lnTo>
                <a:lnTo>
                  <a:pt x="1094" y="152"/>
                </a:lnTo>
                <a:lnTo>
                  <a:pt x="967" y="165"/>
                </a:lnTo>
                <a:lnTo>
                  <a:pt x="852" y="177"/>
                </a:lnTo>
                <a:lnTo>
                  <a:pt x="725" y="190"/>
                </a:lnTo>
                <a:lnTo>
                  <a:pt x="610" y="215"/>
                </a:lnTo>
                <a:lnTo>
                  <a:pt x="496" y="241"/>
                </a:lnTo>
                <a:lnTo>
                  <a:pt x="381" y="266"/>
                </a:lnTo>
                <a:lnTo>
                  <a:pt x="331" y="279"/>
                </a:lnTo>
                <a:lnTo>
                  <a:pt x="292" y="291"/>
                </a:lnTo>
                <a:lnTo>
                  <a:pt x="254" y="291"/>
                </a:lnTo>
                <a:lnTo>
                  <a:pt x="216" y="304"/>
                </a:lnTo>
                <a:lnTo>
                  <a:pt x="191" y="304"/>
                </a:lnTo>
                <a:lnTo>
                  <a:pt x="165" y="317"/>
                </a:lnTo>
                <a:lnTo>
                  <a:pt x="152" y="317"/>
                </a:lnTo>
                <a:lnTo>
                  <a:pt x="140" y="304"/>
                </a:lnTo>
                <a:lnTo>
                  <a:pt x="127" y="304"/>
                </a:lnTo>
                <a:lnTo>
                  <a:pt x="102" y="291"/>
                </a:lnTo>
                <a:lnTo>
                  <a:pt x="76" y="279"/>
                </a:lnTo>
                <a:lnTo>
                  <a:pt x="51" y="253"/>
                </a:lnTo>
                <a:lnTo>
                  <a:pt x="38" y="241"/>
                </a:lnTo>
                <a:lnTo>
                  <a:pt x="25" y="228"/>
                </a:lnTo>
                <a:lnTo>
                  <a:pt x="13" y="228"/>
                </a:lnTo>
                <a:lnTo>
                  <a:pt x="0" y="215"/>
                </a:lnTo>
                <a:lnTo>
                  <a:pt x="0" y="203"/>
                </a:lnTo>
                <a:lnTo>
                  <a:pt x="13" y="190"/>
                </a:lnTo>
                <a:lnTo>
                  <a:pt x="25" y="190"/>
                </a:lnTo>
                <a:lnTo>
                  <a:pt x="51" y="190"/>
                </a:lnTo>
                <a:lnTo>
                  <a:pt x="76" y="190"/>
                </a:lnTo>
                <a:lnTo>
                  <a:pt x="102" y="190"/>
                </a:lnTo>
                <a:lnTo>
                  <a:pt x="140" y="177"/>
                </a:lnTo>
                <a:lnTo>
                  <a:pt x="178" y="177"/>
                </a:lnTo>
                <a:lnTo>
                  <a:pt x="229" y="165"/>
                </a:lnTo>
                <a:lnTo>
                  <a:pt x="280" y="165"/>
                </a:lnTo>
                <a:lnTo>
                  <a:pt x="331" y="152"/>
                </a:lnTo>
                <a:lnTo>
                  <a:pt x="394" y="139"/>
                </a:lnTo>
                <a:lnTo>
                  <a:pt x="471" y="127"/>
                </a:lnTo>
                <a:lnTo>
                  <a:pt x="534" y="127"/>
                </a:lnTo>
                <a:lnTo>
                  <a:pt x="610" y="114"/>
                </a:lnTo>
                <a:lnTo>
                  <a:pt x="700" y="101"/>
                </a:lnTo>
                <a:lnTo>
                  <a:pt x="776" y="89"/>
                </a:lnTo>
                <a:lnTo>
                  <a:pt x="865" y="76"/>
                </a:lnTo>
                <a:lnTo>
                  <a:pt x="929" y="63"/>
                </a:lnTo>
                <a:lnTo>
                  <a:pt x="1005" y="51"/>
                </a:lnTo>
                <a:lnTo>
                  <a:pt x="1068" y="38"/>
                </a:lnTo>
                <a:lnTo>
                  <a:pt x="1132" y="38"/>
                </a:lnTo>
                <a:lnTo>
                  <a:pt x="1183" y="25"/>
                </a:lnTo>
                <a:lnTo>
                  <a:pt x="1234" y="25"/>
                </a:lnTo>
                <a:lnTo>
                  <a:pt x="1285" y="13"/>
                </a:lnTo>
                <a:lnTo>
                  <a:pt x="1323" y="13"/>
                </a:lnTo>
                <a:lnTo>
                  <a:pt x="1361" y="0"/>
                </a:lnTo>
                <a:lnTo>
                  <a:pt x="1399" y="0"/>
                </a:lnTo>
                <a:lnTo>
                  <a:pt x="1425" y="0"/>
                </a:lnTo>
                <a:lnTo>
                  <a:pt x="1450" y="0"/>
                </a:lnTo>
                <a:lnTo>
                  <a:pt x="1463" y="0"/>
                </a:lnTo>
                <a:lnTo>
                  <a:pt x="1488" y="0"/>
                </a:lnTo>
                <a:lnTo>
                  <a:pt x="1539" y="0"/>
                </a:lnTo>
                <a:lnTo>
                  <a:pt x="1577" y="0"/>
                </a:lnTo>
                <a:lnTo>
                  <a:pt x="1616" y="13"/>
                </a:lnTo>
                <a:lnTo>
                  <a:pt x="1654" y="38"/>
                </a:lnTo>
                <a:lnTo>
                  <a:pt x="1679" y="63"/>
                </a:lnTo>
                <a:lnTo>
                  <a:pt x="1692" y="89"/>
                </a:lnTo>
                <a:lnTo>
                  <a:pt x="1705" y="101"/>
                </a:lnTo>
                <a:lnTo>
                  <a:pt x="1705" y="127"/>
                </a:lnTo>
                <a:lnTo>
                  <a:pt x="1692" y="139"/>
                </a:lnTo>
                <a:lnTo>
                  <a:pt x="1679" y="139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68642" name="Freeform 34"/>
          <p:cNvSpPr/>
          <p:nvPr/>
        </p:nvSpPr>
        <p:spPr>
          <a:xfrm>
            <a:off x="5630545" y="1529080"/>
            <a:ext cx="168275" cy="1665288"/>
          </a:xfrm>
          <a:custGeom>
            <a:avLst/>
            <a:gdLst>
              <a:gd name="txL" fmla="*/ 0 w 267"/>
              <a:gd name="txT" fmla="*/ 0 h 2623"/>
              <a:gd name="txR" fmla="*/ 267 w 267"/>
              <a:gd name="txB" fmla="*/ 2623 h 2623"/>
            </a:gdLst>
            <a:ahLst/>
            <a:cxnLst>
              <a:cxn ang="0">
                <a:pos x="0" y="2147483647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0" y="2147483647"/>
              </a:cxn>
            </a:cxnLst>
            <a:rect l="txL" t="txT" r="txR" b="txB"/>
            <a:pathLst>
              <a:path w="267" h="2623">
                <a:moveTo>
                  <a:pt x="0" y="13"/>
                </a:moveTo>
                <a:lnTo>
                  <a:pt x="0" y="13"/>
                </a:lnTo>
                <a:lnTo>
                  <a:pt x="12" y="0"/>
                </a:lnTo>
                <a:lnTo>
                  <a:pt x="25" y="0"/>
                </a:lnTo>
                <a:lnTo>
                  <a:pt x="38" y="0"/>
                </a:lnTo>
                <a:lnTo>
                  <a:pt x="51" y="0"/>
                </a:lnTo>
                <a:lnTo>
                  <a:pt x="76" y="0"/>
                </a:lnTo>
                <a:lnTo>
                  <a:pt x="89" y="0"/>
                </a:lnTo>
                <a:lnTo>
                  <a:pt x="127" y="0"/>
                </a:lnTo>
                <a:lnTo>
                  <a:pt x="152" y="13"/>
                </a:lnTo>
                <a:lnTo>
                  <a:pt x="178" y="25"/>
                </a:lnTo>
                <a:lnTo>
                  <a:pt x="191" y="25"/>
                </a:lnTo>
                <a:lnTo>
                  <a:pt x="216" y="38"/>
                </a:lnTo>
                <a:lnTo>
                  <a:pt x="229" y="51"/>
                </a:lnTo>
                <a:lnTo>
                  <a:pt x="241" y="51"/>
                </a:lnTo>
                <a:lnTo>
                  <a:pt x="254" y="63"/>
                </a:lnTo>
                <a:lnTo>
                  <a:pt x="267" y="76"/>
                </a:lnTo>
                <a:lnTo>
                  <a:pt x="267" y="101"/>
                </a:lnTo>
                <a:lnTo>
                  <a:pt x="267" y="127"/>
                </a:lnTo>
                <a:lnTo>
                  <a:pt x="267" y="152"/>
                </a:lnTo>
                <a:lnTo>
                  <a:pt x="267" y="165"/>
                </a:lnTo>
                <a:lnTo>
                  <a:pt x="254" y="190"/>
                </a:lnTo>
                <a:lnTo>
                  <a:pt x="254" y="203"/>
                </a:lnTo>
                <a:lnTo>
                  <a:pt x="254" y="241"/>
                </a:lnTo>
                <a:lnTo>
                  <a:pt x="241" y="266"/>
                </a:lnTo>
                <a:lnTo>
                  <a:pt x="241" y="304"/>
                </a:lnTo>
                <a:lnTo>
                  <a:pt x="241" y="342"/>
                </a:lnTo>
                <a:lnTo>
                  <a:pt x="229" y="393"/>
                </a:lnTo>
                <a:lnTo>
                  <a:pt x="229" y="418"/>
                </a:lnTo>
                <a:lnTo>
                  <a:pt x="229" y="444"/>
                </a:lnTo>
                <a:lnTo>
                  <a:pt x="229" y="482"/>
                </a:lnTo>
                <a:lnTo>
                  <a:pt x="229" y="520"/>
                </a:lnTo>
                <a:lnTo>
                  <a:pt x="229" y="570"/>
                </a:lnTo>
                <a:lnTo>
                  <a:pt x="229" y="621"/>
                </a:lnTo>
                <a:lnTo>
                  <a:pt x="229" y="684"/>
                </a:lnTo>
                <a:lnTo>
                  <a:pt x="229" y="748"/>
                </a:lnTo>
                <a:lnTo>
                  <a:pt x="216" y="811"/>
                </a:lnTo>
                <a:lnTo>
                  <a:pt x="216" y="887"/>
                </a:lnTo>
                <a:lnTo>
                  <a:pt x="216" y="963"/>
                </a:lnTo>
                <a:lnTo>
                  <a:pt x="216" y="1039"/>
                </a:lnTo>
                <a:lnTo>
                  <a:pt x="216" y="1128"/>
                </a:lnTo>
                <a:lnTo>
                  <a:pt x="216" y="1229"/>
                </a:lnTo>
                <a:lnTo>
                  <a:pt x="216" y="1331"/>
                </a:lnTo>
                <a:lnTo>
                  <a:pt x="216" y="1432"/>
                </a:lnTo>
                <a:lnTo>
                  <a:pt x="216" y="1533"/>
                </a:lnTo>
                <a:lnTo>
                  <a:pt x="216" y="1635"/>
                </a:lnTo>
                <a:lnTo>
                  <a:pt x="216" y="1736"/>
                </a:lnTo>
                <a:lnTo>
                  <a:pt x="216" y="1812"/>
                </a:lnTo>
                <a:lnTo>
                  <a:pt x="216" y="1901"/>
                </a:lnTo>
                <a:lnTo>
                  <a:pt x="216" y="1977"/>
                </a:lnTo>
                <a:lnTo>
                  <a:pt x="216" y="2053"/>
                </a:lnTo>
                <a:lnTo>
                  <a:pt x="216" y="2116"/>
                </a:lnTo>
                <a:lnTo>
                  <a:pt x="216" y="2179"/>
                </a:lnTo>
                <a:lnTo>
                  <a:pt x="216" y="2230"/>
                </a:lnTo>
                <a:lnTo>
                  <a:pt x="203" y="2281"/>
                </a:lnTo>
                <a:lnTo>
                  <a:pt x="203" y="2332"/>
                </a:lnTo>
                <a:lnTo>
                  <a:pt x="203" y="2370"/>
                </a:lnTo>
                <a:lnTo>
                  <a:pt x="203" y="2408"/>
                </a:lnTo>
                <a:lnTo>
                  <a:pt x="203" y="2433"/>
                </a:lnTo>
                <a:lnTo>
                  <a:pt x="203" y="2458"/>
                </a:lnTo>
                <a:lnTo>
                  <a:pt x="191" y="2496"/>
                </a:lnTo>
                <a:lnTo>
                  <a:pt x="191" y="2534"/>
                </a:lnTo>
                <a:lnTo>
                  <a:pt x="178" y="2560"/>
                </a:lnTo>
                <a:lnTo>
                  <a:pt x="178" y="2585"/>
                </a:lnTo>
                <a:lnTo>
                  <a:pt x="165" y="2598"/>
                </a:lnTo>
                <a:lnTo>
                  <a:pt x="165" y="2610"/>
                </a:lnTo>
                <a:lnTo>
                  <a:pt x="165" y="2623"/>
                </a:lnTo>
                <a:lnTo>
                  <a:pt x="152" y="2623"/>
                </a:lnTo>
                <a:lnTo>
                  <a:pt x="140" y="2610"/>
                </a:lnTo>
                <a:lnTo>
                  <a:pt x="127" y="2598"/>
                </a:lnTo>
                <a:lnTo>
                  <a:pt x="127" y="2585"/>
                </a:lnTo>
                <a:lnTo>
                  <a:pt x="114" y="2572"/>
                </a:lnTo>
                <a:lnTo>
                  <a:pt x="114" y="2547"/>
                </a:lnTo>
                <a:lnTo>
                  <a:pt x="114" y="2522"/>
                </a:lnTo>
                <a:lnTo>
                  <a:pt x="102" y="2509"/>
                </a:lnTo>
                <a:lnTo>
                  <a:pt x="102" y="2471"/>
                </a:lnTo>
                <a:lnTo>
                  <a:pt x="102" y="2446"/>
                </a:lnTo>
                <a:lnTo>
                  <a:pt x="102" y="2395"/>
                </a:lnTo>
                <a:lnTo>
                  <a:pt x="89" y="2344"/>
                </a:lnTo>
                <a:lnTo>
                  <a:pt x="89" y="2294"/>
                </a:lnTo>
                <a:lnTo>
                  <a:pt x="89" y="2218"/>
                </a:lnTo>
                <a:lnTo>
                  <a:pt x="89" y="2154"/>
                </a:lnTo>
                <a:lnTo>
                  <a:pt x="89" y="2065"/>
                </a:lnTo>
                <a:lnTo>
                  <a:pt x="76" y="1977"/>
                </a:lnTo>
                <a:lnTo>
                  <a:pt x="76" y="1875"/>
                </a:lnTo>
                <a:lnTo>
                  <a:pt x="76" y="1761"/>
                </a:lnTo>
                <a:lnTo>
                  <a:pt x="76" y="1647"/>
                </a:lnTo>
                <a:lnTo>
                  <a:pt x="76" y="1521"/>
                </a:lnTo>
                <a:lnTo>
                  <a:pt x="76" y="1394"/>
                </a:lnTo>
                <a:lnTo>
                  <a:pt x="76" y="1254"/>
                </a:lnTo>
                <a:lnTo>
                  <a:pt x="76" y="1115"/>
                </a:lnTo>
                <a:lnTo>
                  <a:pt x="76" y="976"/>
                </a:lnTo>
                <a:lnTo>
                  <a:pt x="76" y="862"/>
                </a:lnTo>
                <a:lnTo>
                  <a:pt x="76" y="748"/>
                </a:lnTo>
                <a:lnTo>
                  <a:pt x="76" y="634"/>
                </a:lnTo>
                <a:lnTo>
                  <a:pt x="76" y="545"/>
                </a:lnTo>
                <a:lnTo>
                  <a:pt x="76" y="456"/>
                </a:lnTo>
                <a:lnTo>
                  <a:pt x="63" y="380"/>
                </a:lnTo>
                <a:lnTo>
                  <a:pt x="63" y="304"/>
                </a:lnTo>
                <a:lnTo>
                  <a:pt x="63" y="253"/>
                </a:lnTo>
                <a:lnTo>
                  <a:pt x="63" y="190"/>
                </a:lnTo>
                <a:lnTo>
                  <a:pt x="51" y="152"/>
                </a:lnTo>
                <a:lnTo>
                  <a:pt x="51" y="114"/>
                </a:lnTo>
                <a:lnTo>
                  <a:pt x="38" y="101"/>
                </a:lnTo>
                <a:lnTo>
                  <a:pt x="38" y="76"/>
                </a:lnTo>
                <a:lnTo>
                  <a:pt x="12" y="63"/>
                </a:lnTo>
                <a:lnTo>
                  <a:pt x="0" y="51"/>
                </a:lnTo>
                <a:lnTo>
                  <a:pt x="0" y="38"/>
                </a:lnTo>
                <a:lnTo>
                  <a:pt x="0" y="13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68638" name="Freeform 30"/>
          <p:cNvSpPr/>
          <p:nvPr/>
        </p:nvSpPr>
        <p:spPr>
          <a:xfrm>
            <a:off x="4919345" y="1938655"/>
            <a:ext cx="88900" cy="514350"/>
          </a:xfrm>
          <a:custGeom>
            <a:avLst/>
            <a:gdLst>
              <a:gd name="txL" fmla="*/ 0 w 140"/>
              <a:gd name="txT" fmla="*/ 0 h 811"/>
              <a:gd name="txR" fmla="*/ 140 w 140"/>
              <a:gd name="txB" fmla="*/ 811 h 811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0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140" h="811">
                <a:moveTo>
                  <a:pt x="140" y="152"/>
                </a:moveTo>
                <a:lnTo>
                  <a:pt x="140" y="165"/>
                </a:lnTo>
                <a:lnTo>
                  <a:pt x="140" y="178"/>
                </a:lnTo>
                <a:lnTo>
                  <a:pt x="140" y="203"/>
                </a:lnTo>
                <a:lnTo>
                  <a:pt x="140" y="228"/>
                </a:lnTo>
                <a:lnTo>
                  <a:pt x="140" y="254"/>
                </a:lnTo>
                <a:lnTo>
                  <a:pt x="140" y="279"/>
                </a:lnTo>
                <a:lnTo>
                  <a:pt x="140" y="317"/>
                </a:lnTo>
                <a:lnTo>
                  <a:pt x="140" y="355"/>
                </a:lnTo>
                <a:lnTo>
                  <a:pt x="140" y="393"/>
                </a:lnTo>
                <a:lnTo>
                  <a:pt x="140" y="444"/>
                </a:lnTo>
                <a:lnTo>
                  <a:pt x="140" y="494"/>
                </a:lnTo>
                <a:lnTo>
                  <a:pt x="140" y="545"/>
                </a:lnTo>
                <a:lnTo>
                  <a:pt x="140" y="608"/>
                </a:lnTo>
                <a:lnTo>
                  <a:pt x="140" y="672"/>
                </a:lnTo>
                <a:lnTo>
                  <a:pt x="127" y="735"/>
                </a:lnTo>
                <a:lnTo>
                  <a:pt x="127" y="811"/>
                </a:lnTo>
                <a:lnTo>
                  <a:pt x="26" y="811"/>
                </a:lnTo>
                <a:lnTo>
                  <a:pt x="26" y="735"/>
                </a:lnTo>
                <a:lnTo>
                  <a:pt x="26" y="672"/>
                </a:lnTo>
                <a:lnTo>
                  <a:pt x="26" y="596"/>
                </a:lnTo>
                <a:lnTo>
                  <a:pt x="26" y="532"/>
                </a:lnTo>
                <a:lnTo>
                  <a:pt x="26" y="482"/>
                </a:lnTo>
                <a:lnTo>
                  <a:pt x="26" y="418"/>
                </a:lnTo>
                <a:lnTo>
                  <a:pt x="26" y="368"/>
                </a:lnTo>
                <a:lnTo>
                  <a:pt x="26" y="317"/>
                </a:lnTo>
                <a:lnTo>
                  <a:pt x="26" y="266"/>
                </a:lnTo>
                <a:lnTo>
                  <a:pt x="13" y="216"/>
                </a:lnTo>
                <a:lnTo>
                  <a:pt x="13" y="178"/>
                </a:lnTo>
                <a:lnTo>
                  <a:pt x="13" y="127"/>
                </a:lnTo>
                <a:lnTo>
                  <a:pt x="13" y="102"/>
                </a:lnTo>
                <a:lnTo>
                  <a:pt x="0" y="64"/>
                </a:lnTo>
                <a:lnTo>
                  <a:pt x="0" y="26"/>
                </a:lnTo>
                <a:lnTo>
                  <a:pt x="0" y="0"/>
                </a:lnTo>
                <a:lnTo>
                  <a:pt x="38" y="26"/>
                </a:lnTo>
                <a:lnTo>
                  <a:pt x="64" y="38"/>
                </a:lnTo>
                <a:lnTo>
                  <a:pt x="89" y="64"/>
                </a:lnTo>
                <a:lnTo>
                  <a:pt x="115" y="89"/>
                </a:lnTo>
                <a:lnTo>
                  <a:pt x="127" y="102"/>
                </a:lnTo>
                <a:lnTo>
                  <a:pt x="140" y="127"/>
                </a:lnTo>
                <a:lnTo>
                  <a:pt x="140" y="140"/>
                </a:lnTo>
                <a:lnTo>
                  <a:pt x="140" y="152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68640" name="Freeform 32"/>
          <p:cNvSpPr/>
          <p:nvPr/>
        </p:nvSpPr>
        <p:spPr>
          <a:xfrm>
            <a:off x="4757420" y="2413318"/>
            <a:ext cx="428625" cy="96837"/>
          </a:xfrm>
          <a:custGeom>
            <a:avLst/>
            <a:gdLst>
              <a:gd name="txL" fmla="*/ 0 w 674"/>
              <a:gd name="txT" fmla="*/ 0 h 152"/>
              <a:gd name="txR" fmla="*/ 674 w 674"/>
              <a:gd name="txB" fmla="*/ 152 h 152"/>
            </a:gdLst>
            <a:ahLst/>
            <a:cxnLst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0" y="2147483647"/>
              </a:cxn>
            </a:cxnLst>
            <a:rect l="txL" t="txT" r="txR" b="txB"/>
            <a:pathLst>
              <a:path w="674" h="152">
                <a:moveTo>
                  <a:pt x="0" y="89"/>
                </a:moveTo>
                <a:lnTo>
                  <a:pt x="114" y="63"/>
                </a:lnTo>
                <a:lnTo>
                  <a:pt x="216" y="51"/>
                </a:lnTo>
                <a:lnTo>
                  <a:pt x="305" y="38"/>
                </a:lnTo>
                <a:lnTo>
                  <a:pt x="394" y="25"/>
                </a:lnTo>
                <a:lnTo>
                  <a:pt x="483" y="13"/>
                </a:lnTo>
                <a:lnTo>
                  <a:pt x="547" y="13"/>
                </a:lnTo>
                <a:lnTo>
                  <a:pt x="610" y="0"/>
                </a:lnTo>
                <a:lnTo>
                  <a:pt x="674" y="0"/>
                </a:lnTo>
                <a:lnTo>
                  <a:pt x="674" y="89"/>
                </a:lnTo>
                <a:lnTo>
                  <a:pt x="585" y="101"/>
                </a:lnTo>
                <a:lnTo>
                  <a:pt x="509" y="101"/>
                </a:lnTo>
                <a:lnTo>
                  <a:pt x="432" y="114"/>
                </a:lnTo>
                <a:lnTo>
                  <a:pt x="356" y="114"/>
                </a:lnTo>
                <a:lnTo>
                  <a:pt x="280" y="127"/>
                </a:lnTo>
                <a:lnTo>
                  <a:pt x="191" y="139"/>
                </a:lnTo>
                <a:lnTo>
                  <a:pt x="89" y="152"/>
                </a:lnTo>
                <a:lnTo>
                  <a:pt x="0" y="152"/>
                </a:lnTo>
                <a:lnTo>
                  <a:pt x="0" y="89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4" name="矩形 4"/>
          <p:cNvSpPr/>
          <p:nvPr/>
        </p:nvSpPr>
        <p:spPr>
          <a:xfrm>
            <a:off x="802329" y="1485628"/>
            <a:ext cx="1204913" cy="1311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r>
              <a:rPr lang="zh-CN" altLang="en-US" sz="8000" b="1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畔</a:t>
            </a:r>
          </a:p>
        </p:txBody>
      </p:sp>
      <p:sp>
        <p:nvSpPr>
          <p:cNvPr id="25" name="矩形 24"/>
          <p:cNvSpPr/>
          <p:nvPr/>
        </p:nvSpPr>
        <p:spPr>
          <a:xfrm>
            <a:off x="647972" y="704850"/>
            <a:ext cx="1629410" cy="82994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lang="en-US" altLang="zh-CN" sz="4800" b="1" dirty="0">
                <a:solidFill>
                  <a:srgbClr val="FF0000"/>
                </a:solidFill>
                <a:latin typeface="方正姚体" panose="02010601030101010101" pitchFamily="2" charset="-122"/>
                <a:ea typeface="方正姚体" panose="02010601030101010101" pitchFamily="2" charset="-122"/>
              </a:rPr>
              <a:t> pàn</a:t>
            </a:r>
          </a:p>
        </p:txBody>
      </p:sp>
      <p:pic>
        <p:nvPicPr>
          <p:cNvPr id="29" name="Picture 37">
            <a:hlinkClick r:id="rId3" action="ppaction://hlinksldjump"/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621588" y="364594"/>
            <a:ext cx="901700" cy="512763"/>
          </a:xfrm>
          <a:prstGeom prst="rect">
            <a:avLst/>
          </a:prstGeom>
          <a:noFill/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grpSp>
        <p:nvGrpSpPr>
          <p:cNvPr id="4" name="组合 3"/>
          <p:cNvGrpSpPr/>
          <p:nvPr/>
        </p:nvGrpSpPr>
        <p:grpSpPr>
          <a:xfrm>
            <a:off x="652165" y="3040724"/>
            <a:ext cx="3518528" cy="1636395"/>
            <a:chOff x="652165" y="3040724"/>
            <a:chExt cx="3518528" cy="1636395"/>
          </a:xfrm>
        </p:grpSpPr>
        <p:sp>
          <p:nvSpPr>
            <p:cNvPr id="26" name="TextBox 25"/>
            <p:cNvSpPr txBox="1"/>
            <p:nvPr/>
          </p:nvSpPr>
          <p:spPr>
            <a:xfrm>
              <a:off x="673431" y="3040724"/>
              <a:ext cx="2339975" cy="430212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r>
                <a:rPr lang="zh-CN" altLang="en-US" sz="2200" b="1" dirty="0">
                  <a:solidFill>
                    <a:srgbClr val="0000FF"/>
                  </a:solidFill>
                  <a:latin typeface="宋体" panose="02010600030101010101" pitchFamily="2" charset="-122"/>
                </a:rPr>
                <a:t>结构：</a:t>
              </a:r>
              <a:r>
                <a:rPr lang="zh-CN" altLang="en-US" sz="2200" b="1" dirty="0">
                  <a:latin typeface="宋体" panose="02010600030101010101" pitchFamily="2" charset="-122"/>
                </a:rPr>
                <a:t>左右</a:t>
              </a:r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673431" y="3860353"/>
              <a:ext cx="3497262" cy="430213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r>
                <a:rPr lang="zh-CN" altLang="en-US" sz="2200" b="1" dirty="0">
                  <a:solidFill>
                    <a:srgbClr val="0000FF"/>
                  </a:solidFill>
                  <a:latin typeface="宋体" panose="02010600030101010101" pitchFamily="2" charset="-122"/>
                </a:rPr>
                <a:t>组词：</a:t>
              </a:r>
              <a:r>
                <a:rPr lang="zh-CN" altLang="en-US" sz="2200" b="1" dirty="0">
                  <a:solidFill>
                    <a:srgbClr val="000000"/>
                  </a:solidFill>
                  <a:latin typeface="宋体" panose="02010600030101010101" pitchFamily="2" charset="-122"/>
                </a:rPr>
                <a:t>河畔  萦绕耳畔</a:t>
              </a:r>
            </a:p>
          </p:txBody>
        </p:sp>
        <p:sp>
          <p:nvSpPr>
            <p:cNvPr id="31" name="TextBox 30"/>
            <p:cNvSpPr txBox="1"/>
            <p:nvPr/>
          </p:nvSpPr>
          <p:spPr>
            <a:xfrm>
              <a:off x="652165" y="3447603"/>
              <a:ext cx="2905125" cy="427038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r>
                <a:rPr lang="zh-CN" altLang="en-US" sz="2200" b="1" dirty="0">
                  <a:solidFill>
                    <a:srgbClr val="0000FF"/>
                  </a:solidFill>
                  <a:latin typeface="宋体" panose="02010600030101010101" pitchFamily="2" charset="-122"/>
                </a:rPr>
                <a:t>音序：</a:t>
              </a:r>
              <a:r>
                <a:rPr lang="en-US" altLang="zh-CN" sz="2200" b="1" dirty="0">
                  <a:latin typeface="宋体" panose="02010600030101010101" pitchFamily="2" charset="-122"/>
                </a:rPr>
                <a:t>P  </a:t>
              </a:r>
              <a:r>
                <a:rPr lang="zh-CN" altLang="en-US" sz="2200" b="1" dirty="0">
                  <a:solidFill>
                    <a:srgbClr val="0000FF"/>
                  </a:solidFill>
                  <a:latin typeface="宋体" panose="02010600030101010101" pitchFamily="2" charset="-122"/>
                </a:rPr>
                <a:t>部首：</a:t>
              </a:r>
              <a:r>
                <a:rPr lang="zh-CN" altLang="en-US" sz="2200" b="1" dirty="0">
                  <a:latin typeface="宋体" panose="02010600030101010101" pitchFamily="2" charset="-122"/>
                </a:rPr>
                <a:t>田</a:t>
              </a:r>
            </a:p>
          </p:txBody>
        </p:sp>
        <p:sp>
          <p:nvSpPr>
            <p:cNvPr id="2" name="TextBox 34"/>
            <p:cNvSpPr txBox="1">
              <a:spLocks noChangeArrowheads="1"/>
            </p:cNvSpPr>
            <p:nvPr/>
          </p:nvSpPr>
          <p:spPr bwMode="auto">
            <a:xfrm>
              <a:off x="673431" y="4247224"/>
              <a:ext cx="2339975" cy="429895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l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2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+mj-ea"/>
                  <a:ea typeface="+mj-ea"/>
                  <a:cs typeface="+mn-cs"/>
                </a:rPr>
                <a:t>笔画：</a:t>
              </a:r>
              <a:r>
                <a:rPr kumimoji="0" lang="zh-CN" altLang="en-US" sz="2200" b="1" i="0" u="none" strike="noStrike" kern="1200" cap="none" spc="0" normalizeH="0" baseline="0" noProof="0" dirty="0" smtClean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ea"/>
                  <a:ea typeface="+mj-ea"/>
                  <a:cs typeface="+mn-cs"/>
                </a:rPr>
                <a:t>十</a:t>
              </a:r>
            </a:p>
          </p:txBody>
        </p:sp>
      </p:grpSp>
      <p:pic>
        <p:nvPicPr>
          <p:cNvPr id="24602" name="图片 2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97095" y="366078"/>
            <a:ext cx="1677988" cy="7080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5" name="线形标注 2 4"/>
          <p:cNvSpPr/>
          <p:nvPr/>
        </p:nvSpPr>
        <p:spPr>
          <a:xfrm>
            <a:off x="2198636" y="1704975"/>
            <a:ext cx="1906263" cy="708660"/>
          </a:xfrm>
          <a:prstGeom prst="borderCallout2">
            <a:avLst>
              <a:gd name="adj1" fmla="val 14170"/>
              <a:gd name="adj2" fmla="val 105332"/>
              <a:gd name="adj3" fmla="val 12170"/>
              <a:gd name="adj4" fmla="val 103325"/>
              <a:gd name="adj5" fmla="val 52994"/>
              <a:gd name="adj6" fmla="val 123107"/>
            </a:avLst>
          </a:prstGeom>
          <a:grpFill/>
          <a:ln w="31750">
            <a:solidFill>
              <a:srgbClr val="FF0000"/>
            </a:solidFill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en-US" altLang="zh-CN" sz="2400" b="1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 </a:t>
            </a:r>
            <a:r>
              <a:rPr lang="zh-CN" altLang="en-US" sz="2400" b="1" dirty="0">
                <a:solidFill>
                  <a:srgbClr val="0000FF"/>
                </a:solidFill>
                <a:latin typeface="宋体" panose="02010600030101010101" pitchFamily="2" charset="-122"/>
                <a:sym typeface="+mn-ea"/>
              </a:rPr>
              <a:t>田字要扁小。</a:t>
            </a:r>
            <a:endParaRPr kumimoji="0" lang="zh-CN" altLang="en-US" sz="2400" b="1" i="0" u="none" strike="noStrike" kern="1200" cap="none" spc="0" normalizeH="0" baseline="0" noProof="0" dirty="0" smtClean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宋体" panose="02010600030101010101" pitchFamily="2" charset="-122"/>
              <a:sym typeface="+mn-ea"/>
            </a:endParaRPr>
          </a:p>
        </p:txBody>
      </p:sp>
      <p:sp>
        <p:nvSpPr>
          <p:cNvPr id="11" name="线形标注 2 10"/>
          <p:cNvSpPr/>
          <p:nvPr/>
        </p:nvSpPr>
        <p:spPr>
          <a:xfrm>
            <a:off x="6932969" y="1240978"/>
            <a:ext cx="2040910" cy="1717675"/>
          </a:xfrm>
          <a:prstGeom prst="borderCallout2">
            <a:avLst>
              <a:gd name="adj1" fmla="val 53213"/>
              <a:gd name="adj2" fmla="val -21917"/>
              <a:gd name="adj3" fmla="val 55471"/>
              <a:gd name="adj4" fmla="val -9474"/>
              <a:gd name="adj5" fmla="val 40962"/>
              <a:gd name="adj6" fmla="val -36548"/>
            </a:avLst>
          </a:prstGeom>
          <a:grpFill/>
          <a:ln w="31750">
            <a:solidFill>
              <a:srgbClr val="FF0000"/>
            </a:solidFill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en-US" altLang="zh-CN" sz="2200" b="1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j-ea"/>
                <a:ea typeface="+mj-ea"/>
                <a:sym typeface="+mn-ea"/>
              </a:rPr>
              <a:t>  </a:t>
            </a:r>
            <a:r>
              <a:rPr lang="zh-CN" altLang="en-US" sz="2200" b="1" dirty="0">
                <a:solidFill>
                  <a:srgbClr val="0000FF"/>
                </a:solidFill>
                <a:latin typeface="宋体" panose="02010600030101010101" pitchFamily="2" charset="-122"/>
                <a:sym typeface="+mn-ea"/>
              </a:rPr>
              <a:t>半字两横居中、紧凑、下横要长，中间一竖贯穿上下最长。</a:t>
            </a:r>
            <a:endParaRPr kumimoji="0" lang="zh-CN" altLang="en-US" sz="2200" b="1" i="0" u="none" strike="noStrike" kern="1200" cap="none" spc="0" normalizeH="0" baseline="0" noProof="0" dirty="0" smtClean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宋体" panose="02010600030101010101" pitchFamily="2" charset="-122"/>
              <a:ea typeface="+mj-ea"/>
              <a:sym typeface="+mn-ea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6986905" y="3287713"/>
            <a:ext cx="1800225" cy="1241425"/>
            <a:chOff x="6397625" y="2122488"/>
            <a:chExt cx="1800225" cy="1241425"/>
          </a:xfrm>
        </p:grpSpPr>
        <p:sp>
          <p:nvSpPr>
            <p:cNvPr id="60" name="云形标注 59"/>
            <p:cNvSpPr/>
            <p:nvPr/>
          </p:nvSpPr>
          <p:spPr>
            <a:xfrm>
              <a:off x="6397625" y="2122488"/>
              <a:ext cx="1800225" cy="1241425"/>
            </a:xfrm>
            <a:prstGeom prst="cloudCallout">
              <a:avLst>
                <a:gd name="adj1" fmla="val -113315"/>
                <a:gd name="adj2" fmla="val -67058"/>
              </a:avLst>
            </a:prstGeom>
            <a:gradFill>
              <a:gsLst>
                <a:gs pos="0">
                  <a:schemeClr val="bg1"/>
                </a:gs>
                <a:gs pos="100000">
                  <a:schemeClr val="accent1">
                    <a:tint val="50000"/>
                    <a:shade val="100000"/>
                    <a:satMod val="350000"/>
                  </a:schemeClr>
                </a:gs>
              </a:gsLst>
            </a:gra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3592" name="TextBox 3"/>
            <p:cNvSpPr txBox="1"/>
            <p:nvPr/>
          </p:nvSpPr>
          <p:spPr>
            <a:xfrm>
              <a:off x="6630839" y="2281238"/>
              <a:ext cx="1390650" cy="922020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r>
                <a:rPr lang="zh-CN" altLang="en-US" b="1" dirty="0">
                  <a:latin typeface="+mj-ea"/>
                  <a:ea typeface="+mj-ea"/>
                </a:rPr>
                <a:t>易错提示：右边不要多写一横哦！</a:t>
              </a:r>
            </a:p>
          </p:txBody>
        </p:sp>
      </p:grp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686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686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686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500"/>
                                        <p:tgtEl>
                                          <p:spTgt spid="686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686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5" dur="500"/>
                                        <p:tgtEl>
                                          <p:spTgt spid="686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0" dur="500"/>
                                        <p:tgtEl>
                                          <p:spTgt spid="686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686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500"/>
                                        <p:tgtEl>
                                          <p:spTgt spid="686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5" dur="500"/>
                                        <p:tgtEl>
                                          <p:spTgt spid="686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80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文本框 15"/>
          <p:cNvSpPr txBox="1"/>
          <p:nvPr/>
        </p:nvSpPr>
        <p:spPr>
          <a:xfrm>
            <a:off x="904875" y="1063956"/>
            <a:ext cx="6487353" cy="534377"/>
          </a:xfrm>
          <a:prstGeom prst="rect">
            <a:avLst/>
          </a:prstGeom>
          <a:noFill/>
          <a:ln w="9525">
            <a:noFill/>
          </a:ln>
        </p:spPr>
        <p:txBody>
          <a:bodyPr wrap="none" lIns="0" tIns="0" rIns="0" bIns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3200" b="1" dirty="0">
                <a:latin typeface="Times New Roman" pitchFamily="18" charset="0"/>
                <a:cs typeface="Times New Roman" pitchFamily="18" charset="0"/>
              </a:rPr>
              <a:t>1.</a:t>
            </a:r>
            <a:r>
              <a:rPr lang="zh-CN" altLang="en-US" sz="3200" b="1" dirty="0">
                <a:latin typeface="Times New Roman" pitchFamily="18" charset="0"/>
                <a:cs typeface="Times New Roman" pitchFamily="18" charset="0"/>
              </a:rPr>
              <a:t>在生字本上练习书写，师生评价。</a:t>
            </a:r>
          </a:p>
        </p:txBody>
      </p:sp>
      <p:grpSp>
        <p:nvGrpSpPr>
          <p:cNvPr id="26627" name="组合 5"/>
          <p:cNvGrpSpPr/>
          <p:nvPr/>
        </p:nvGrpSpPr>
        <p:grpSpPr>
          <a:xfrm>
            <a:off x="3502109" y="27020"/>
            <a:ext cx="2287588" cy="831850"/>
            <a:chOff x="924035" y="907522"/>
            <a:chExt cx="2287080" cy="832905"/>
          </a:xfrm>
        </p:grpSpPr>
        <p:grpSp>
          <p:nvGrpSpPr>
            <p:cNvPr id="26633" name="组合 4"/>
            <p:cNvGrpSpPr/>
            <p:nvPr/>
          </p:nvGrpSpPr>
          <p:grpSpPr>
            <a:xfrm>
              <a:off x="924035" y="907522"/>
              <a:ext cx="2287080" cy="832905"/>
              <a:chOff x="1314217" y="754602"/>
              <a:chExt cx="2287080" cy="832905"/>
            </a:xfrm>
          </p:grpSpPr>
          <p:pic>
            <p:nvPicPr>
              <p:cNvPr id="26637" name="Picture 10" descr="C:\Users\Administrator\Desktop\绿.png"/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1314219" y="1333230"/>
                <a:ext cx="2287078" cy="254277"/>
              </a:xfrm>
              <a:prstGeom prst="rect">
                <a:avLst/>
              </a:prstGeom>
              <a:noFill/>
              <a:ln w="9525">
                <a:noFill/>
              </a:ln>
            </p:spPr>
          </p:pic>
          <p:pic>
            <p:nvPicPr>
              <p:cNvPr id="26638" name="Picture 6"/>
              <p:cNvPicPr>
                <a:picLocks noChangeAspect="1"/>
              </p:cNvPicPr>
              <p:nvPr/>
            </p:nvPicPr>
            <p:blipFill>
              <a:blip r:embed="rId3">
                <a:clrChange>
                  <a:clrFrom>
                    <a:srgbClr val="000000"/>
                  </a:clrFrom>
                  <a:clrTo>
                    <a:srgbClr val="000000">
                      <a:alpha val="0"/>
                    </a:srgbClr>
                  </a:clrTo>
                </a:clrChange>
              </a:blip>
              <a:srcRect b="5344"/>
              <a:stretch>
                <a:fillRect/>
              </a:stretch>
            </p:blipFill>
            <p:spPr>
              <a:xfrm>
                <a:off x="1314217" y="754602"/>
                <a:ext cx="619094" cy="788399"/>
              </a:xfrm>
              <a:prstGeom prst="rect">
                <a:avLst/>
              </a:prstGeom>
              <a:noFill/>
              <a:ln w="9525">
                <a:noFill/>
              </a:ln>
            </p:spPr>
          </p:pic>
        </p:grpSp>
        <p:sp>
          <p:nvSpPr>
            <p:cNvPr id="5" name="圆角矩形 4"/>
            <p:cNvSpPr/>
            <p:nvPr/>
          </p:nvSpPr>
          <p:spPr>
            <a:xfrm>
              <a:off x="1485979" y="1067895"/>
              <a:ext cx="1310410" cy="531883"/>
            </a:xfrm>
            <a:prstGeom prst="roundRect">
              <a:avLst/>
            </a:prstGeom>
            <a:noFill/>
            <a:effectLst>
              <a:softEdge rad="31750"/>
            </a:effectLst>
          </p:spPr>
          <p:txBody>
            <a:bodyPr wrap="none">
              <a:spAutoFit/>
            </a:bodyPr>
            <a:lstStyle/>
            <a:p>
              <a:pPr marL="0" marR="0" lvl="0" indent="0" algn="l" defTabSz="1600200" rtl="0" eaLnBrk="1" fontAlgn="base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hueOff val="0"/>
                      <a:satOff val="0"/>
                      <a:lumOff val="0"/>
                      <a:alphaOff val="0"/>
                    </a:prstClr>
                  </a:solidFill>
                  <a:effectLst/>
                  <a:uLnTx/>
                  <a:uFillTx/>
                  <a:latin typeface="华文彩云" panose="02010800040101010101" pitchFamily="2" charset="-122"/>
                  <a:ea typeface="华文彩云" panose="02010800040101010101" pitchFamily="2" charset="-122"/>
                  <a:cs typeface="+mn-cs"/>
                </a:rPr>
                <a:t>写一写</a:t>
              </a:r>
            </a:p>
          </p:txBody>
        </p:sp>
      </p:grpSp>
      <p:sp>
        <p:nvSpPr>
          <p:cNvPr id="8" name="文本框 15"/>
          <p:cNvSpPr txBox="1"/>
          <p:nvPr/>
        </p:nvSpPr>
        <p:spPr>
          <a:xfrm>
            <a:off x="904875" y="2281568"/>
            <a:ext cx="7723268" cy="534377"/>
          </a:xfrm>
          <a:prstGeom prst="rect">
            <a:avLst/>
          </a:prstGeom>
          <a:noFill/>
          <a:ln w="9525">
            <a:noFill/>
          </a:ln>
        </p:spPr>
        <p:txBody>
          <a:bodyPr wrap="none" lIns="0" tIns="0" rIns="0" bIns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3200" b="1" dirty="0">
                <a:latin typeface="Times New Roman" pitchFamily="18" charset="0"/>
                <a:cs typeface="Times New Roman" pitchFamily="18" charset="0"/>
              </a:rPr>
              <a:t>3.</a:t>
            </a:r>
            <a:r>
              <a:rPr lang="zh-CN" altLang="en-US" sz="3200" b="1" dirty="0">
                <a:latin typeface="Times New Roman" pitchFamily="18" charset="0"/>
                <a:cs typeface="Times New Roman" pitchFamily="18" charset="0"/>
              </a:rPr>
              <a:t>对照下面的词语，同桌互批，纠正错字。</a:t>
            </a:r>
          </a:p>
        </p:txBody>
      </p:sp>
      <p:sp>
        <p:nvSpPr>
          <p:cNvPr id="3" name="矩形 2"/>
          <p:cNvSpPr/>
          <p:nvPr/>
        </p:nvSpPr>
        <p:spPr>
          <a:xfrm>
            <a:off x="1123204" y="2975623"/>
            <a:ext cx="6468463" cy="1200329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lang="zh-CN" altLang="en-US" sz="3600" b="1" dirty="0" smtClean="0">
                <a:solidFill>
                  <a:srgbClr val="0000FF"/>
                </a:solidFill>
                <a:latin typeface="+mj-ea"/>
                <a:ea typeface="+mj-ea"/>
              </a:rPr>
              <a:t>王孙</a:t>
            </a:r>
            <a:r>
              <a:rPr lang="en-US" altLang="zh-CN" sz="3600" b="1" dirty="0" smtClean="0">
                <a:solidFill>
                  <a:srgbClr val="0000FF"/>
                </a:solidFill>
                <a:latin typeface="+mj-ea"/>
                <a:ea typeface="+mj-ea"/>
              </a:rPr>
              <a:t>	</a:t>
            </a:r>
            <a:r>
              <a:rPr lang="zh-CN" altLang="en-US" sz="3600" b="1" dirty="0" smtClean="0">
                <a:solidFill>
                  <a:srgbClr val="0000FF"/>
                </a:solidFill>
                <a:latin typeface="+mj-ea"/>
                <a:ea typeface="+mj-ea"/>
              </a:rPr>
              <a:t>停泊</a:t>
            </a:r>
            <a:r>
              <a:rPr lang="en-US" altLang="zh-CN" sz="3600" b="1" dirty="0" smtClean="0">
                <a:solidFill>
                  <a:srgbClr val="0000FF"/>
                </a:solidFill>
                <a:latin typeface="+mj-ea"/>
                <a:ea typeface="+mj-ea"/>
              </a:rPr>
              <a:t>	</a:t>
            </a:r>
            <a:r>
              <a:rPr lang="zh-CN" altLang="en-US" sz="3600" b="1" dirty="0" smtClean="0">
                <a:solidFill>
                  <a:srgbClr val="0000FF"/>
                </a:solidFill>
                <a:latin typeface="+mj-ea"/>
                <a:ea typeface="+mj-ea"/>
              </a:rPr>
              <a:t>发愁</a:t>
            </a:r>
            <a:r>
              <a:rPr lang="en-US" altLang="zh-CN" sz="3600" b="1" dirty="0" smtClean="0">
                <a:solidFill>
                  <a:srgbClr val="0000FF"/>
                </a:solidFill>
                <a:latin typeface="+mj-ea"/>
                <a:ea typeface="+mj-ea"/>
              </a:rPr>
              <a:t>	</a:t>
            </a:r>
            <a:r>
              <a:rPr lang="zh-CN" altLang="en-US" sz="3600" b="1" dirty="0" smtClean="0">
                <a:solidFill>
                  <a:srgbClr val="0000FF"/>
                </a:solidFill>
                <a:latin typeface="+mj-ea"/>
                <a:ea typeface="+mj-ea"/>
              </a:rPr>
              <a:t>寒山寺</a:t>
            </a:r>
            <a:r>
              <a:rPr lang="en-US" altLang="zh-CN" sz="3600" b="1" dirty="0" smtClean="0">
                <a:solidFill>
                  <a:srgbClr val="0000FF"/>
                </a:solidFill>
                <a:latin typeface="+mj-ea"/>
                <a:ea typeface="+mj-ea"/>
              </a:rPr>
              <a:t>	</a:t>
            </a:r>
          </a:p>
          <a:p>
            <a:r>
              <a:rPr lang="zh-CN" altLang="en-US" sz="3600" b="1" dirty="0" smtClean="0">
                <a:solidFill>
                  <a:srgbClr val="0000FF"/>
                </a:solidFill>
                <a:latin typeface="+mj-ea"/>
                <a:ea typeface="+mj-ea"/>
              </a:rPr>
              <a:t>榆关</a:t>
            </a:r>
            <a:r>
              <a:rPr lang="en-US" altLang="zh-CN" sz="3600" b="1" dirty="0">
                <a:solidFill>
                  <a:srgbClr val="0000FF"/>
                </a:solidFill>
                <a:latin typeface="+mj-ea"/>
                <a:ea typeface="+mj-ea"/>
              </a:rPr>
              <a:t>	</a:t>
            </a:r>
            <a:r>
              <a:rPr lang="zh-CN" altLang="en-US" sz="3600" b="1" dirty="0" smtClean="0">
                <a:solidFill>
                  <a:srgbClr val="0000FF"/>
                </a:solidFill>
                <a:latin typeface="+mj-ea"/>
                <a:ea typeface="+mj-ea"/>
              </a:rPr>
              <a:t>河畔</a:t>
            </a:r>
            <a:endParaRPr lang="zh-CN" altLang="en-US" sz="3600" b="1" dirty="0">
              <a:solidFill>
                <a:srgbClr val="0000FF"/>
              </a:solidFill>
              <a:latin typeface="+mj-ea"/>
              <a:ea typeface="+mj-ea"/>
            </a:endParaRPr>
          </a:p>
        </p:txBody>
      </p:sp>
      <p:sp>
        <p:nvSpPr>
          <p:cNvPr id="10" name="文本框 15"/>
          <p:cNvSpPr txBox="1"/>
          <p:nvPr/>
        </p:nvSpPr>
        <p:spPr>
          <a:xfrm>
            <a:off x="904875" y="1654506"/>
            <a:ext cx="3603551" cy="534377"/>
          </a:xfrm>
          <a:prstGeom prst="rect">
            <a:avLst/>
          </a:prstGeom>
          <a:noFill/>
          <a:ln w="9525">
            <a:noFill/>
          </a:ln>
        </p:spPr>
        <p:txBody>
          <a:bodyPr wrap="none" lIns="0" tIns="0" rIns="0" bIns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3200" b="1" dirty="0">
                <a:latin typeface="Times New Roman" pitchFamily="18" charset="0"/>
                <a:cs typeface="Times New Roman" pitchFamily="18" charset="0"/>
              </a:rPr>
              <a:t>2.</a:t>
            </a:r>
            <a:r>
              <a:rPr lang="zh-CN" altLang="en-US" sz="3200" b="1" dirty="0">
                <a:latin typeface="Times New Roman" pitchFamily="18" charset="0"/>
                <a:cs typeface="Times New Roman" pitchFamily="18" charset="0"/>
              </a:rPr>
              <a:t>听写生字、词语。</a:t>
            </a:r>
            <a:endParaRPr lang="en-US" altLang="zh-CN" sz="32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3" name="Picture 11" descr="C:\Users\Administrator\Desktop\报听写.png报听写">
            <a:hlinkClick r:id="rId4" action="ppaction://hlinkfile"/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40240" y="101804"/>
            <a:ext cx="2238375" cy="661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3" grpId="0"/>
      <p:bldP spid="10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 1"/>
          <p:cNvSpPr/>
          <p:nvPr/>
        </p:nvSpPr>
        <p:spPr>
          <a:xfrm>
            <a:off x="164205" y="1067694"/>
            <a:ext cx="8924083" cy="3093154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indent="627063" latinLnBrk="1">
              <a:lnSpc>
                <a:spcPct val="150000"/>
              </a:lnSpc>
            </a:pPr>
            <a:r>
              <a:rPr sz="2600" b="1" dirty="0" smtClean="0">
                <a:latin typeface="+mj-ea"/>
                <a:ea typeface="+mj-ea"/>
              </a:rPr>
              <a:t>正确</a:t>
            </a:r>
            <a:r>
              <a:rPr sz="2600" b="1" dirty="0">
                <a:latin typeface="+mj-ea"/>
                <a:ea typeface="+mj-ea"/>
              </a:rPr>
              <a:t>、流利地朗读诗词，注意诗词的停顿、语调、</a:t>
            </a:r>
            <a:r>
              <a:rPr sz="2600" b="1" dirty="0" smtClean="0">
                <a:latin typeface="+mj-ea"/>
                <a:ea typeface="+mj-ea"/>
              </a:rPr>
              <a:t>重音等</a:t>
            </a:r>
            <a:r>
              <a:rPr sz="2600" b="1" dirty="0">
                <a:latin typeface="+mj-ea"/>
                <a:ea typeface="+mj-ea"/>
              </a:rPr>
              <a:t>，读出节奏的和谐之美。学习时，先借助插图和注释，初步理解诗句的意思，然后想象诗句描绘的景象，感受景物的静态美和动态美，体会作者所表达的思想感情。最后，学习作者情景交融的写作手法，背诵</a:t>
            </a:r>
            <a:r>
              <a:rPr lang="zh-CN" sz="2600" b="1" dirty="0">
                <a:latin typeface="+mj-ea"/>
                <a:ea typeface="+mj-ea"/>
              </a:rPr>
              <a:t>这</a:t>
            </a:r>
            <a:r>
              <a:rPr sz="2600" b="1" dirty="0">
                <a:latin typeface="+mj-ea"/>
                <a:ea typeface="+mj-ea"/>
              </a:rPr>
              <a:t>首诗。</a:t>
            </a:r>
          </a:p>
        </p:txBody>
      </p:sp>
      <p:sp>
        <p:nvSpPr>
          <p:cNvPr id="12" name="矩形 11"/>
          <p:cNvSpPr/>
          <p:nvPr/>
        </p:nvSpPr>
        <p:spPr>
          <a:xfrm>
            <a:off x="3470571" y="183182"/>
            <a:ext cx="2225040" cy="70675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4000" b="1" i="0" u="none" strike="noStrike" kern="1200" cap="none" spc="0" normalizeH="0" baseline="0" noProof="0" dirty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学法导读</a:t>
            </a:r>
          </a:p>
        </p:txBody>
      </p:sp>
      <p:cxnSp>
        <p:nvCxnSpPr>
          <p:cNvPr id="13" name="直接连接符 12"/>
          <p:cNvCxnSpPr/>
          <p:nvPr/>
        </p:nvCxnSpPr>
        <p:spPr>
          <a:xfrm flipV="1">
            <a:off x="456571" y="2827775"/>
            <a:ext cx="2531177" cy="2159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直接连接符 13"/>
          <p:cNvCxnSpPr/>
          <p:nvPr/>
        </p:nvCxnSpPr>
        <p:spPr>
          <a:xfrm flipV="1">
            <a:off x="3944050" y="2806185"/>
            <a:ext cx="3009642" cy="2159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直接连接符 14"/>
          <p:cNvCxnSpPr/>
          <p:nvPr/>
        </p:nvCxnSpPr>
        <p:spPr>
          <a:xfrm flipV="1">
            <a:off x="217338" y="3454771"/>
            <a:ext cx="6736354" cy="2159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直接连接符 15"/>
          <p:cNvCxnSpPr/>
          <p:nvPr/>
        </p:nvCxnSpPr>
        <p:spPr>
          <a:xfrm flipV="1">
            <a:off x="844659" y="4029091"/>
            <a:ext cx="3185080" cy="10795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6"/>
          <p:cNvSpPr txBox="1"/>
          <p:nvPr/>
        </p:nvSpPr>
        <p:spPr>
          <a:xfrm>
            <a:off x="507406" y="587949"/>
            <a:ext cx="8285720" cy="101473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indent="808038" fontAlgn="auto">
              <a:lnSpc>
                <a:spcPct val="100000"/>
              </a:lnSpc>
            </a:pPr>
            <a:r>
              <a:rPr lang="zh-CN" altLang="en-US" sz="3000" b="1" dirty="0" smtClean="0">
                <a:latin typeface="黑体" panose="02010609060101010101" pitchFamily="49" charset="-122"/>
                <a:ea typeface="黑体" panose="02010609060101010101" pitchFamily="49" charset="-122"/>
                <a:cs typeface="楷体" panose="02010609060101010101" pitchFamily="49" charset="-122"/>
              </a:rPr>
              <a:t>结合</a:t>
            </a:r>
            <a:r>
              <a:rPr lang="zh-CN" altLang="en-US" sz="3000" b="1" dirty="0">
                <a:latin typeface="黑体" panose="02010609060101010101" pitchFamily="49" charset="-122"/>
                <a:ea typeface="黑体" panose="02010609060101010101" pitchFamily="49" charset="-122"/>
                <a:cs typeface="楷体" panose="02010609060101010101" pitchFamily="49" charset="-122"/>
              </a:rPr>
              <a:t>注释和工具书，诵读这首词，试着读出词的节奏</a:t>
            </a:r>
            <a:endParaRPr lang="zh-CN" altLang="en-US" sz="2700" b="1" dirty="0" smtClean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590207" y="1684107"/>
            <a:ext cx="8266710" cy="2349426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rgbClr val="00B0F0"/>
            </a:solidFill>
          </a:ln>
        </p:spPr>
        <p:txBody>
          <a:bodyPr wrap="square" rtlCol="0" anchor="t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2700" b="1" dirty="0">
                <a:latin typeface="宋体" panose="02010600030101010101" pitchFamily="2" charset="-122"/>
                <a:ea typeface="宋体" panose="02010600030101010101" pitchFamily="2" charset="-122"/>
              </a:rPr>
              <a:t>长相思</a:t>
            </a:r>
          </a:p>
          <a:p>
            <a:pPr algn="ctr">
              <a:lnSpc>
                <a:spcPct val="150000"/>
              </a:lnSpc>
            </a:pPr>
            <a:r>
              <a:rPr lang="zh-CN" altLang="en-US" sz="2100" b="1" dirty="0">
                <a:latin typeface="宋体" panose="02010600030101010101" pitchFamily="2" charset="-122"/>
                <a:ea typeface="宋体" panose="02010600030101010101" pitchFamily="2" charset="-122"/>
              </a:rPr>
              <a:t>纳兰性德</a:t>
            </a:r>
            <a:endParaRPr lang="zh-CN" altLang="en-US" sz="2700" b="1" dirty="0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en-US" sz="2700" b="1" dirty="0" smtClean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山</a:t>
            </a:r>
            <a:r>
              <a:rPr lang="zh-CN" altLang="en-US" sz="2700" b="1" dirty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一程，水一程，身向榆关那畔行，夜深千帐灯。</a:t>
            </a:r>
          </a:p>
          <a:p>
            <a:pPr algn="ctr">
              <a:lnSpc>
                <a:spcPct val="150000"/>
              </a:lnSpc>
            </a:pPr>
            <a:r>
              <a:rPr lang="zh-CN" altLang="en-US" sz="2700" b="1" dirty="0" smtClean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风</a:t>
            </a:r>
            <a:r>
              <a:rPr lang="zh-CN" altLang="en-US" sz="2700" b="1" dirty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一更、雪一更，聒碎心乡梦不成，故园无此声。</a:t>
            </a:r>
          </a:p>
        </p:txBody>
      </p:sp>
    </p:spTree>
  </p:cSld>
  <p:clrMapOvr>
    <a:masterClrMapping/>
  </p:clrMapOvr>
  <p:transition>
    <p:cover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2342674" y="1342522"/>
            <a:ext cx="2585085" cy="8299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zh-CN" altLang="en-US" sz="4800" b="1" dirty="0" smtClean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长相思</a:t>
            </a:r>
          </a:p>
        </p:txBody>
      </p:sp>
      <p:sp>
        <p:nvSpPr>
          <p:cNvPr id="4" name="文本框 3"/>
          <p:cNvSpPr txBox="1"/>
          <p:nvPr/>
        </p:nvSpPr>
        <p:spPr>
          <a:xfrm>
            <a:off x="803593" y="2485399"/>
            <a:ext cx="1157764" cy="460375"/>
          </a:xfrm>
          <a:prstGeom prst="rect">
            <a:avLst/>
          </a:prstGeom>
          <a:solidFill>
            <a:srgbClr val="00B050"/>
          </a:solidFill>
        </p:spPr>
        <p:txBody>
          <a:bodyPr wrap="square" rtlCol="0" anchor="t">
            <a:spAutoFit/>
          </a:bodyPr>
          <a:lstStyle/>
          <a:p>
            <a:r>
              <a:rPr lang="zh-CN" altLang="en-US" sz="2400" b="1">
                <a:solidFill>
                  <a:srgbClr val="FFFF00"/>
                </a:solidFill>
                <a:ea typeface="黑体" panose="02010609060101010101" pitchFamily="49" charset="-122"/>
              </a:rPr>
              <a:t>小知识</a:t>
            </a:r>
          </a:p>
        </p:txBody>
      </p:sp>
      <p:sp>
        <p:nvSpPr>
          <p:cNvPr id="14" name="文本框 13"/>
          <p:cNvSpPr txBox="1"/>
          <p:nvPr/>
        </p:nvSpPr>
        <p:spPr>
          <a:xfrm>
            <a:off x="5379410" y="1516519"/>
            <a:ext cx="1273016" cy="460375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txBody>
          <a:bodyPr wrap="square" rtlCol="0" anchor="t">
            <a:spAutoFit/>
          </a:bodyPr>
          <a:lstStyle/>
          <a:p>
            <a:r>
              <a:rPr lang="zh-CN" altLang="en-US" sz="2400" b="1">
                <a:ea typeface="黑体" panose="02010609060101010101" pitchFamily="49" charset="-122"/>
              </a:rPr>
              <a:t>词牌名</a:t>
            </a:r>
          </a:p>
        </p:txBody>
      </p:sp>
      <p:sp>
        <p:nvSpPr>
          <p:cNvPr id="15" name="下箭头 14"/>
          <p:cNvSpPr/>
          <p:nvPr/>
        </p:nvSpPr>
        <p:spPr>
          <a:xfrm rot="16200000">
            <a:off x="4646771" y="1490160"/>
            <a:ext cx="416243" cy="511016"/>
          </a:xfrm>
          <a:prstGeom prst="downArrow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 b="1">
              <a:ea typeface="黑体" panose="02010609060101010101" pitchFamily="49" charset="-122"/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804069" y="3081823"/>
            <a:ext cx="7236143" cy="119888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rgbClr val="00B0F0"/>
            </a:solidFill>
          </a:ln>
        </p:spPr>
        <p:txBody>
          <a:bodyPr wrap="square" rtlCol="0">
            <a:spAutoFit/>
          </a:bodyPr>
          <a:lstStyle/>
          <a:p>
            <a:pPr algn="l"/>
            <a:r>
              <a:rPr lang="en-US" altLang="zh-CN" sz="24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   </a:t>
            </a:r>
            <a:r>
              <a:rPr lang="zh-CN" altLang="en-US" sz="24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长相思，词牌名，又名“吴山青”“山渐青”“相思令”等。出自《古诗十九首》</a:t>
            </a:r>
            <a:r>
              <a:rPr lang="en-US" altLang="zh-CN" sz="24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“</a:t>
            </a:r>
            <a:r>
              <a:rPr lang="zh-CN" altLang="en-US" sz="24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著以长相思，缘以结不解</a:t>
            </a:r>
            <a:r>
              <a:rPr lang="en-US" altLang="zh-CN" sz="24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”</a:t>
            </a:r>
            <a:r>
              <a:rPr lang="zh-CN" altLang="en-US" sz="24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一句。</a:t>
            </a:r>
          </a:p>
        </p:txBody>
      </p:sp>
      <p:grpSp>
        <p:nvGrpSpPr>
          <p:cNvPr id="5" name="组合 4"/>
          <p:cNvGrpSpPr/>
          <p:nvPr/>
        </p:nvGrpSpPr>
        <p:grpSpPr>
          <a:xfrm>
            <a:off x="236654" y="676625"/>
            <a:ext cx="2825750" cy="591988"/>
            <a:chOff x="3070840" y="172361"/>
            <a:chExt cx="3458694" cy="592137"/>
          </a:xfrm>
        </p:grpSpPr>
        <p:pic>
          <p:nvPicPr>
            <p:cNvPr id="8" name="Picture 2" descr="C:\Users\Administrator\Desktop\资源 3@3x.png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3070840" y="172361"/>
              <a:ext cx="3458694" cy="592137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9" name="矩形 16"/>
            <p:cNvSpPr/>
            <p:nvPr/>
          </p:nvSpPr>
          <p:spPr>
            <a:xfrm>
              <a:off x="3076157" y="209835"/>
              <a:ext cx="3206093" cy="522101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2800" b="1" dirty="0" smtClean="0">
                  <a:solidFill>
                    <a:srgbClr val="0000FF"/>
                  </a:solidFill>
                  <a:latin typeface="+mj-ea"/>
                  <a:ea typeface="+mj-ea"/>
                  <a:sym typeface="+mn-ea"/>
                </a:rPr>
                <a:t>一起解词题</a:t>
              </a:r>
            </a:p>
          </p:txBody>
        </p:sp>
      </p:grpSp>
    </p:spTree>
  </p:cSld>
  <p:clrMapOvr>
    <a:masterClrMapping/>
  </p:clrMapOvr>
  <p:transition spd="slow" advTm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ldLvl="0" animBg="1"/>
      <p:bldP spid="14" grpId="0" bldLvl="0" animBg="1"/>
      <p:bldP spid="15" grpId="0" bldLvl="0" animBg="1"/>
      <p:bldP spid="21" grpId="0" bldLvl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矩形 13"/>
          <p:cNvSpPr/>
          <p:nvPr/>
        </p:nvSpPr>
        <p:spPr>
          <a:xfrm>
            <a:off x="1767840" y="1452060"/>
            <a:ext cx="6767989" cy="13220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40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    </a:t>
            </a:r>
            <a:r>
              <a:rPr lang="zh-CN" altLang="en-US" sz="40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山一程，水一程，身向榆关那畔行，夜深千帐灯。</a:t>
            </a:r>
          </a:p>
        </p:txBody>
      </p:sp>
      <p:sp>
        <p:nvSpPr>
          <p:cNvPr id="17" name="矩形 16"/>
          <p:cNvSpPr/>
          <p:nvPr/>
        </p:nvSpPr>
        <p:spPr>
          <a:xfrm>
            <a:off x="440220" y="3640924"/>
            <a:ext cx="8543925" cy="830997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r>
              <a:rPr lang="zh-CN" altLang="en-US" sz="2400" b="1" dirty="0" smtClean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词意</a:t>
            </a:r>
            <a:r>
              <a:rPr lang="zh-CN" altLang="en-US" sz="2400" b="1" dirty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：翻过一座座山，渡过一条条河，正向山海关那边走去，夜深了，千万个帐篷里都点起了灯。</a:t>
            </a:r>
            <a:endParaRPr lang="zh-CN" altLang="en-US" sz="2400" b="1" dirty="0" smtClean="0">
              <a:ea typeface="黑体" panose="02010609060101010101" pitchFamily="49" charset="-122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4536758" y="735780"/>
            <a:ext cx="3648075" cy="460375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txBody>
          <a:bodyPr wrap="square" rtlCol="0" anchor="t">
            <a:spAutoFit/>
          </a:bodyPr>
          <a:lstStyle/>
          <a:p>
            <a:r>
              <a:rPr lang="zh-CN" altLang="en-US" sz="2400" b="1">
                <a:ea typeface="黑体" panose="02010609060101010101" pitchFamily="49" charset="-122"/>
              </a:rPr>
              <a:t>（旅行的）道路；一段路</a:t>
            </a:r>
          </a:p>
        </p:txBody>
      </p:sp>
      <p:sp>
        <p:nvSpPr>
          <p:cNvPr id="3" name="矩形 2"/>
          <p:cNvSpPr/>
          <p:nvPr/>
        </p:nvSpPr>
        <p:spPr>
          <a:xfrm>
            <a:off x="3874294" y="1462217"/>
            <a:ext cx="604361" cy="647700"/>
          </a:xfrm>
          <a:prstGeom prst="rect">
            <a:avLst/>
          </a:prstGeom>
          <a:noFill/>
          <a:ln w="38100">
            <a:solidFill>
              <a:srgbClr val="FF0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 b="1">
              <a:ea typeface="黑体" panose="02010609060101010101" pitchFamily="49" charset="-122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2838285" y="2163082"/>
            <a:ext cx="1057275" cy="518160"/>
          </a:xfrm>
          <a:prstGeom prst="rect">
            <a:avLst/>
          </a:prstGeom>
          <a:noFill/>
          <a:ln w="38100">
            <a:solidFill>
              <a:srgbClr val="FF0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 b="1">
              <a:ea typeface="黑体" panose="02010609060101010101" pitchFamily="49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2426335" y="3009265"/>
            <a:ext cx="3244850" cy="460375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txBody>
          <a:bodyPr wrap="square" rtlCol="0" anchor="t">
            <a:spAutoFit/>
          </a:bodyPr>
          <a:lstStyle/>
          <a:p>
            <a:pPr algn="ctr"/>
            <a:r>
              <a:rPr lang="zh-CN" altLang="en-US" sz="2400" b="1">
                <a:ea typeface="黑体" panose="02010609060101010101" pitchFamily="49" charset="-122"/>
              </a:rPr>
              <a:t>那边，这里指山海关</a:t>
            </a:r>
          </a:p>
        </p:txBody>
      </p:sp>
      <p:sp>
        <p:nvSpPr>
          <p:cNvPr id="100" name="Freeform 9"/>
          <p:cNvSpPr/>
          <p:nvPr/>
        </p:nvSpPr>
        <p:spPr bwMode="gray">
          <a:xfrm rot="19006455" flipH="1" flipV="1">
            <a:off x="3933244" y="1072558"/>
            <a:ext cx="621517" cy="192347"/>
          </a:xfrm>
          <a:custGeom>
            <a:avLst/>
            <a:gdLst>
              <a:gd name="T0" fmla="*/ 580 w 580"/>
              <a:gd name="T1" fmla="*/ 0 h 798"/>
              <a:gd name="T2" fmla="*/ 578 w 580"/>
              <a:gd name="T3" fmla="*/ 90 h 798"/>
              <a:gd name="T4" fmla="*/ 568 w 580"/>
              <a:gd name="T5" fmla="*/ 174 h 798"/>
              <a:gd name="T6" fmla="*/ 552 w 580"/>
              <a:gd name="T7" fmla="*/ 252 h 798"/>
              <a:gd name="T8" fmla="*/ 526 w 580"/>
              <a:gd name="T9" fmla="*/ 324 h 798"/>
              <a:gd name="T10" fmla="*/ 494 w 580"/>
              <a:gd name="T11" fmla="*/ 390 h 798"/>
              <a:gd name="T12" fmla="*/ 452 w 580"/>
              <a:gd name="T13" fmla="*/ 450 h 798"/>
              <a:gd name="T14" fmla="*/ 402 w 580"/>
              <a:gd name="T15" fmla="*/ 508 h 798"/>
              <a:gd name="T16" fmla="*/ 342 w 580"/>
              <a:gd name="T17" fmla="*/ 560 h 798"/>
              <a:gd name="T18" fmla="*/ 270 w 580"/>
              <a:gd name="T19" fmla="*/ 610 h 798"/>
              <a:gd name="T20" fmla="*/ 188 w 580"/>
              <a:gd name="T21" fmla="*/ 656 h 798"/>
              <a:gd name="T22" fmla="*/ 188 w 580"/>
              <a:gd name="T23" fmla="*/ 798 h 798"/>
              <a:gd name="T24" fmla="*/ 0 w 580"/>
              <a:gd name="T25" fmla="*/ 514 h 798"/>
              <a:gd name="T26" fmla="*/ 188 w 580"/>
              <a:gd name="T27" fmla="*/ 230 h 798"/>
              <a:gd name="T28" fmla="*/ 188 w 580"/>
              <a:gd name="T29" fmla="*/ 372 h 798"/>
              <a:gd name="T30" fmla="*/ 224 w 580"/>
              <a:gd name="T31" fmla="*/ 368 h 798"/>
              <a:gd name="T32" fmla="*/ 264 w 580"/>
              <a:gd name="T33" fmla="*/ 356 h 798"/>
              <a:gd name="T34" fmla="*/ 306 w 580"/>
              <a:gd name="T35" fmla="*/ 336 h 798"/>
              <a:gd name="T36" fmla="*/ 348 w 580"/>
              <a:gd name="T37" fmla="*/ 310 h 798"/>
              <a:gd name="T38" fmla="*/ 392 w 580"/>
              <a:gd name="T39" fmla="*/ 280 h 798"/>
              <a:gd name="T40" fmla="*/ 432 w 580"/>
              <a:gd name="T41" fmla="*/ 246 h 798"/>
              <a:gd name="T42" fmla="*/ 472 w 580"/>
              <a:gd name="T43" fmla="*/ 208 h 798"/>
              <a:gd name="T44" fmla="*/ 506 w 580"/>
              <a:gd name="T45" fmla="*/ 166 h 798"/>
              <a:gd name="T46" fmla="*/ 536 w 580"/>
              <a:gd name="T47" fmla="*/ 124 h 798"/>
              <a:gd name="T48" fmla="*/ 558 w 580"/>
              <a:gd name="T49" fmla="*/ 82 h 798"/>
              <a:gd name="T50" fmla="*/ 574 w 580"/>
              <a:gd name="T51" fmla="*/ 40 h 798"/>
              <a:gd name="T52" fmla="*/ 578 w 580"/>
              <a:gd name="T53" fmla="*/ 0 h 798"/>
              <a:gd name="T54" fmla="*/ 580 w 580"/>
              <a:gd name="T55" fmla="*/ 0 h 7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580" h="798">
                <a:moveTo>
                  <a:pt x="580" y="0"/>
                </a:moveTo>
                <a:lnTo>
                  <a:pt x="578" y="90"/>
                </a:lnTo>
                <a:lnTo>
                  <a:pt x="568" y="174"/>
                </a:lnTo>
                <a:lnTo>
                  <a:pt x="552" y="252"/>
                </a:lnTo>
                <a:lnTo>
                  <a:pt x="526" y="324"/>
                </a:lnTo>
                <a:lnTo>
                  <a:pt x="494" y="390"/>
                </a:lnTo>
                <a:lnTo>
                  <a:pt x="452" y="450"/>
                </a:lnTo>
                <a:lnTo>
                  <a:pt x="402" y="508"/>
                </a:lnTo>
                <a:lnTo>
                  <a:pt x="342" y="560"/>
                </a:lnTo>
                <a:lnTo>
                  <a:pt x="270" y="610"/>
                </a:lnTo>
                <a:lnTo>
                  <a:pt x="188" y="656"/>
                </a:lnTo>
                <a:lnTo>
                  <a:pt x="188" y="798"/>
                </a:lnTo>
                <a:lnTo>
                  <a:pt x="0" y="514"/>
                </a:lnTo>
                <a:lnTo>
                  <a:pt x="188" y="230"/>
                </a:lnTo>
                <a:lnTo>
                  <a:pt x="188" y="372"/>
                </a:lnTo>
                <a:lnTo>
                  <a:pt x="224" y="368"/>
                </a:lnTo>
                <a:lnTo>
                  <a:pt x="264" y="356"/>
                </a:lnTo>
                <a:lnTo>
                  <a:pt x="306" y="336"/>
                </a:lnTo>
                <a:lnTo>
                  <a:pt x="348" y="310"/>
                </a:lnTo>
                <a:lnTo>
                  <a:pt x="392" y="280"/>
                </a:lnTo>
                <a:lnTo>
                  <a:pt x="432" y="246"/>
                </a:lnTo>
                <a:lnTo>
                  <a:pt x="472" y="208"/>
                </a:lnTo>
                <a:lnTo>
                  <a:pt x="506" y="166"/>
                </a:lnTo>
                <a:lnTo>
                  <a:pt x="536" y="124"/>
                </a:lnTo>
                <a:lnTo>
                  <a:pt x="558" y="82"/>
                </a:lnTo>
                <a:lnTo>
                  <a:pt x="574" y="40"/>
                </a:lnTo>
                <a:lnTo>
                  <a:pt x="578" y="0"/>
                </a:lnTo>
                <a:lnTo>
                  <a:pt x="580" y="0"/>
                </a:lnTo>
                <a:close/>
              </a:path>
            </a:pathLst>
          </a:custGeom>
          <a:gradFill rotWithShape="1">
            <a:gsLst>
              <a:gs pos="0">
                <a:schemeClr val="hlink"/>
              </a:gs>
              <a:gs pos="100000">
                <a:schemeClr val="hlink">
                  <a:gamma/>
                  <a:tint val="31765"/>
                  <a:invGamma/>
                </a:schemeClr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0">
                <a:solidFill>
                  <a:srgbClr val="00A06C"/>
                </a:solidFill>
                <a:prstDash val="solid"/>
                <a:round/>
              </a14:hiddenLine>
            </a:ext>
          </a:extLst>
        </p:spPr>
        <p:txBody>
          <a:bodyPr/>
          <a:lstStyle/>
          <a:p>
            <a:endParaRPr lang="zh-CN" altLang="en-US" sz="1350" b="1">
              <a:solidFill>
                <a:prstClr val="black"/>
              </a:solidFill>
              <a:ea typeface="黑体" panose="02010609060101010101" pitchFamily="49" charset="-122"/>
            </a:endParaRPr>
          </a:p>
        </p:txBody>
      </p:sp>
      <p:sp>
        <p:nvSpPr>
          <p:cNvPr id="2" name="Freeform 9"/>
          <p:cNvSpPr/>
          <p:nvPr/>
        </p:nvSpPr>
        <p:spPr bwMode="gray">
          <a:xfrm rot="6646452" flipH="1" flipV="1">
            <a:off x="3236014" y="2846590"/>
            <a:ext cx="621517" cy="192347"/>
          </a:xfrm>
          <a:custGeom>
            <a:avLst/>
            <a:gdLst>
              <a:gd name="T0" fmla="*/ 580 w 580"/>
              <a:gd name="T1" fmla="*/ 0 h 798"/>
              <a:gd name="T2" fmla="*/ 578 w 580"/>
              <a:gd name="T3" fmla="*/ 90 h 798"/>
              <a:gd name="T4" fmla="*/ 568 w 580"/>
              <a:gd name="T5" fmla="*/ 174 h 798"/>
              <a:gd name="T6" fmla="*/ 552 w 580"/>
              <a:gd name="T7" fmla="*/ 252 h 798"/>
              <a:gd name="T8" fmla="*/ 526 w 580"/>
              <a:gd name="T9" fmla="*/ 324 h 798"/>
              <a:gd name="T10" fmla="*/ 494 w 580"/>
              <a:gd name="T11" fmla="*/ 390 h 798"/>
              <a:gd name="T12" fmla="*/ 452 w 580"/>
              <a:gd name="T13" fmla="*/ 450 h 798"/>
              <a:gd name="T14" fmla="*/ 402 w 580"/>
              <a:gd name="T15" fmla="*/ 508 h 798"/>
              <a:gd name="T16" fmla="*/ 342 w 580"/>
              <a:gd name="T17" fmla="*/ 560 h 798"/>
              <a:gd name="T18" fmla="*/ 270 w 580"/>
              <a:gd name="T19" fmla="*/ 610 h 798"/>
              <a:gd name="T20" fmla="*/ 188 w 580"/>
              <a:gd name="T21" fmla="*/ 656 h 798"/>
              <a:gd name="T22" fmla="*/ 188 w 580"/>
              <a:gd name="T23" fmla="*/ 798 h 798"/>
              <a:gd name="T24" fmla="*/ 0 w 580"/>
              <a:gd name="T25" fmla="*/ 514 h 798"/>
              <a:gd name="T26" fmla="*/ 188 w 580"/>
              <a:gd name="T27" fmla="*/ 230 h 798"/>
              <a:gd name="T28" fmla="*/ 188 w 580"/>
              <a:gd name="T29" fmla="*/ 372 h 798"/>
              <a:gd name="T30" fmla="*/ 224 w 580"/>
              <a:gd name="T31" fmla="*/ 368 h 798"/>
              <a:gd name="T32" fmla="*/ 264 w 580"/>
              <a:gd name="T33" fmla="*/ 356 h 798"/>
              <a:gd name="T34" fmla="*/ 306 w 580"/>
              <a:gd name="T35" fmla="*/ 336 h 798"/>
              <a:gd name="T36" fmla="*/ 348 w 580"/>
              <a:gd name="T37" fmla="*/ 310 h 798"/>
              <a:gd name="T38" fmla="*/ 392 w 580"/>
              <a:gd name="T39" fmla="*/ 280 h 798"/>
              <a:gd name="T40" fmla="*/ 432 w 580"/>
              <a:gd name="T41" fmla="*/ 246 h 798"/>
              <a:gd name="T42" fmla="*/ 472 w 580"/>
              <a:gd name="T43" fmla="*/ 208 h 798"/>
              <a:gd name="T44" fmla="*/ 506 w 580"/>
              <a:gd name="T45" fmla="*/ 166 h 798"/>
              <a:gd name="T46" fmla="*/ 536 w 580"/>
              <a:gd name="T47" fmla="*/ 124 h 798"/>
              <a:gd name="T48" fmla="*/ 558 w 580"/>
              <a:gd name="T49" fmla="*/ 82 h 798"/>
              <a:gd name="T50" fmla="*/ 574 w 580"/>
              <a:gd name="T51" fmla="*/ 40 h 798"/>
              <a:gd name="T52" fmla="*/ 578 w 580"/>
              <a:gd name="T53" fmla="*/ 0 h 798"/>
              <a:gd name="T54" fmla="*/ 580 w 580"/>
              <a:gd name="T55" fmla="*/ 0 h 7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580" h="798">
                <a:moveTo>
                  <a:pt x="580" y="0"/>
                </a:moveTo>
                <a:lnTo>
                  <a:pt x="578" y="90"/>
                </a:lnTo>
                <a:lnTo>
                  <a:pt x="568" y="174"/>
                </a:lnTo>
                <a:lnTo>
                  <a:pt x="552" y="252"/>
                </a:lnTo>
                <a:lnTo>
                  <a:pt x="526" y="324"/>
                </a:lnTo>
                <a:lnTo>
                  <a:pt x="494" y="390"/>
                </a:lnTo>
                <a:lnTo>
                  <a:pt x="452" y="450"/>
                </a:lnTo>
                <a:lnTo>
                  <a:pt x="402" y="508"/>
                </a:lnTo>
                <a:lnTo>
                  <a:pt x="342" y="560"/>
                </a:lnTo>
                <a:lnTo>
                  <a:pt x="270" y="610"/>
                </a:lnTo>
                <a:lnTo>
                  <a:pt x="188" y="656"/>
                </a:lnTo>
                <a:lnTo>
                  <a:pt x="188" y="798"/>
                </a:lnTo>
                <a:lnTo>
                  <a:pt x="0" y="514"/>
                </a:lnTo>
                <a:lnTo>
                  <a:pt x="188" y="230"/>
                </a:lnTo>
                <a:lnTo>
                  <a:pt x="188" y="372"/>
                </a:lnTo>
                <a:lnTo>
                  <a:pt x="224" y="368"/>
                </a:lnTo>
                <a:lnTo>
                  <a:pt x="264" y="356"/>
                </a:lnTo>
                <a:lnTo>
                  <a:pt x="306" y="336"/>
                </a:lnTo>
                <a:lnTo>
                  <a:pt x="348" y="310"/>
                </a:lnTo>
                <a:lnTo>
                  <a:pt x="392" y="280"/>
                </a:lnTo>
                <a:lnTo>
                  <a:pt x="432" y="246"/>
                </a:lnTo>
                <a:lnTo>
                  <a:pt x="472" y="208"/>
                </a:lnTo>
                <a:lnTo>
                  <a:pt x="506" y="166"/>
                </a:lnTo>
                <a:lnTo>
                  <a:pt x="536" y="124"/>
                </a:lnTo>
                <a:lnTo>
                  <a:pt x="558" y="82"/>
                </a:lnTo>
                <a:lnTo>
                  <a:pt x="574" y="40"/>
                </a:lnTo>
                <a:lnTo>
                  <a:pt x="578" y="0"/>
                </a:lnTo>
                <a:lnTo>
                  <a:pt x="580" y="0"/>
                </a:lnTo>
                <a:close/>
              </a:path>
            </a:pathLst>
          </a:custGeom>
          <a:gradFill rotWithShape="1">
            <a:gsLst>
              <a:gs pos="0">
                <a:schemeClr val="hlink"/>
              </a:gs>
              <a:gs pos="100000">
                <a:schemeClr val="hlink">
                  <a:gamma/>
                  <a:tint val="31765"/>
                  <a:invGamma/>
                </a:schemeClr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0">
                <a:solidFill>
                  <a:srgbClr val="00A06C"/>
                </a:solidFill>
                <a:prstDash val="solid"/>
                <a:round/>
              </a14:hiddenLine>
            </a:ext>
          </a:extLst>
        </p:spPr>
        <p:txBody>
          <a:bodyPr/>
          <a:lstStyle/>
          <a:p>
            <a:endParaRPr lang="zh-CN" altLang="en-US" sz="1350" b="1">
              <a:solidFill>
                <a:prstClr val="black"/>
              </a:solidFill>
              <a:ea typeface="黑体" panose="02010609060101010101" pitchFamily="49" charset="-122"/>
            </a:endParaRPr>
          </a:p>
        </p:txBody>
      </p:sp>
      <p:grpSp>
        <p:nvGrpSpPr>
          <p:cNvPr id="6" name="组合 5"/>
          <p:cNvGrpSpPr/>
          <p:nvPr/>
        </p:nvGrpSpPr>
        <p:grpSpPr>
          <a:xfrm>
            <a:off x="98425" y="782955"/>
            <a:ext cx="2825750" cy="591988"/>
            <a:chOff x="2875615" y="172361"/>
            <a:chExt cx="3458694" cy="592137"/>
          </a:xfrm>
        </p:grpSpPr>
        <p:pic>
          <p:nvPicPr>
            <p:cNvPr id="8" name="Picture 2" descr="C:\Users\Administrator\Desktop\资源 3@3x.png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875615" y="172361"/>
              <a:ext cx="3458694" cy="592137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9" name="矩形 16"/>
            <p:cNvSpPr/>
            <p:nvPr/>
          </p:nvSpPr>
          <p:spPr>
            <a:xfrm>
              <a:off x="3128216" y="209835"/>
              <a:ext cx="3206093" cy="522101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2800" b="1" dirty="0" smtClean="0">
                  <a:solidFill>
                    <a:srgbClr val="0000FF"/>
                  </a:solidFill>
                  <a:latin typeface="+mj-ea"/>
                  <a:ea typeface="+mj-ea"/>
                  <a:sym typeface="+mn-ea"/>
                </a:rPr>
                <a:t>一起解词意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16" grpId="0" bldLvl="0" animBg="1"/>
      <p:bldP spid="3" grpId="0" bldLvl="0" animBg="1"/>
      <p:bldP spid="4" grpId="0" bldLvl="0" animBg="1"/>
      <p:bldP spid="5" grpId="0" bldLvl="0" animBg="1"/>
      <p:bldP spid="100" grpId="0" bldLvl="0" animBg="1"/>
      <p:bldP spid="2" grpId="0" bldLvl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1"/>
          <p:cNvSpPr/>
          <p:nvPr/>
        </p:nvSpPr>
        <p:spPr>
          <a:xfrm>
            <a:off x="760413" y="979488"/>
            <a:ext cx="5462587" cy="1200150"/>
          </a:xfrm>
          <a:prstGeom prst="rect">
            <a:avLst/>
          </a:prstGeom>
          <a:noFill/>
          <a:ln w="9525">
            <a:noFill/>
          </a:ln>
        </p:spPr>
        <p:txBody>
          <a:bodyPr anchor="ctr">
            <a:spAutoFit/>
          </a:bodyPr>
          <a:lstStyle/>
          <a:p>
            <a:pPr indent="536575">
              <a:lnSpc>
                <a:spcPct val="150000"/>
              </a:lnSpc>
            </a:pPr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山一程，水一程，身向榆关那畔行，夜深千帐灯。</a:t>
            </a:r>
            <a:endParaRPr lang="en-US" altLang="zh-CN" sz="48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cxnSp>
        <p:nvCxnSpPr>
          <p:cNvPr id="13" name="直接连接符 12"/>
          <p:cNvCxnSpPr/>
          <p:nvPr/>
        </p:nvCxnSpPr>
        <p:spPr>
          <a:xfrm>
            <a:off x="1368425" y="1533525"/>
            <a:ext cx="2286000" cy="0"/>
          </a:xfrm>
          <a:prstGeom prst="line">
            <a:avLst/>
          </a:prstGeom>
          <a:ln w="38100">
            <a:solidFill>
              <a:srgbClr val="FF6600"/>
            </a:solidFill>
          </a:ln>
          <a:effectLst/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pic>
        <p:nvPicPr>
          <p:cNvPr id="25604" name="Picture 1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88100" y="1178009"/>
            <a:ext cx="1895475" cy="128905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6" name="Text Box 5"/>
          <p:cNvSpPr txBox="1">
            <a:spLocks noChangeArrowheads="1"/>
          </p:cNvSpPr>
          <p:nvPr/>
        </p:nvSpPr>
        <p:spPr bwMode="auto">
          <a:xfrm>
            <a:off x="1609725" y="234736"/>
            <a:ext cx="6126163" cy="752475"/>
          </a:xfrm>
          <a:prstGeom prst="borderCallout1">
            <a:avLst>
              <a:gd name="adj1" fmla="val 103096"/>
              <a:gd name="adj2" fmla="val 42140"/>
              <a:gd name="adj3" fmla="val 121988"/>
              <a:gd name="adj4" fmla="val 40174"/>
            </a:avLst>
          </a:prstGeom>
          <a:solidFill>
            <a:srgbClr val="FDEFE3"/>
          </a:solidFill>
          <a:ln w="19050">
            <a:solidFill>
              <a:schemeClr val="accent6">
                <a:lumMod val="60000"/>
                <a:lumOff val="40000"/>
              </a:schemeClr>
            </a:solidFill>
            <a:prstDash val="sysDot"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/>
          <a:lstStyle/>
          <a:p>
            <a:pPr marR="0" defTabSz="457200">
              <a:buClrTx/>
              <a:buSzTx/>
              <a:buFont typeface="Arial" panose="020B0604020202020204" pitchFamily="34" charset="0"/>
              <a:defRPr/>
            </a:pPr>
            <a:r>
              <a:rPr kumimoji="0" lang="zh-CN" altLang="en-US" sz="2200" b="1" kern="1200" cap="none" spc="0" normalizeH="0" baseline="0" noProof="0" dirty="0">
                <a:latin typeface="仿宋" panose="02010609060101010101" pitchFamily="49" charset="-122"/>
                <a:ea typeface="仿宋" panose="02010609060101010101" pitchFamily="49" charset="-122"/>
                <a:cs typeface="+mn-cs"/>
              </a:rPr>
              <a:t>写出了旅程的</a:t>
            </a:r>
            <a:r>
              <a:rPr kumimoji="0" lang="zh-CN" altLang="en-US" sz="2200" b="1" kern="1200" cap="none" spc="0" normalizeH="0" baseline="0" noProof="0" dirty="0" smtClean="0">
                <a:latin typeface="仿宋" panose="02010609060101010101" pitchFamily="49" charset="-122"/>
                <a:ea typeface="仿宋" panose="02010609060101010101" pitchFamily="49" charset="-122"/>
                <a:cs typeface="+mn-cs"/>
              </a:rPr>
              <a:t>艰难曲折，遥远</a:t>
            </a:r>
            <a:r>
              <a:rPr kumimoji="0" lang="zh-CN" altLang="en-US" sz="2200" b="1" kern="1200" cap="none" spc="0" normalizeH="0" baseline="0" noProof="0" dirty="0">
                <a:latin typeface="仿宋" panose="02010609060101010101" pitchFamily="49" charset="-122"/>
                <a:ea typeface="仿宋" panose="02010609060101010101" pitchFamily="49" charset="-122"/>
                <a:cs typeface="+mn-cs"/>
              </a:rPr>
              <a:t>漫长。词人</a:t>
            </a:r>
            <a:r>
              <a:rPr kumimoji="0" lang="zh-CN" altLang="en-US" sz="2200" b="1" kern="1200" cap="none" spc="0" normalizeH="0" baseline="0" noProof="0" dirty="0" smtClean="0">
                <a:latin typeface="仿宋" panose="02010609060101010101" pitchFamily="49" charset="-122"/>
                <a:ea typeface="仿宋" panose="02010609060101010101" pitchFamily="49" charset="-122"/>
                <a:cs typeface="+mn-cs"/>
              </a:rPr>
              <a:t>翻山越岭，登</a:t>
            </a:r>
            <a:r>
              <a:rPr kumimoji="0" lang="zh-CN" altLang="en-US" sz="2200" b="1" kern="1200" cap="none" spc="0" normalizeH="0" baseline="0" noProof="0" dirty="0">
                <a:latin typeface="仿宋" panose="02010609060101010101" pitchFamily="49" charset="-122"/>
                <a:ea typeface="仿宋" panose="02010609060101010101" pitchFamily="49" charset="-122"/>
                <a:cs typeface="+mn-cs"/>
              </a:rPr>
              <a:t>舟</a:t>
            </a:r>
            <a:r>
              <a:rPr kumimoji="0" lang="zh-CN" altLang="en-US" sz="2200" b="1" kern="1200" cap="none" spc="0" normalizeH="0" baseline="0" noProof="0" dirty="0" smtClean="0">
                <a:latin typeface="仿宋" panose="02010609060101010101" pitchFamily="49" charset="-122"/>
                <a:ea typeface="仿宋" panose="02010609060101010101" pitchFamily="49" charset="-122"/>
                <a:cs typeface="+mn-cs"/>
              </a:rPr>
              <a:t>涉水，一</a:t>
            </a:r>
            <a:r>
              <a:rPr kumimoji="0" lang="zh-CN" altLang="en-US" sz="2200" b="1" kern="1200" cap="none" spc="0" normalizeH="0" baseline="0" noProof="0" dirty="0">
                <a:latin typeface="仿宋" panose="02010609060101010101" pitchFamily="49" charset="-122"/>
                <a:ea typeface="仿宋" panose="02010609060101010101" pitchFamily="49" charset="-122"/>
                <a:cs typeface="+mn-cs"/>
              </a:rPr>
              <a:t>程又一</a:t>
            </a:r>
            <a:r>
              <a:rPr kumimoji="0" lang="zh-CN" altLang="en-US" sz="2200" b="1" kern="1200" cap="none" spc="0" normalizeH="0" baseline="0" noProof="0" dirty="0" smtClean="0">
                <a:latin typeface="仿宋" panose="02010609060101010101" pitchFamily="49" charset="-122"/>
                <a:ea typeface="仿宋" panose="02010609060101010101" pitchFamily="49" charset="-122"/>
                <a:cs typeface="+mn-cs"/>
              </a:rPr>
              <a:t>程，愈</a:t>
            </a:r>
            <a:r>
              <a:rPr kumimoji="0" lang="zh-CN" altLang="en-US" sz="2200" b="1" kern="1200" cap="none" spc="0" normalizeH="0" baseline="0" noProof="0" dirty="0">
                <a:latin typeface="仿宋" panose="02010609060101010101" pitchFamily="49" charset="-122"/>
                <a:ea typeface="仿宋" panose="02010609060101010101" pitchFamily="49" charset="-122"/>
                <a:cs typeface="+mn-cs"/>
              </a:rPr>
              <a:t>走离家乡愈远。</a:t>
            </a:r>
          </a:p>
        </p:txBody>
      </p:sp>
      <p:sp>
        <p:nvSpPr>
          <p:cNvPr id="18" name="圆角矩形标注 17"/>
          <p:cNvSpPr>
            <a:spLocks noChangeArrowheads="1"/>
          </p:cNvSpPr>
          <p:nvPr/>
        </p:nvSpPr>
        <p:spPr bwMode="auto">
          <a:xfrm>
            <a:off x="122097" y="781769"/>
            <a:ext cx="1010725" cy="510778"/>
          </a:xfrm>
          <a:prstGeom prst="wedgeRoundRectCallout">
            <a:avLst>
              <a:gd name="adj1" fmla="val 63683"/>
              <a:gd name="adj2" fmla="val 39587"/>
              <a:gd name="adj3" fmla="val 16667"/>
            </a:avLst>
          </a:prstGeom>
          <a:solidFill>
            <a:schemeClr val="bg1"/>
          </a:solidFill>
          <a:ln w="9525">
            <a:solidFill>
              <a:schemeClr val="accent6"/>
            </a:solidFill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gradFill>
                  <a:gsLst>
                    <a:gs pos="0">
                      <a:srgbClr val="FF7A00"/>
                    </a:gs>
                    <a:gs pos="77000">
                      <a:srgbClr val="FF0300"/>
                    </a:gs>
                    <a:gs pos="100000">
                      <a:srgbClr val="4D0808"/>
                    </a:gs>
                  </a:gsLst>
                  <a:lin ang="5400000" scaled="0"/>
                </a:gra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反 复</a:t>
            </a:r>
          </a:p>
        </p:txBody>
      </p:sp>
      <p:grpSp>
        <p:nvGrpSpPr>
          <p:cNvPr id="19" name="组合 18"/>
          <p:cNvGrpSpPr/>
          <p:nvPr/>
        </p:nvGrpSpPr>
        <p:grpSpPr>
          <a:xfrm>
            <a:off x="382821" y="1899344"/>
            <a:ext cx="5571423" cy="879475"/>
            <a:chOff x="772686" y="3876457"/>
            <a:chExt cx="5573882" cy="879120"/>
          </a:xfrm>
        </p:grpSpPr>
        <p:sp>
          <p:nvSpPr>
            <p:cNvPr id="25610" name="文本框 9"/>
            <p:cNvSpPr txBox="1"/>
            <p:nvPr/>
          </p:nvSpPr>
          <p:spPr>
            <a:xfrm>
              <a:off x="1613629" y="4090304"/>
              <a:ext cx="4732939" cy="512241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21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你从“身向榆关那畔行”读懂了什么？</a:t>
              </a:r>
            </a:p>
          </p:txBody>
        </p:sp>
        <p:pic>
          <p:nvPicPr>
            <p:cNvPr id="25611" name="Picture 9" descr="C:\Users\Administrator\Desktop\道德与法制\e252f8caa5c45daa236bbc27802d0871.png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72686" y="3876457"/>
              <a:ext cx="896070" cy="879120"/>
            </a:xfrm>
            <a:prstGeom prst="rect">
              <a:avLst/>
            </a:prstGeom>
            <a:noFill/>
            <a:ln w="9525">
              <a:noFill/>
            </a:ln>
          </p:spPr>
        </p:pic>
      </p:grpSp>
      <p:sp>
        <p:nvSpPr>
          <p:cNvPr id="22" name="矩形 21"/>
          <p:cNvSpPr/>
          <p:nvPr/>
        </p:nvSpPr>
        <p:spPr>
          <a:xfrm>
            <a:off x="825500" y="2792594"/>
            <a:ext cx="7505700" cy="177323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9525">
            <a:noFill/>
          </a:ln>
        </p:spPr>
        <p:txBody>
          <a:bodyPr>
            <a:spAutoFit/>
          </a:bodyPr>
          <a:lstStyle/>
          <a:p>
            <a:pPr indent="536575">
              <a:lnSpc>
                <a:spcPct val="130000"/>
              </a:lnSpc>
            </a:pPr>
            <a:r>
              <a:rPr lang="zh-CN" altLang="en-US" sz="2100" b="1" dirty="0">
                <a:solidFill>
                  <a:srgbClr val="C00000"/>
                </a:solidFill>
                <a:latin typeface="Calibri" panose="020F0502020204030204" pitchFamily="34" charset="0"/>
              </a:rPr>
              <a:t>点明了行旅的方向。词人在这里强调的是“身”向榆关，那也就暗示出“心”向京师，它使我们想到词人留恋家园，频频回首，步履蹒跚的情况。“那畔”一词颇含疏远的感情色彩，表现了词人这次奉命出行“榆关”是无可奈何的。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bldLvl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1"/>
          <p:cNvSpPr/>
          <p:nvPr/>
        </p:nvSpPr>
        <p:spPr>
          <a:xfrm>
            <a:off x="760413" y="833438"/>
            <a:ext cx="5462587" cy="1200150"/>
          </a:xfrm>
          <a:prstGeom prst="rect">
            <a:avLst/>
          </a:prstGeom>
          <a:noFill/>
          <a:ln w="9525">
            <a:noFill/>
          </a:ln>
        </p:spPr>
        <p:txBody>
          <a:bodyPr anchor="ctr">
            <a:spAutoFit/>
          </a:bodyPr>
          <a:lstStyle/>
          <a:p>
            <a:pPr indent="536575">
              <a:lnSpc>
                <a:spcPct val="150000"/>
              </a:lnSpc>
            </a:pPr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山一程，水一程，身向榆关那畔行，夜深千帐灯。</a:t>
            </a:r>
            <a:endParaRPr lang="en-US" altLang="zh-CN" sz="48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cxnSp>
        <p:nvCxnSpPr>
          <p:cNvPr id="16" name="直接连接符 15"/>
          <p:cNvCxnSpPr/>
          <p:nvPr/>
        </p:nvCxnSpPr>
        <p:spPr>
          <a:xfrm>
            <a:off x="800100" y="1957388"/>
            <a:ext cx="1716088" cy="0"/>
          </a:xfrm>
          <a:prstGeom prst="line">
            <a:avLst/>
          </a:prstGeom>
          <a:ln w="38100">
            <a:solidFill>
              <a:srgbClr val="FF6600"/>
            </a:solidFill>
          </a:ln>
          <a:effectLst/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17" name="Text Box 5"/>
          <p:cNvSpPr txBox="1">
            <a:spLocks noChangeArrowheads="1"/>
          </p:cNvSpPr>
          <p:nvPr/>
        </p:nvSpPr>
        <p:spPr bwMode="auto">
          <a:xfrm>
            <a:off x="138262" y="67453"/>
            <a:ext cx="3805238" cy="752475"/>
          </a:xfrm>
          <a:prstGeom prst="borderCallout1">
            <a:avLst>
              <a:gd name="adj1" fmla="val 101166"/>
              <a:gd name="adj2" fmla="val 38706"/>
              <a:gd name="adj3" fmla="val 193890"/>
              <a:gd name="adj4" fmla="val 26437"/>
            </a:avLst>
          </a:prstGeom>
          <a:solidFill>
            <a:srgbClr val="FDEFE3"/>
          </a:solidFill>
          <a:ln w="19050">
            <a:solidFill>
              <a:schemeClr val="accent6">
                <a:lumMod val="60000"/>
                <a:lumOff val="40000"/>
              </a:schemeClr>
            </a:solidFill>
            <a:prstDash val="sysDot"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/>
          <a:lstStyle/>
          <a:p>
            <a:pPr marR="0" defTabSz="457200">
              <a:buClrTx/>
              <a:buSzTx/>
              <a:buFont typeface="Arial" panose="020B0604020202020204" pitchFamily="34" charset="0"/>
              <a:defRPr/>
            </a:pPr>
            <a:r>
              <a:rPr kumimoji="0" lang="zh-CN" altLang="en-US" sz="2200" b="1" kern="1200" cap="none" spc="0" normalizeH="0" baseline="0" noProof="0" dirty="0">
                <a:latin typeface="仿宋" panose="02010609060101010101" pitchFamily="49" charset="-122"/>
                <a:ea typeface="仿宋" panose="02010609060101010101" pitchFamily="49" charset="-122"/>
                <a:cs typeface="+mn-cs"/>
              </a:rPr>
              <a:t>写出了夜已经深</a:t>
            </a:r>
            <a:r>
              <a:rPr kumimoji="0" lang="zh-CN" altLang="en-US" sz="2200" b="1" kern="1200" cap="none" spc="0" normalizeH="0" baseline="0" noProof="0" dirty="0" smtClean="0">
                <a:latin typeface="仿宋" panose="02010609060101010101" pitchFamily="49" charset="-122"/>
                <a:ea typeface="仿宋" panose="02010609060101010101" pitchFamily="49" charset="-122"/>
                <a:cs typeface="+mn-cs"/>
              </a:rPr>
              <a:t>了，千万</a:t>
            </a:r>
            <a:r>
              <a:rPr kumimoji="0" lang="zh-CN" altLang="en-US" sz="2200" b="1" kern="1200" cap="none" spc="0" normalizeH="0" baseline="0" noProof="0" dirty="0">
                <a:latin typeface="仿宋" panose="02010609060101010101" pitchFamily="49" charset="-122"/>
                <a:ea typeface="仿宋" panose="02010609060101010101" pitchFamily="49" charset="-122"/>
                <a:cs typeface="+mn-cs"/>
              </a:rPr>
              <a:t>个帐篷里都点起了</a:t>
            </a:r>
            <a:r>
              <a:rPr kumimoji="0" lang="zh-CN" altLang="en-US" sz="2200" b="1" kern="1200" cap="none" spc="0" normalizeH="0" baseline="0" noProof="0" dirty="0" smtClean="0">
                <a:latin typeface="仿宋" panose="02010609060101010101" pitchFamily="49" charset="-122"/>
                <a:ea typeface="仿宋" panose="02010609060101010101" pitchFamily="49" charset="-122"/>
                <a:cs typeface="+mn-cs"/>
              </a:rPr>
              <a:t>灯的情景</a:t>
            </a:r>
            <a:r>
              <a:rPr kumimoji="0" lang="zh-CN" altLang="en-US" sz="2200" b="1" kern="1200" cap="none" spc="0" normalizeH="0" baseline="0" noProof="0" dirty="0">
                <a:latin typeface="仿宋" panose="02010609060101010101" pitchFamily="49" charset="-122"/>
                <a:ea typeface="仿宋" panose="02010609060101010101" pitchFamily="49" charset="-122"/>
                <a:cs typeface="+mn-cs"/>
              </a:rPr>
              <a:t>。</a:t>
            </a:r>
          </a:p>
        </p:txBody>
      </p:sp>
      <p:pic>
        <p:nvPicPr>
          <p:cNvPr id="26629" name="Picture 1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88100" y="523163"/>
            <a:ext cx="1895475" cy="128905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9" name="Text Box 5"/>
          <p:cNvSpPr txBox="1">
            <a:spLocks noChangeArrowheads="1"/>
          </p:cNvSpPr>
          <p:nvPr/>
        </p:nvSpPr>
        <p:spPr bwMode="auto">
          <a:xfrm>
            <a:off x="920750" y="2041558"/>
            <a:ext cx="7281863" cy="752475"/>
          </a:xfrm>
          <a:prstGeom prst="borderCallout1">
            <a:avLst>
              <a:gd name="adj1" fmla="val -3072"/>
              <a:gd name="adj2" fmla="val 31265"/>
              <a:gd name="adj3" fmla="val -47404"/>
              <a:gd name="adj4" fmla="val 25458"/>
            </a:avLst>
          </a:prstGeom>
          <a:solidFill>
            <a:srgbClr val="FDEFE3"/>
          </a:solidFill>
          <a:ln w="19050">
            <a:solidFill>
              <a:schemeClr val="accent6">
                <a:lumMod val="60000"/>
                <a:lumOff val="40000"/>
              </a:schemeClr>
            </a:solidFill>
            <a:prstDash val="sysDot"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/>
          <a:lstStyle/>
          <a:p>
            <a:pPr marR="0" defTabSz="457200">
              <a:buClrTx/>
              <a:buSzTx/>
              <a:buFont typeface="Arial" panose="020B0604020202020204" pitchFamily="34" charset="0"/>
              <a:defRPr/>
            </a:pPr>
            <a:r>
              <a:rPr kumimoji="0" lang="zh-CN" altLang="en-US" sz="2200" b="1" kern="1200" cap="none" spc="0" normalizeH="0" baseline="0" noProof="0" dirty="0">
                <a:latin typeface="仿宋" panose="02010609060101010101" pitchFamily="49" charset="-122"/>
                <a:ea typeface="仿宋" panose="02010609060101010101" pitchFamily="49" charset="-122"/>
                <a:cs typeface="+mn-cs"/>
              </a:rPr>
              <a:t>“夜深千帐灯”一句由动到</a:t>
            </a:r>
            <a:r>
              <a:rPr kumimoji="0" lang="zh-CN" altLang="en-US" sz="2200" b="1" kern="1200" cap="none" spc="0" normalizeH="0" baseline="0" noProof="0" dirty="0" smtClean="0">
                <a:latin typeface="仿宋" panose="02010609060101010101" pitchFamily="49" charset="-122"/>
                <a:ea typeface="仿宋" panose="02010609060101010101" pitchFamily="49" charset="-122"/>
                <a:cs typeface="+mn-cs"/>
              </a:rPr>
              <a:t>静，既是</a:t>
            </a:r>
            <a:r>
              <a:rPr kumimoji="0" lang="zh-CN" altLang="en-US" sz="2200" b="1" kern="1200" cap="none" spc="0" normalizeH="0" baseline="0" noProof="0" dirty="0">
                <a:latin typeface="仿宋" panose="02010609060101010101" pitchFamily="49" charset="-122"/>
                <a:ea typeface="仿宋" panose="02010609060101010101" pitchFamily="49" charset="-122"/>
                <a:cs typeface="+mn-cs"/>
              </a:rPr>
              <a:t>上阙感情酝酿的</a:t>
            </a:r>
            <a:r>
              <a:rPr kumimoji="0" lang="zh-CN" altLang="en-US" sz="2200" b="1" kern="1200" cap="none" spc="0" normalizeH="0" baseline="0" noProof="0" dirty="0" smtClean="0">
                <a:latin typeface="仿宋" panose="02010609060101010101" pitchFamily="49" charset="-122"/>
                <a:ea typeface="仿宋" panose="02010609060101010101" pitchFamily="49" charset="-122"/>
                <a:cs typeface="+mn-cs"/>
              </a:rPr>
              <a:t>高潮，也</a:t>
            </a:r>
            <a:r>
              <a:rPr kumimoji="0" lang="zh-CN" altLang="en-US" sz="2200" b="1" kern="1200" cap="none" spc="0" normalizeH="0" baseline="0" noProof="0" dirty="0">
                <a:latin typeface="仿宋" panose="02010609060101010101" pitchFamily="49" charset="-122"/>
                <a:ea typeface="仿宋" panose="02010609060101010101" pitchFamily="49" charset="-122"/>
                <a:cs typeface="+mn-cs"/>
              </a:rPr>
              <a:t>是上、下阙之间的自然</a:t>
            </a:r>
            <a:r>
              <a:rPr kumimoji="0" lang="zh-CN" altLang="en-US" sz="2200" b="1" kern="1200" cap="none" spc="0" normalizeH="0" baseline="0" noProof="0" dirty="0" smtClean="0">
                <a:latin typeface="仿宋" panose="02010609060101010101" pitchFamily="49" charset="-122"/>
                <a:ea typeface="仿宋" panose="02010609060101010101" pitchFamily="49" charset="-122"/>
                <a:cs typeface="+mn-cs"/>
              </a:rPr>
              <a:t>转换，起</a:t>
            </a:r>
            <a:r>
              <a:rPr kumimoji="0" lang="zh-CN" altLang="en-US" sz="2200" b="1" kern="1200" cap="none" spc="0" normalizeH="0" baseline="0" noProof="0" dirty="0">
                <a:latin typeface="仿宋" panose="02010609060101010101" pitchFamily="49" charset="-122"/>
                <a:ea typeface="仿宋" panose="02010609060101010101" pitchFamily="49" charset="-122"/>
                <a:cs typeface="+mn-cs"/>
              </a:rPr>
              <a:t>到承前启后的作用。</a:t>
            </a:r>
          </a:p>
        </p:txBody>
      </p:sp>
      <p:grpSp>
        <p:nvGrpSpPr>
          <p:cNvPr id="20" name="组合 19"/>
          <p:cNvGrpSpPr/>
          <p:nvPr/>
        </p:nvGrpSpPr>
        <p:grpSpPr>
          <a:xfrm>
            <a:off x="-7309" y="2610693"/>
            <a:ext cx="5195998" cy="879475"/>
            <a:chOff x="772686" y="3876457"/>
            <a:chExt cx="5198291" cy="879120"/>
          </a:xfrm>
        </p:grpSpPr>
        <p:sp>
          <p:nvSpPr>
            <p:cNvPr id="26634" name="文本框 9"/>
            <p:cNvSpPr txBox="1"/>
            <p:nvPr/>
          </p:nvSpPr>
          <p:spPr>
            <a:xfrm>
              <a:off x="1613629" y="4090304"/>
              <a:ext cx="4357348" cy="512241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21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为什么羁旅劳顿之后深夜不寐呢？</a:t>
              </a:r>
            </a:p>
          </p:txBody>
        </p:sp>
        <p:pic>
          <p:nvPicPr>
            <p:cNvPr id="26635" name="Picture 9" descr="C:\Users\Administrator\Desktop\道德与法制\e252f8caa5c45daa236bbc27802d0871.png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72686" y="3876457"/>
              <a:ext cx="896070" cy="879120"/>
            </a:xfrm>
            <a:prstGeom prst="rect">
              <a:avLst/>
            </a:prstGeom>
            <a:noFill/>
            <a:ln w="9525">
              <a:noFill/>
            </a:ln>
          </p:spPr>
        </p:pic>
      </p:grpSp>
      <p:sp>
        <p:nvSpPr>
          <p:cNvPr id="23" name="矩形 22"/>
          <p:cNvSpPr/>
          <p:nvPr/>
        </p:nvSpPr>
        <p:spPr>
          <a:xfrm>
            <a:off x="827204" y="3322852"/>
            <a:ext cx="7507288" cy="135255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9525">
            <a:noFill/>
          </a:ln>
        </p:spPr>
        <p:txBody>
          <a:bodyPr>
            <a:spAutoFit/>
          </a:bodyPr>
          <a:lstStyle/>
          <a:p>
            <a:pPr indent="536575">
              <a:lnSpc>
                <a:spcPct val="130000"/>
              </a:lnSpc>
            </a:pPr>
            <a:r>
              <a:rPr lang="zh-CN" altLang="en-US" sz="2100" b="1" dirty="0">
                <a:solidFill>
                  <a:srgbClr val="C00000"/>
                </a:solidFill>
                <a:latin typeface="Calibri" panose="020F0502020204030204" pitchFamily="34" charset="0"/>
              </a:rPr>
              <a:t> 作者由描写白天的人声鼎沸、骏马嘶鸣转入对“夜深千帐灯”的静态描写。这里借描述周围的情况而写心情，实际是表达纳兰对故乡的深深依恋和怀念。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bldLvl="0" animBg="1"/>
      <p:bldP spid="19" grpId="0" bldLvl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97262" y="854677"/>
            <a:ext cx="5619274" cy="2127698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pPr lvl="0" algn="just">
              <a:lnSpc>
                <a:spcPct val="130000"/>
              </a:lnSpc>
            </a:pPr>
            <a:r>
              <a:rPr lang="en-US" altLang="zh-CN" sz="36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    </a:t>
            </a:r>
            <a:r>
              <a:rPr lang="zh-CN" altLang="en-US" sz="36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风一更，雪一更，聒碎乡心梦不成，故园无此声。</a:t>
            </a:r>
          </a:p>
        </p:txBody>
      </p:sp>
      <p:sp>
        <p:nvSpPr>
          <p:cNvPr id="2" name="矩形 1"/>
          <p:cNvSpPr/>
          <p:nvPr/>
        </p:nvSpPr>
        <p:spPr>
          <a:xfrm>
            <a:off x="724376" y="3589470"/>
            <a:ext cx="7377589" cy="82994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r>
              <a:rPr lang="zh-CN" altLang="en-US" sz="2400" b="1" dirty="0" smtClean="0"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词意：</a:t>
            </a:r>
            <a:r>
              <a:rPr lang="zh-CN" altLang="en-US" sz="24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帐篷外风声不断，雪花不住，声音嘈杂打碎了思乡的梦，而相隔千里的家乡没有这样的声音啊。</a:t>
            </a:r>
          </a:p>
        </p:txBody>
      </p:sp>
      <p:sp>
        <p:nvSpPr>
          <p:cNvPr id="7" name="文本框 6"/>
          <p:cNvSpPr txBox="1"/>
          <p:nvPr/>
        </p:nvSpPr>
        <p:spPr>
          <a:xfrm>
            <a:off x="2759393" y="317156"/>
            <a:ext cx="5645944" cy="460375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txBody>
          <a:bodyPr wrap="square" rtlCol="0" anchor="t">
            <a:spAutoFit/>
          </a:bodyPr>
          <a:lstStyle/>
          <a:p>
            <a:r>
              <a:rPr lang="zh-CN" altLang="en-US" sz="2400" b="1" dirty="0">
                <a:ea typeface="黑体" panose="02010609060101010101" pitchFamily="49" charset="-122"/>
              </a:rPr>
              <a:t>旧时一夜分为五更，每更大约两小时</a:t>
            </a:r>
            <a:r>
              <a:rPr lang="zh-CN" altLang="en-US" sz="2400" b="1" dirty="0" smtClean="0">
                <a:ea typeface="黑体" panose="02010609060101010101" pitchFamily="49" charset="-122"/>
              </a:rPr>
              <a:t>。</a:t>
            </a:r>
            <a:endParaRPr lang="zh-CN" altLang="en-US" sz="2400" b="1" dirty="0">
              <a:ea typeface="黑体" panose="02010609060101010101" pitchFamily="49" charset="-122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2060841" y="854677"/>
            <a:ext cx="603885" cy="647700"/>
          </a:xfrm>
          <a:prstGeom prst="rect">
            <a:avLst/>
          </a:prstGeom>
          <a:noFill/>
          <a:ln w="38100">
            <a:solidFill>
              <a:srgbClr val="FF0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 b="1">
              <a:ea typeface="黑体" panose="02010609060101010101" pitchFamily="49" charset="-122"/>
            </a:endParaRPr>
          </a:p>
        </p:txBody>
      </p:sp>
      <p:sp>
        <p:nvSpPr>
          <p:cNvPr id="100" name="Freeform 9"/>
          <p:cNvSpPr/>
          <p:nvPr/>
        </p:nvSpPr>
        <p:spPr bwMode="gray">
          <a:xfrm rot="19006455" flipH="1" flipV="1">
            <a:off x="2061212" y="525182"/>
            <a:ext cx="621517" cy="192347"/>
          </a:xfrm>
          <a:custGeom>
            <a:avLst/>
            <a:gdLst>
              <a:gd name="T0" fmla="*/ 580 w 580"/>
              <a:gd name="T1" fmla="*/ 0 h 798"/>
              <a:gd name="T2" fmla="*/ 578 w 580"/>
              <a:gd name="T3" fmla="*/ 90 h 798"/>
              <a:gd name="T4" fmla="*/ 568 w 580"/>
              <a:gd name="T5" fmla="*/ 174 h 798"/>
              <a:gd name="T6" fmla="*/ 552 w 580"/>
              <a:gd name="T7" fmla="*/ 252 h 798"/>
              <a:gd name="T8" fmla="*/ 526 w 580"/>
              <a:gd name="T9" fmla="*/ 324 h 798"/>
              <a:gd name="T10" fmla="*/ 494 w 580"/>
              <a:gd name="T11" fmla="*/ 390 h 798"/>
              <a:gd name="T12" fmla="*/ 452 w 580"/>
              <a:gd name="T13" fmla="*/ 450 h 798"/>
              <a:gd name="T14" fmla="*/ 402 w 580"/>
              <a:gd name="T15" fmla="*/ 508 h 798"/>
              <a:gd name="T16" fmla="*/ 342 w 580"/>
              <a:gd name="T17" fmla="*/ 560 h 798"/>
              <a:gd name="T18" fmla="*/ 270 w 580"/>
              <a:gd name="T19" fmla="*/ 610 h 798"/>
              <a:gd name="T20" fmla="*/ 188 w 580"/>
              <a:gd name="T21" fmla="*/ 656 h 798"/>
              <a:gd name="T22" fmla="*/ 188 w 580"/>
              <a:gd name="T23" fmla="*/ 798 h 798"/>
              <a:gd name="T24" fmla="*/ 0 w 580"/>
              <a:gd name="T25" fmla="*/ 514 h 798"/>
              <a:gd name="T26" fmla="*/ 188 w 580"/>
              <a:gd name="T27" fmla="*/ 230 h 798"/>
              <a:gd name="T28" fmla="*/ 188 w 580"/>
              <a:gd name="T29" fmla="*/ 372 h 798"/>
              <a:gd name="T30" fmla="*/ 224 w 580"/>
              <a:gd name="T31" fmla="*/ 368 h 798"/>
              <a:gd name="T32" fmla="*/ 264 w 580"/>
              <a:gd name="T33" fmla="*/ 356 h 798"/>
              <a:gd name="T34" fmla="*/ 306 w 580"/>
              <a:gd name="T35" fmla="*/ 336 h 798"/>
              <a:gd name="T36" fmla="*/ 348 w 580"/>
              <a:gd name="T37" fmla="*/ 310 h 798"/>
              <a:gd name="T38" fmla="*/ 392 w 580"/>
              <a:gd name="T39" fmla="*/ 280 h 798"/>
              <a:gd name="T40" fmla="*/ 432 w 580"/>
              <a:gd name="T41" fmla="*/ 246 h 798"/>
              <a:gd name="T42" fmla="*/ 472 w 580"/>
              <a:gd name="T43" fmla="*/ 208 h 798"/>
              <a:gd name="T44" fmla="*/ 506 w 580"/>
              <a:gd name="T45" fmla="*/ 166 h 798"/>
              <a:gd name="T46" fmla="*/ 536 w 580"/>
              <a:gd name="T47" fmla="*/ 124 h 798"/>
              <a:gd name="T48" fmla="*/ 558 w 580"/>
              <a:gd name="T49" fmla="*/ 82 h 798"/>
              <a:gd name="T50" fmla="*/ 574 w 580"/>
              <a:gd name="T51" fmla="*/ 40 h 798"/>
              <a:gd name="T52" fmla="*/ 578 w 580"/>
              <a:gd name="T53" fmla="*/ 0 h 798"/>
              <a:gd name="T54" fmla="*/ 580 w 580"/>
              <a:gd name="T55" fmla="*/ 0 h 7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580" h="798">
                <a:moveTo>
                  <a:pt x="580" y="0"/>
                </a:moveTo>
                <a:lnTo>
                  <a:pt x="578" y="90"/>
                </a:lnTo>
                <a:lnTo>
                  <a:pt x="568" y="174"/>
                </a:lnTo>
                <a:lnTo>
                  <a:pt x="552" y="252"/>
                </a:lnTo>
                <a:lnTo>
                  <a:pt x="526" y="324"/>
                </a:lnTo>
                <a:lnTo>
                  <a:pt x="494" y="390"/>
                </a:lnTo>
                <a:lnTo>
                  <a:pt x="452" y="450"/>
                </a:lnTo>
                <a:lnTo>
                  <a:pt x="402" y="508"/>
                </a:lnTo>
                <a:lnTo>
                  <a:pt x="342" y="560"/>
                </a:lnTo>
                <a:lnTo>
                  <a:pt x="270" y="610"/>
                </a:lnTo>
                <a:lnTo>
                  <a:pt x="188" y="656"/>
                </a:lnTo>
                <a:lnTo>
                  <a:pt x="188" y="798"/>
                </a:lnTo>
                <a:lnTo>
                  <a:pt x="0" y="514"/>
                </a:lnTo>
                <a:lnTo>
                  <a:pt x="188" y="230"/>
                </a:lnTo>
                <a:lnTo>
                  <a:pt x="188" y="372"/>
                </a:lnTo>
                <a:lnTo>
                  <a:pt x="224" y="368"/>
                </a:lnTo>
                <a:lnTo>
                  <a:pt x="264" y="356"/>
                </a:lnTo>
                <a:lnTo>
                  <a:pt x="306" y="336"/>
                </a:lnTo>
                <a:lnTo>
                  <a:pt x="348" y="310"/>
                </a:lnTo>
                <a:lnTo>
                  <a:pt x="392" y="280"/>
                </a:lnTo>
                <a:lnTo>
                  <a:pt x="432" y="246"/>
                </a:lnTo>
                <a:lnTo>
                  <a:pt x="472" y="208"/>
                </a:lnTo>
                <a:lnTo>
                  <a:pt x="506" y="166"/>
                </a:lnTo>
                <a:lnTo>
                  <a:pt x="536" y="124"/>
                </a:lnTo>
                <a:lnTo>
                  <a:pt x="558" y="82"/>
                </a:lnTo>
                <a:lnTo>
                  <a:pt x="574" y="40"/>
                </a:lnTo>
                <a:lnTo>
                  <a:pt x="578" y="0"/>
                </a:lnTo>
                <a:lnTo>
                  <a:pt x="580" y="0"/>
                </a:lnTo>
                <a:close/>
              </a:path>
            </a:pathLst>
          </a:custGeom>
          <a:gradFill rotWithShape="1">
            <a:gsLst>
              <a:gs pos="0">
                <a:schemeClr val="hlink"/>
              </a:gs>
              <a:gs pos="100000">
                <a:schemeClr val="hlink">
                  <a:gamma/>
                  <a:tint val="31765"/>
                  <a:invGamma/>
                </a:schemeClr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0">
                <a:solidFill>
                  <a:srgbClr val="00A06C"/>
                </a:solidFill>
                <a:prstDash val="solid"/>
                <a:round/>
              </a14:hiddenLine>
            </a:ext>
          </a:extLst>
        </p:spPr>
        <p:txBody>
          <a:bodyPr/>
          <a:lstStyle/>
          <a:p>
            <a:endParaRPr lang="zh-CN" altLang="en-US" sz="1350" b="1">
              <a:solidFill>
                <a:prstClr val="black"/>
              </a:solidFill>
              <a:ea typeface="黑体" panose="02010609060101010101" pitchFamily="49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4195393" y="2852731"/>
            <a:ext cx="988060" cy="460375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txBody>
          <a:bodyPr wrap="square" rtlCol="0" anchor="t">
            <a:spAutoFit/>
          </a:bodyPr>
          <a:lstStyle/>
          <a:p>
            <a:r>
              <a:rPr lang="zh-CN" altLang="en-US" sz="2400" b="1">
                <a:ea typeface="黑体" panose="02010609060101010101" pitchFamily="49" charset="-122"/>
              </a:rPr>
              <a:t>故乡</a:t>
            </a:r>
          </a:p>
        </p:txBody>
      </p:sp>
      <p:sp>
        <p:nvSpPr>
          <p:cNvPr id="10" name="矩形 9"/>
          <p:cNvSpPr/>
          <p:nvPr/>
        </p:nvSpPr>
        <p:spPr>
          <a:xfrm>
            <a:off x="3705332" y="1645252"/>
            <a:ext cx="930593" cy="647700"/>
          </a:xfrm>
          <a:prstGeom prst="rect">
            <a:avLst/>
          </a:prstGeom>
          <a:noFill/>
          <a:ln w="38100">
            <a:solidFill>
              <a:srgbClr val="FF0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 b="1">
              <a:ea typeface="黑体" panose="02010609060101010101" pitchFamily="49" charset="-122"/>
            </a:endParaRPr>
          </a:p>
        </p:txBody>
      </p:sp>
      <p:sp>
        <p:nvSpPr>
          <p:cNvPr id="11" name="Freeform 9"/>
          <p:cNvSpPr/>
          <p:nvPr/>
        </p:nvSpPr>
        <p:spPr bwMode="gray">
          <a:xfrm rot="3226454" flipH="1" flipV="1">
            <a:off x="4145758" y="2449708"/>
            <a:ext cx="621517" cy="192347"/>
          </a:xfrm>
          <a:custGeom>
            <a:avLst/>
            <a:gdLst>
              <a:gd name="T0" fmla="*/ 580 w 580"/>
              <a:gd name="T1" fmla="*/ 0 h 798"/>
              <a:gd name="T2" fmla="*/ 578 w 580"/>
              <a:gd name="T3" fmla="*/ 90 h 798"/>
              <a:gd name="T4" fmla="*/ 568 w 580"/>
              <a:gd name="T5" fmla="*/ 174 h 798"/>
              <a:gd name="T6" fmla="*/ 552 w 580"/>
              <a:gd name="T7" fmla="*/ 252 h 798"/>
              <a:gd name="T8" fmla="*/ 526 w 580"/>
              <a:gd name="T9" fmla="*/ 324 h 798"/>
              <a:gd name="T10" fmla="*/ 494 w 580"/>
              <a:gd name="T11" fmla="*/ 390 h 798"/>
              <a:gd name="T12" fmla="*/ 452 w 580"/>
              <a:gd name="T13" fmla="*/ 450 h 798"/>
              <a:gd name="T14" fmla="*/ 402 w 580"/>
              <a:gd name="T15" fmla="*/ 508 h 798"/>
              <a:gd name="T16" fmla="*/ 342 w 580"/>
              <a:gd name="T17" fmla="*/ 560 h 798"/>
              <a:gd name="T18" fmla="*/ 270 w 580"/>
              <a:gd name="T19" fmla="*/ 610 h 798"/>
              <a:gd name="T20" fmla="*/ 188 w 580"/>
              <a:gd name="T21" fmla="*/ 656 h 798"/>
              <a:gd name="T22" fmla="*/ 188 w 580"/>
              <a:gd name="T23" fmla="*/ 798 h 798"/>
              <a:gd name="T24" fmla="*/ 0 w 580"/>
              <a:gd name="T25" fmla="*/ 514 h 798"/>
              <a:gd name="T26" fmla="*/ 188 w 580"/>
              <a:gd name="T27" fmla="*/ 230 h 798"/>
              <a:gd name="T28" fmla="*/ 188 w 580"/>
              <a:gd name="T29" fmla="*/ 372 h 798"/>
              <a:gd name="T30" fmla="*/ 224 w 580"/>
              <a:gd name="T31" fmla="*/ 368 h 798"/>
              <a:gd name="T32" fmla="*/ 264 w 580"/>
              <a:gd name="T33" fmla="*/ 356 h 798"/>
              <a:gd name="T34" fmla="*/ 306 w 580"/>
              <a:gd name="T35" fmla="*/ 336 h 798"/>
              <a:gd name="T36" fmla="*/ 348 w 580"/>
              <a:gd name="T37" fmla="*/ 310 h 798"/>
              <a:gd name="T38" fmla="*/ 392 w 580"/>
              <a:gd name="T39" fmla="*/ 280 h 798"/>
              <a:gd name="T40" fmla="*/ 432 w 580"/>
              <a:gd name="T41" fmla="*/ 246 h 798"/>
              <a:gd name="T42" fmla="*/ 472 w 580"/>
              <a:gd name="T43" fmla="*/ 208 h 798"/>
              <a:gd name="T44" fmla="*/ 506 w 580"/>
              <a:gd name="T45" fmla="*/ 166 h 798"/>
              <a:gd name="T46" fmla="*/ 536 w 580"/>
              <a:gd name="T47" fmla="*/ 124 h 798"/>
              <a:gd name="T48" fmla="*/ 558 w 580"/>
              <a:gd name="T49" fmla="*/ 82 h 798"/>
              <a:gd name="T50" fmla="*/ 574 w 580"/>
              <a:gd name="T51" fmla="*/ 40 h 798"/>
              <a:gd name="T52" fmla="*/ 578 w 580"/>
              <a:gd name="T53" fmla="*/ 0 h 798"/>
              <a:gd name="T54" fmla="*/ 580 w 580"/>
              <a:gd name="T55" fmla="*/ 0 h 7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580" h="798">
                <a:moveTo>
                  <a:pt x="580" y="0"/>
                </a:moveTo>
                <a:lnTo>
                  <a:pt x="578" y="90"/>
                </a:lnTo>
                <a:lnTo>
                  <a:pt x="568" y="174"/>
                </a:lnTo>
                <a:lnTo>
                  <a:pt x="552" y="252"/>
                </a:lnTo>
                <a:lnTo>
                  <a:pt x="526" y="324"/>
                </a:lnTo>
                <a:lnTo>
                  <a:pt x="494" y="390"/>
                </a:lnTo>
                <a:lnTo>
                  <a:pt x="452" y="450"/>
                </a:lnTo>
                <a:lnTo>
                  <a:pt x="402" y="508"/>
                </a:lnTo>
                <a:lnTo>
                  <a:pt x="342" y="560"/>
                </a:lnTo>
                <a:lnTo>
                  <a:pt x="270" y="610"/>
                </a:lnTo>
                <a:lnTo>
                  <a:pt x="188" y="656"/>
                </a:lnTo>
                <a:lnTo>
                  <a:pt x="188" y="798"/>
                </a:lnTo>
                <a:lnTo>
                  <a:pt x="0" y="514"/>
                </a:lnTo>
                <a:lnTo>
                  <a:pt x="188" y="230"/>
                </a:lnTo>
                <a:lnTo>
                  <a:pt x="188" y="372"/>
                </a:lnTo>
                <a:lnTo>
                  <a:pt x="224" y="368"/>
                </a:lnTo>
                <a:lnTo>
                  <a:pt x="264" y="356"/>
                </a:lnTo>
                <a:lnTo>
                  <a:pt x="306" y="336"/>
                </a:lnTo>
                <a:lnTo>
                  <a:pt x="348" y="310"/>
                </a:lnTo>
                <a:lnTo>
                  <a:pt x="392" y="280"/>
                </a:lnTo>
                <a:lnTo>
                  <a:pt x="432" y="246"/>
                </a:lnTo>
                <a:lnTo>
                  <a:pt x="472" y="208"/>
                </a:lnTo>
                <a:lnTo>
                  <a:pt x="506" y="166"/>
                </a:lnTo>
                <a:lnTo>
                  <a:pt x="536" y="124"/>
                </a:lnTo>
                <a:lnTo>
                  <a:pt x="558" y="82"/>
                </a:lnTo>
                <a:lnTo>
                  <a:pt x="574" y="40"/>
                </a:lnTo>
                <a:lnTo>
                  <a:pt x="578" y="0"/>
                </a:lnTo>
                <a:lnTo>
                  <a:pt x="580" y="0"/>
                </a:lnTo>
                <a:close/>
              </a:path>
            </a:pathLst>
          </a:custGeom>
          <a:gradFill rotWithShape="1">
            <a:gsLst>
              <a:gs pos="0">
                <a:schemeClr val="hlink"/>
              </a:gs>
              <a:gs pos="100000">
                <a:schemeClr val="hlink">
                  <a:gamma/>
                  <a:tint val="31765"/>
                  <a:invGamma/>
                </a:schemeClr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0">
                <a:solidFill>
                  <a:srgbClr val="00A06C"/>
                </a:solidFill>
                <a:prstDash val="solid"/>
                <a:round/>
              </a14:hiddenLine>
            </a:ext>
          </a:extLst>
        </p:spPr>
        <p:txBody>
          <a:bodyPr/>
          <a:lstStyle/>
          <a:p>
            <a:endParaRPr lang="zh-CN" altLang="en-US" sz="1350" b="1">
              <a:solidFill>
                <a:prstClr val="black"/>
              </a:solidFill>
              <a:ea typeface="黑体" panose="02010609060101010101" pitchFamily="49" charset="-122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1285188" y="2947981"/>
            <a:ext cx="1644650" cy="460375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txBody>
          <a:bodyPr wrap="square" rtlCol="0" anchor="t">
            <a:spAutoFit/>
          </a:bodyPr>
          <a:lstStyle/>
          <a:p>
            <a:r>
              <a:rPr lang="zh-CN" altLang="en-US" sz="2400" b="1">
                <a:ea typeface="黑体" panose="02010609060101010101" pitchFamily="49" charset="-122"/>
              </a:rPr>
              <a:t>思乡之心</a:t>
            </a:r>
          </a:p>
        </p:txBody>
      </p:sp>
      <p:sp>
        <p:nvSpPr>
          <p:cNvPr id="13" name="矩形 12"/>
          <p:cNvSpPr/>
          <p:nvPr/>
        </p:nvSpPr>
        <p:spPr>
          <a:xfrm>
            <a:off x="709904" y="1655438"/>
            <a:ext cx="930593" cy="647700"/>
          </a:xfrm>
          <a:prstGeom prst="rect">
            <a:avLst/>
          </a:prstGeom>
          <a:noFill/>
          <a:ln w="38100">
            <a:solidFill>
              <a:srgbClr val="FF0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 b="1">
              <a:ea typeface="黑体" panose="02010609060101010101" pitchFamily="49" charset="-122"/>
            </a:endParaRPr>
          </a:p>
        </p:txBody>
      </p:sp>
      <p:sp>
        <p:nvSpPr>
          <p:cNvPr id="14" name="Freeform 9"/>
          <p:cNvSpPr/>
          <p:nvPr/>
        </p:nvSpPr>
        <p:spPr bwMode="gray">
          <a:xfrm rot="3226454" flipH="1" flipV="1">
            <a:off x="1235394" y="2544958"/>
            <a:ext cx="621517" cy="192347"/>
          </a:xfrm>
          <a:custGeom>
            <a:avLst/>
            <a:gdLst>
              <a:gd name="T0" fmla="*/ 580 w 580"/>
              <a:gd name="T1" fmla="*/ 0 h 798"/>
              <a:gd name="T2" fmla="*/ 578 w 580"/>
              <a:gd name="T3" fmla="*/ 90 h 798"/>
              <a:gd name="T4" fmla="*/ 568 w 580"/>
              <a:gd name="T5" fmla="*/ 174 h 798"/>
              <a:gd name="T6" fmla="*/ 552 w 580"/>
              <a:gd name="T7" fmla="*/ 252 h 798"/>
              <a:gd name="T8" fmla="*/ 526 w 580"/>
              <a:gd name="T9" fmla="*/ 324 h 798"/>
              <a:gd name="T10" fmla="*/ 494 w 580"/>
              <a:gd name="T11" fmla="*/ 390 h 798"/>
              <a:gd name="T12" fmla="*/ 452 w 580"/>
              <a:gd name="T13" fmla="*/ 450 h 798"/>
              <a:gd name="T14" fmla="*/ 402 w 580"/>
              <a:gd name="T15" fmla="*/ 508 h 798"/>
              <a:gd name="T16" fmla="*/ 342 w 580"/>
              <a:gd name="T17" fmla="*/ 560 h 798"/>
              <a:gd name="T18" fmla="*/ 270 w 580"/>
              <a:gd name="T19" fmla="*/ 610 h 798"/>
              <a:gd name="T20" fmla="*/ 188 w 580"/>
              <a:gd name="T21" fmla="*/ 656 h 798"/>
              <a:gd name="T22" fmla="*/ 188 w 580"/>
              <a:gd name="T23" fmla="*/ 798 h 798"/>
              <a:gd name="T24" fmla="*/ 0 w 580"/>
              <a:gd name="T25" fmla="*/ 514 h 798"/>
              <a:gd name="T26" fmla="*/ 188 w 580"/>
              <a:gd name="T27" fmla="*/ 230 h 798"/>
              <a:gd name="T28" fmla="*/ 188 w 580"/>
              <a:gd name="T29" fmla="*/ 372 h 798"/>
              <a:gd name="T30" fmla="*/ 224 w 580"/>
              <a:gd name="T31" fmla="*/ 368 h 798"/>
              <a:gd name="T32" fmla="*/ 264 w 580"/>
              <a:gd name="T33" fmla="*/ 356 h 798"/>
              <a:gd name="T34" fmla="*/ 306 w 580"/>
              <a:gd name="T35" fmla="*/ 336 h 798"/>
              <a:gd name="T36" fmla="*/ 348 w 580"/>
              <a:gd name="T37" fmla="*/ 310 h 798"/>
              <a:gd name="T38" fmla="*/ 392 w 580"/>
              <a:gd name="T39" fmla="*/ 280 h 798"/>
              <a:gd name="T40" fmla="*/ 432 w 580"/>
              <a:gd name="T41" fmla="*/ 246 h 798"/>
              <a:gd name="T42" fmla="*/ 472 w 580"/>
              <a:gd name="T43" fmla="*/ 208 h 798"/>
              <a:gd name="T44" fmla="*/ 506 w 580"/>
              <a:gd name="T45" fmla="*/ 166 h 798"/>
              <a:gd name="T46" fmla="*/ 536 w 580"/>
              <a:gd name="T47" fmla="*/ 124 h 798"/>
              <a:gd name="T48" fmla="*/ 558 w 580"/>
              <a:gd name="T49" fmla="*/ 82 h 798"/>
              <a:gd name="T50" fmla="*/ 574 w 580"/>
              <a:gd name="T51" fmla="*/ 40 h 798"/>
              <a:gd name="T52" fmla="*/ 578 w 580"/>
              <a:gd name="T53" fmla="*/ 0 h 798"/>
              <a:gd name="T54" fmla="*/ 580 w 580"/>
              <a:gd name="T55" fmla="*/ 0 h 7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580" h="798">
                <a:moveTo>
                  <a:pt x="580" y="0"/>
                </a:moveTo>
                <a:lnTo>
                  <a:pt x="578" y="90"/>
                </a:lnTo>
                <a:lnTo>
                  <a:pt x="568" y="174"/>
                </a:lnTo>
                <a:lnTo>
                  <a:pt x="552" y="252"/>
                </a:lnTo>
                <a:lnTo>
                  <a:pt x="526" y="324"/>
                </a:lnTo>
                <a:lnTo>
                  <a:pt x="494" y="390"/>
                </a:lnTo>
                <a:lnTo>
                  <a:pt x="452" y="450"/>
                </a:lnTo>
                <a:lnTo>
                  <a:pt x="402" y="508"/>
                </a:lnTo>
                <a:lnTo>
                  <a:pt x="342" y="560"/>
                </a:lnTo>
                <a:lnTo>
                  <a:pt x="270" y="610"/>
                </a:lnTo>
                <a:lnTo>
                  <a:pt x="188" y="656"/>
                </a:lnTo>
                <a:lnTo>
                  <a:pt x="188" y="798"/>
                </a:lnTo>
                <a:lnTo>
                  <a:pt x="0" y="514"/>
                </a:lnTo>
                <a:lnTo>
                  <a:pt x="188" y="230"/>
                </a:lnTo>
                <a:lnTo>
                  <a:pt x="188" y="372"/>
                </a:lnTo>
                <a:lnTo>
                  <a:pt x="224" y="368"/>
                </a:lnTo>
                <a:lnTo>
                  <a:pt x="264" y="356"/>
                </a:lnTo>
                <a:lnTo>
                  <a:pt x="306" y="336"/>
                </a:lnTo>
                <a:lnTo>
                  <a:pt x="348" y="310"/>
                </a:lnTo>
                <a:lnTo>
                  <a:pt x="392" y="280"/>
                </a:lnTo>
                <a:lnTo>
                  <a:pt x="432" y="246"/>
                </a:lnTo>
                <a:lnTo>
                  <a:pt x="472" y="208"/>
                </a:lnTo>
                <a:lnTo>
                  <a:pt x="506" y="166"/>
                </a:lnTo>
                <a:lnTo>
                  <a:pt x="536" y="124"/>
                </a:lnTo>
                <a:lnTo>
                  <a:pt x="558" y="82"/>
                </a:lnTo>
                <a:lnTo>
                  <a:pt x="574" y="40"/>
                </a:lnTo>
                <a:lnTo>
                  <a:pt x="578" y="0"/>
                </a:lnTo>
                <a:lnTo>
                  <a:pt x="580" y="0"/>
                </a:lnTo>
                <a:close/>
              </a:path>
            </a:pathLst>
          </a:custGeom>
          <a:gradFill rotWithShape="1">
            <a:gsLst>
              <a:gs pos="0">
                <a:schemeClr val="hlink"/>
              </a:gs>
              <a:gs pos="100000">
                <a:schemeClr val="hlink">
                  <a:gamma/>
                  <a:tint val="31765"/>
                  <a:invGamma/>
                </a:schemeClr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0">
                <a:solidFill>
                  <a:srgbClr val="00A06C"/>
                </a:solidFill>
                <a:prstDash val="solid"/>
                <a:round/>
              </a14:hiddenLine>
            </a:ext>
          </a:extLst>
        </p:spPr>
        <p:txBody>
          <a:bodyPr/>
          <a:lstStyle/>
          <a:p>
            <a:endParaRPr lang="zh-CN" altLang="en-US" sz="1350" b="1">
              <a:solidFill>
                <a:prstClr val="black"/>
              </a:solidFill>
              <a:ea typeface="黑体" panose="02010609060101010101" pitchFamily="49" charset="-122"/>
            </a:endParaRPr>
          </a:p>
        </p:txBody>
      </p:sp>
      <p:pic>
        <p:nvPicPr>
          <p:cNvPr id="15" name="图片 1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66423" y="1300612"/>
            <a:ext cx="3359944" cy="1761173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p:transition spd="slow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ldLvl="0" animBg="1"/>
      <p:bldP spid="7" grpId="0" bldLvl="0" animBg="1"/>
      <p:bldP spid="8" grpId="0" bldLvl="0" animBg="1"/>
      <p:bldP spid="100" grpId="0" bldLvl="0" animBg="1"/>
      <p:bldP spid="9" grpId="0" bldLvl="0" animBg="1"/>
      <p:bldP spid="10" grpId="0" bldLvl="0" animBg="1"/>
      <p:bldP spid="11" grpId="0" bldLvl="0" animBg="1"/>
      <p:bldP spid="12" grpId="0" bldLvl="0" animBg="1"/>
      <p:bldP spid="13" grpId="0" bldLvl="0" animBg="1"/>
      <p:bldP spid="14" grpId="0" bldLvl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1"/>
          <p:cNvSpPr/>
          <p:nvPr/>
        </p:nvSpPr>
        <p:spPr>
          <a:xfrm>
            <a:off x="630238" y="911225"/>
            <a:ext cx="5378450" cy="1200150"/>
          </a:xfrm>
          <a:prstGeom prst="rect">
            <a:avLst/>
          </a:prstGeom>
          <a:noFill/>
          <a:ln w="9525">
            <a:noFill/>
          </a:ln>
        </p:spPr>
        <p:txBody>
          <a:bodyPr anchor="ctr">
            <a:spAutoFit/>
          </a:bodyPr>
          <a:lstStyle/>
          <a:p>
            <a:pPr indent="536575">
              <a:lnSpc>
                <a:spcPct val="150000"/>
              </a:lnSpc>
            </a:pPr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风一更，雪一更，聒碎乡心梦不成，故园无此声。</a:t>
            </a:r>
            <a:endParaRPr lang="en-US" altLang="zh-CN" sz="48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cxnSp>
        <p:nvCxnSpPr>
          <p:cNvPr id="16" name="直接连接符 15"/>
          <p:cNvCxnSpPr/>
          <p:nvPr/>
        </p:nvCxnSpPr>
        <p:spPr>
          <a:xfrm>
            <a:off x="1212850" y="1466850"/>
            <a:ext cx="2286000" cy="1588"/>
          </a:xfrm>
          <a:prstGeom prst="line">
            <a:avLst/>
          </a:prstGeom>
          <a:ln w="38100">
            <a:solidFill>
              <a:srgbClr val="FF6600"/>
            </a:solidFill>
          </a:ln>
          <a:effectLst/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pic>
        <p:nvPicPr>
          <p:cNvPr id="25617" name="Picture 17" descr="http://www.51mokao.com/UserFiles/u_28850/image/1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68698" y="815986"/>
            <a:ext cx="2543139" cy="141942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Text Box 5"/>
          <p:cNvSpPr txBox="1">
            <a:spLocks noChangeArrowheads="1"/>
          </p:cNvSpPr>
          <p:nvPr/>
        </p:nvSpPr>
        <p:spPr bwMode="auto">
          <a:xfrm>
            <a:off x="512763" y="103006"/>
            <a:ext cx="6729413" cy="752475"/>
          </a:xfrm>
          <a:prstGeom prst="borderCallout1">
            <a:avLst>
              <a:gd name="adj1" fmla="val 101166"/>
              <a:gd name="adj2" fmla="val 38706"/>
              <a:gd name="adj3" fmla="val 128258"/>
              <a:gd name="adj4" fmla="val 35064"/>
            </a:avLst>
          </a:prstGeom>
          <a:solidFill>
            <a:srgbClr val="FDEFE3"/>
          </a:solidFill>
          <a:ln w="19050">
            <a:solidFill>
              <a:schemeClr val="accent6">
                <a:lumMod val="60000"/>
                <a:lumOff val="40000"/>
              </a:schemeClr>
            </a:solidFill>
            <a:prstDash val="sysDot"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/>
          <a:lstStyle/>
          <a:p>
            <a:pPr marR="0" defTabSz="457200">
              <a:buClrTx/>
              <a:buSzTx/>
              <a:buFont typeface="Arial" panose="020B0604020202020204" pitchFamily="34" charset="0"/>
              <a:defRPr/>
            </a:pPr>
            <a:r>
              <a:rPr kumimoji="0" lang="zh-CN" altLang="en-US" sz="2200" b="1" kern="1200" cap="none" spc="0" normalizeH="0" baseline="0" noProof="0" dirty="0">
                <a:latin typeface="仿宋" panose="02010609060101010101" pitchFamily="49" charset="-122"/>
                <a:ea typeface="仿宋" panose="02010609060101010101" pitchFamily="49" charset="-122"/>
                <a:cs typeface="+mn-cs"/>
              </a:rPr>
              <a:t>和上阕的“山一</a:t>
            </a:r>
            <a:r>
              <a:rPr kumimoji="0" lang="zh-CN" altLang="en-US" sz="2200" b="1" kern="1200" cap="none" spc="0" normalizeH="0" baseline="0" noProof="0" dirty="0" smtClean="0">
                <a:latin typeface="仿宋" panose="02010609060101010101" pitchFamily="49" charset="-122"/>
                <a:ea typeface="仿宋" panose="02010609060101010101" pitchFamily="49" charset="-122"/>
                <a:cs typeface="+mn-cs"/>
              </a:rPr>
              <a:t>程，水一程</a:t>
            </a:r>
            <a:r>
              <a:rPr kumimoji="0" lang="zh-CN" altLang="en-US" sz="2200" b="1" kern="1200" cap="none" spc="0" normalizeH="0" baseline="0" noProof="0" dirty="0">
                <a:latin typeface="仿宋" panose="02010609060101010101" pitchFamily="49" charset="-122"/>
                <a:ea typeface="仿宋" panose="02010609060101010101" pitchFamily="49" charset="-122"/>
                <a:cs typeface="+mn-cs"/>
              </a:rPr>
              <a:t>”</a:t>
            </a:r>
            <a:r>
              <a:rPr kumimoji="0" lang="zh-CN" altLang="en-US" sz="2200" b="1" kern="1200" cap="none" spc="0" normalizeH="0" baseline="0" noProof="0" dirty="0" smtClean="0">
                <a:latin typeface="仿宋" panose="02010609060101010101" pitchFamily="49" charset="-122"/>
                <a:ea typeface="仿宋" panose="02010609060101010101" pitchFamily="49" charset="-122"/>
                <a:cs typeface="+mn-cs"/>
              </a:rPr>
              <a:t>一样，这儿</a:t>
            </a:r>
            <a:r>
              <a:rPr kumimoji="0" lang="zh-CN" altLang="en-US" sz="2200" b="1" kern="1200" cap="none" spc="0" normalizeH="0" baseline="0" noProof="0" dirty="0">
                <a:latin typeface="仿宋" panose="02010609060101010101" pitchFamily="49" charset="-122"/>
                <a:ea typeface="仿宋" panose="02010609060101010101" pitchFamily="49" charset="-122"/>
                <a:cs typeface="+mn-cs"/>
              </a:rPr>
              <a:t>的“风一</a:t>
            </a:r>
            <a:r>
              <a:rPr kumimoji="0" lang="zh-CN" altLang="en-US" sz="2200" b="1" kern="1200" cap="none" spc="0" normalizeH="0" baseline="0" noProof="0" dirty="0" smtClean="0">
                <a:latin typeface="仿宋" panose="02010609060101010101" pitchFamily="49" charset="-122"/>
                <a:ea typeface="仿宋" panose="02010609060101010101" pitchFamily="49" charset="-122"/>
                <a:cs typeface="+mn-cs"/>
              </a:rPr>
              <a:t>更，雪</a:t>
            </a:r>
            <a:r>
              <a:rPr kumimoji="0" lang="zh-CN" altLang="en-US" sz="2200" b="1" kern="1200" cap="none" spc="0" normalizeH="0" baseline="0" noProof="0" dirty="0">
                <a:latin typeface="仿宋" panose="02010609060101010101" pitchFamily="49" charset="-122"/>
                <a:ea typeface="仿宋" panose="02010609060101010101" pitchFamily="49" charset="-122"/>
                <a:cs typeface="+mn-cs"/>
              </a:rPr>
              <a:t>一更</a:t>
            </a:r>
            <a:r>
              <a:rPr kumimoji="0" lang="zh-CN" altLang="en-US" sz="2200" b="1" kern="1200" cap="none" spc="0" normalizeH="0" baseline="0" noProof="0" dirty="0" smtClean="0">
                <a:latin typeface="仿宋" panose="02010609060101010101" pitchFamily="49" charset="-122"/>
                <a:ea typeface="仿宋" panose="02010609060101010101" pitchFamily="49" charset="-122"/>
                <a:cs typeface="+mn-cs"/>
              </a:rPr>
              <a:t>”指</a:t>
            </a:r>
            <a:r>
              <a:rPr kumimoji="0" lang="zh-CN" altLang="en-US" sz="2200" b="1" kern="1200" cap="none" spc="0" normalizeH="0" baseline="0" noProof="0" dirty="0">
                <a:latin typeface="仿宋" panose="02010609060101010101" pitchFamily="49" charset="-122"/>
                <a:ea typeface="仿宋" panose="02010609060101010101" pitchFamily="49" charset="-122"/>
                <a:cs typeface="+mn-cs"/>
              </a:rPr>
              <a:t>的</a:t>
            </a:r>
            <a:r>
              <a:rPr kumimoji="0" lang="zh-CN" altLang="en-US" sz="2200" b="1" kern="1200" cap="none" spc="0" normalizeH="0" baseline="0" noProof="0" dirty="0" smtClean="0">
                <a:latin typeface="仿宋" panose="02010609060101010101" pitchFamily="49" charset="-122"/>
                <a:ea typeface="仿宋" panose="02010609060101010101" pitchFamily="49" charset="-122"/>
                <a:cs typeface="+mn-cs"/>
              </a:rPr>
              <a:t>是荒寒</a:t>
            </a:r>
            <a:r>
              <a:rPr kumimoji="0" lang="zh-CN" altLang="en-US" sz="2200" b="1" kern="1200" cap="none" spc="0" normalizeH="0" baseline="0" noProof="0" dirty="0">
                <a:latin typeface="仿宋" panose="02010609060101010101" pitchFamily="49" charset="-122"/>
                <a:ea typeface="仿宋" panose="02010609060101010101" pitchFamily="49" charset="-122"/>
                <a:cs typeface="+mn-cs"/>
              </a:rPr>
              <a:t>的</a:t>
            </a:r>
            <a:r>
              <a:rPr kumimoji="0" lang="zh-CN" altLang="en-US" sz="2200" b="1" kern="1200" cap="none" spc="0" normalizeH="0" baseline="0" noProof="0" dirty="0" smtClean="0">
                <a:latin typeface="仿宋" panose="02010609060101010101" pitchFamily="49" charset="-122"/>
                <a:ea typeface="仿宋" panose="02010609060101010101" pitchFamily="49" charset="-122"/>
                <a:cs typeface="+mn-cs"/>
              </a:rPr>
              <a:t>塞外，一</a:t>
            </a:r>
            <a:r>
              <a:rPr kumimoji="0" lang="zh-CN" altLang="en-US" sz="2200" b="1" kern="1200" cap="none" spc="0" normalizeH="0" baseline="0" noProof="0" dirty="0">
                <a:latin typeface="仿宋" panose="02010609060101010101" pitchFamily="49" charset="-122"/>
                <a:ea typeface="仿宋" panose="02010609060101010101" pitchFamily="49" charset="-122"/>
                <a:cs typeface="+mn-cs"/>
              </a:rPr>
              <a:t>整夜风雪交加。</a:t>
            </a:r>
          </a:p>
        </p:txBody>
      </p:sp>
      <p:sp>
        <p:nvSpPr>
          <p:cNvPr id="20" name="Text Box 5"/>
          <p:cNvSpPr txBox="1">
            <a:spLocks noChangeArrowheads="1"/>
          </p:cNvSpPr>
          <p:nvPr/>
        </p:nvSpPr>
        <p:spPr bwMode="auto">
          <a:xfrm>
            <a:off x="920750" y="2192338"/>
            <a:ext cx="7281863" cy="750888"/>
          </a:xfrm>
          <a:prstGeom prst="borderCallout1">
            <a:avLst>
              <a:gd name="adj1" fmla="val -3072"/>
              <a:gd name="adj2" fmla="val 31265"/>
              <a:gd name="adj3" fmla="val -47404"/>
              <a:gd name="adj4" fmla="val 25458"/>
            </a:avLst>
          </a:prstGeom>
          <a:solidFill>
            <a:srgbClr val="FDEFE3"/>
          </a:solidFill>
          <a:ln w="19050">
            <a:solidFill>
              <a:schemeClr val="accent6">
                <a:lumMod val="60000"/>
                <a:lumOff val="40000"/>
              </a:schemeClr>
            </a:solidFill>
            <a:prstDash val="sysDot"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/>
          <a:lstStyle/>
          <a:p>
            <a:pPr marR="0" defTabSz="457200">
              <a:buClrTx/>
              <a:buSzTx/>
              <a:buFont typeface="Arial" panose="020B0604020202020204" pitchFamily="34" charset="0"/>
              <a:defRPr/>
            </a:pPr>
            <a:r>
              <a:rPr kumimoji="0" lang="zh-CN" altLang="en-US" sz="2200" b="1" kern="1200" cap="none" spc="0" normalizeH="0" baseline="0" noProof="0" dirty="0" smtClean="0">
                <a:latin typeface="仿宋" panose="02010609060101010101" pitchFamily="49" charset="-122"/>
                <a:ea typeface="仿宋" panose="02010609060101010101" pitchFamily="49" charset="-122"/>
                <a:cs typeface="+mn-cs"/>
              </a:rPr>
              <a:t>“</a:t>
            </a:r>
            <a:r>
              <a:rPr kumimoji="0" lang="zh-CN" altLang="en-US" sz="2200" b="1" kern="1200" cap="none" spc="0" normalizeH="0" baseline="0" noProof="0" dirty="0">
                <a:latin typeface="仿宋" panose="02010609060101010101" pitchFamily="49" charset="-122"/>
                <a:ea typeface="仿宋" panose="02010609060101010101" pitchFamily="49" charset="-122"/>
                <a:cs typeface="+mn-cs"/>
              </a:rPr>
              <a:t>风一</a:t>
            </a:r>
            <a:r>
              <a:rPr kumimoji="0" lang="zh-CN" altLang="en-US" sz="2200" b="1" kern="1200" cap="none" spc="0" normalizeH="0" baseline="0" noProof="0" dirty="0" smtClean="0">
                <a:latin typeface="仿宋" panose="02010609060101010101" pitchFamily="49" charset="-122"/>
                <a:ea typeface="仿宋" panose="02010609060101010101" pitchFamily="49" charset="-122"/>
                <a:cs typeface="+mn-cs"/>
              </a:rPr>
              <a:t>更，雪</a:t>
            </a:r>
            <a:r>
              <a:rPr kumimoji="0" lang="zh-CN" altLang="en-US" sz="2200" b="1" kern="1200" cap="none" spc="0" normalizeH="0" baseline="0" noProof="0" dirty="0">
                <a:latin typeface="仿宋" panose="02010609060101010101" pitchFamily="49" charset="-122"/>
                <a:ea typeface="仿宋" panose="02010609060101010101" pitchFamily="49" charset="-122"/>
                <a:cs typeface="+mn-cs"/>
              </a:rPr>
              <a:t>一更”与“故园无此声”形成了强烈的</a:t>
            </a:r>
            <a:r>
              <a:rPr kumimoji="0" lang="zh-CN" altLang="en-US" sz="2200" b="1" kern="1200" cap="none" spc="0" normalizeH="0" baseline="0" noProof="0" dirty="0" smtClean="0">
                <a:latin typeface="仿宋" panose="02010609060101010101" pitchFamily="49" charset="-122"/>
                <a:ea typeface="仿宋" panose="02010609060101010101" pitchFamily="49" charset="-122"/>
                <a:cs typeface="+mn-cs"/>
              </a:rPr>
              <a:t>反差，进一步</a:t>
            </a:r>
            <a:r>
              <a:rPr kumimoji="0" lang="zh-CN" altLang="en-US" sz="2200" b="1" kern="1200" cap="none" spc="0" normalizeH="0" baseline="0" noProof="0" dirty="0">
                <a:latin typeface="仿宋" panose="02010609060101010101" pitchFamily="49" charset="-122"/>
                <a:ea typeface="仿宋" panose="02010609060101010101" pitchFamily="49" charset="-122"/>
                <a:cs typeface="+mn-cs"/>
              </a:rPr>
              <a:t>体现了故园的温馨、宁静、祥和。</a:t>
            </a:r>
          </a:p>
        </p:txBody>
      </p:sp>
      <p:grpSp>
        <p:nvGrpSpPr>
          <p:cNvPr id="21" name="组合 20"/>
          <p:cNvGrpSpPr/>
          <p:nvPr/>
        </p:nvGrpSpPr>
        <p:grpSpPr>
          <a:xfrm>
            <a:off x="-28575" y="2770188"/>
            <a:ext cx="8174038" cy="879475"/>
            <a:chOff x="772686" y="3876457"/>
            <a:chExt cx="8177645" cy="879120"/>
          </a:xfrm>
        </p:grpSpPr>
        <p:sp>
          <p:nvSpPr>
            <p:cNvPr id="27659" name="文本框 9"/>
            <p:cNvSpPr txBox="1"/>
            <p:nvPr/>
          </p:nvSpPr>
          <p:spPr>
            <a:xfrm>
              <a:off x="1613629" y="4090304"/>
              <a:ext cx="7336702" cy="471286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21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从“聒碎乡心梦不成”能感受到什么？</a:t>
              </a:r>
            </a:p>
          </p:txBody>
        </p:sp>
        <p:pic>
          <p:nvPicPr>
            <p:cNvPr id="27660" name="Picture 9" descr="C:\Users\Administrator\Desktop\道德与法制\e252f8caa5c45daa236bbc27802d0871.png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72686" y="3876457"/>
              <a:ext cx="896070" cy="879120"/>
            </a:xfrm>
            <a:prstGeom prst="rect">
              <a:avLst/>
            </a:prstGeom>
            <a:noFill/>
            <a:ln w="9525">
              <a:noFill/>
            </a:ln>
          </p:spPr>
        </p:pic>
      </p:grpSp>
      <p:sp>
        <p:nvSpPr>
          <p:cNvPr id="24" name="矩形 23"/>
          <p:cNvSpPr/>
          <p:nvPr/>
        </p:nvSpPr>
        <p:spPr>
          <a:xfrm>
            <a:off x="892175" y="3475038"/>
            <a:ext cx="7507288" cy="135255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9525">
            <a:noFill/>
          </a:ln>
        </p:spPr>
        <p:txBody>
          <a:bodyPr>
            <a:spAutoFit/>
          </a:bodyPr>
          <a:lstStyle/>
          <a:p>
            <a:pPr indent="536575">
              <a:lnSpc>
                <a:spcPct val="130000"/>
              </a:lnSpc>
            </a:pPr>
            <a:r>
              <a:rPr lang="zh-CN" altLang="en-US" sz="2100" b="1" dirty="0">
                <a:solidFill>
                  <a:srgbClr val="C00000"/>
                </a:solidFill>
                <a:latin typeface="Calibri" panose="020F0502020204030204" pitchFamily="34" charset="0"/>
              </a:rPr>
              <a:t>“聒碎乡心梦不成”与上阙“夜深千帐灯”相呼应，直接回答了深夜不寐的原因。结句的“聒”字用得很灵脱，写出了风狂雪骤的气势，表现了词人对狂风暴雪极为厌恶的情感。</a:t>
            </a:r>
          </a:p>
        </p:txBody>
      </p:sp>
      <p:cxnSp>
        <p:nvCxnSpPr>
          <p:cNvPr id="25" name="直接连接符 24"/>
          <p:cNvCxnSpPr/>
          <p:nvPr/>
        </p:nvCxnSpPr>
        <p:spPr>
          <a:xfrm>
            <a:off x="746125" y="2017713"/>
            <a:ext cx="1562100" cy="1588"/>
          </a:xfrm>
          <a:prstGeom prst="line">
            <a:avLst/>
          </a:prstGeom>
          <a:ln w="38100">
            <a:solidFill>
              <a:srgbClr val="FF6600"/>
            </a:solidFill>
          </a:ln>
          <a:effectLst/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bldLvl="0" animBg="1"/>
      <p:bldP spid="20" grpId="0" bldLvl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844223" y="1206161"/>
            <a:ext cx="788510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700" b="1" dirty="0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    </a:t>
            </a:r>
            <a:r>
              <a:rPr lang="zh-CN" altLang="en-US" sz="2700" b="1" dirty="0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请同学们想象词中景色，再读这首词。边读边思考：作者干什么去了？这首词的主题是什么呢？</a:t>
            </a:r>
            <a:endParaRPr lang="en-US" altLang="zh-CN" sz="2700" b="1" dirty="0">
              <a:latin typeface="黑体" panose="02010609060101010101" pitchFamily="49" charset="-122"/>
              <a:ea typeface="黑体" panose="02010609060101010101" pitchFamily="49" charset="-122"/>
              <a:cs typeface="黑体" panose="02010609060101010101" pitchFamily="49" charset="-122"/>
            </a:endParaRPr>
          </a:p>
        </p:txBody>
      </p:sp>
      <p:sp>
        <p:nvSpPr>
          <p:cNvPr id="100" name="文本框 99"/>
          <p:cNvSpPr txBox="1"/>
          <p:nvPr/>
        </p:nvSpPr>
        <p:spPr>
          <a:xfrm>
            <a:off x="1279422" y="2534324"/>
            <a:ext cx="6403658" cy="460375"/>
          </a:xfrm>
          <a:prstGeom prst="rect">
            <a:avLst/>
          </a:prstGeom>
          <a:solidFill>
            <a:schemeClr val="bg1"/>
          </a:solidFill>
          <a:ln w="9525">
            <a:noFill/>
          </a:ln>
        </p:spPr>
        <p:txBody>
          <a:bodyPr wrap="square">
            <a:spAutoFit/>
          </a:bodyPr>
          <a:lstStyle/>
          <a:p>
            <a:pPr indent="304800"/>
            <a:r>
              <a:rPr lang="zh-CN" sz="2400" b="1">
                <a:solidFill>
                  <a:srgbClr val="C00000"/>
                </a:solidFill>
                <a:ea typeface="宋体" panose="02010600030101010101" pitchFamily="2" charset="-122"/>
              </a:rPr>
              <a:t>作者跟随军队去关外了，很想念自己的家人。</a:t>
            </a:r>
            <a:endParaRPr lang="zh-CN" altLang="en-US" sz="2400" b="1">
              <a:solidFill>
                <a:srgbClr val="C00000"/>
              </a:solidFill>
              <a:ea typeface="宋体" panose="02010600030101010101" pitchFamily="2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2677215" y="3453962"/>
            <a:ext cx="3586238" cy="46166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none" rtlCol="0">
            <a:spAutoFit/>
          </a:bodyPr>
          <a:lstStyle/>
          <a:p>
            <a:pPr indent="304800" algn="l"/>
            <a:r>
              <a:rPr lang="zh-CN" sz="2400" b="1">
                <a:solidFill>
                  <a:srgbClr val="C00000"/>
                </a:solidFill>
                <a:ea typeface="宋体" panose="02010600030101010101" pitchFamily="2" charset="-122"/>
                <a:sym typeface="+mn-ea"/>
              </a:rPr>
              <a:t>这首词的主题是思乡。</a:t>
            </a:r>
            <a:endParaRPr lang="zh-CN" altLang="en-US" sz="2400" b="1">
              <a:solidFill>
                <a:srgbClr val="C00000"/>
              </a:solidFill>
              <a:ea typeface="宋体" panose="02010600030101010101" pitchFamily="2" charset="-122"/>
              <a:sym typeface="+mn-ea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3077210" y="257784"/>
            <a:ext cx="2825750" cy="591988"/>
            <a:chOff x="2875615" y="172361"/>
            <a:chExt cx="3458694" cy="592137"/>
          </a:xfrm>
        </p:grpSpPr>
        <p:pic>
          <p:nvPicPr>
            <p:cNvPr id="8" name="Picture 2" descr="C:\Users\Administrator\Desktop\资源 3@3x.png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2875615" y="172361"/>
              <a:ext cx="3458694" cy="592137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9" name="矩形 16"/>
            <p:cNvSpPr/>
            <p:nvPr/>
          </p:nvSpPr>
          <p:spPr>
            <a:xfrm>
              <a:off x="3128216" y="209835"/>
              <a:ext cx="3206093" cy="522101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2800" b="1" dirty="0" smtClean="0">
                  <a:solidFill>
                    <a:srgbClr val="0000FF"/>
                  </a:solidFill>
                  <a:latin typeface="+mj-ea"/>
                  <a:ea typeface="+mj-ea"/>
                  <a:sym typeface="+mn-ea"/>
                </a:rPr>
                <a:t>一起明词情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0" grpId="0" bldLvl="0" animBg="1"/>
      <p:bldP spid="5" grpId="0" bldLvl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>
            <a:spLocks noChangeArrowheads="1"/>
          </p:cNvSpPr>
          <p:nvPr/>
        </p:nvSpPr>
        <p:spPr bwMode="auto">
          <a:xfrm>
            <a:off x="634190" y="2386829"/>
            <a:ext cx="8012113" cy="2308324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 lvl="0">
              <a:lnSpc>
                <a:spcPct val="150000"/>
              </a:lnSpc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66FF"/>
                </a:solidFill>
                <a:effectLst/>
                <a:uLnTx/>
                <a:uFillTx/>
                <a:latin typeface="+mj-ea"/>
                <a:ea typeface="+mj-ea"/>
                <a:cs typeface="+mn-cs"/>
              </a:rPr>
              <a:t>诗意</a:t>
            </a:r>
            <a:r>
              <a:rPr kumimoji="0" lang="zh-CN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66FF"/>
                </a:solidFill>
                <a:effectLst/>
                <a:uLnTx/>
                <a:uFillTx/>
                <a:latin typeface="+mj-ea"/>
                <a:ea typeface="+mj-ea"/>
                <a:cs typeface="+mn-cs"/>
              </a:rPr>
              <a:t>：</a:t>
            </a:r>
            <a:r>
              <a:rPr lang="zh-CN" altLang="en-US" sz="2400" b="1" dirty="0">
                <a:solidFill>
                  <a:srgbClr val="C00000"/>
                </a:solidFill>
                <a:latin typeface="+mj-ea"/>
                <a:ea typeface="+mj-ea"/>
              </a:rPr>
              <a:t>翻过一座座山，渡过一条条河，正向山海关那边走去，夜深了，千万个帐篷里都点起了灯。晚上风声不断，飞雪不停，风雪声让思乡的将士们无法入睡，家乡没有这样的声音。</a:t>
            </a:r>
            <a:endParaRPr kumimoji="0" lang="zh-CN" altLang="en-US" sz="24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+mj-ea"/>
              <a:ea typeface="+mj-ea"/>
              <a:cs typeface="+mn-cs"/>
            </a:endParaRPr>
          </a:p>
        </p:txBody>
      </p:sp>
      <p:sp>
        <p:nvSpPr>
          <p:cNvPr id="24579" name="矩形 2"/>
          <p:cNvSpPr/>
          <p:nvPr/>
        </p:nvSpPr>
        <p:spPr>
          <a:xfrm>
            <a:off x="958850" y="152086"/>
            <a:ext cx="7161213" cy="22161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2400" b="1" dirty="0">
                <a:latin typeface="黑体" panose="02010609060101010101" pitchFamily="49" charset="-122"/>
                <a:ea typeface="黑体" panose="02010609060101010101" pitchFamily="49" charset="-122"/>
              </a:rPr>
              <a:t>长相思</a:t>
            </a:r>
          </a:p>
          <a:p>
            <a:pPr algn="ctr">
              <a:lnSpc>
                <a:spcPct val="150000"/>
              </a:lnSpc>
            </a:pPr>
            <a:r>
              <a:rPr lang="en-US" altLang="zh-CN" sz="2000" b="1" dirty="0">
                <a:latin typeface="仿宋" panose="02010609060101010101" pitchFamily="49" charset="-122"/>
                <a:ea typeface="仿宋" panose="02010609060101010101" pitchFamily="49" charset="-122"/>
              </a:rPr>
              <a:t>[</a:t>
            </a:r>
            <a:r>
              <a:rPr lang="zh-CN" altLang="en-US" sz="2000" b="1" dirty="0">
                <a:latin typeface="仿宋" panose="02010609060101010101" pitchFamily="49" charset="-122"/>
                <a:ea typeface="仿宋" panose="02010609060101010101" pitchFamily="49" charset="-122"/>
              </a:rPr>
              <a:t>清</a:t>
            </a:r>
            <a:r>
              <a:rPr lang="en-US" altLang="zh-CN" sz="2000" b="1" dirty="0">
                <a:latin typeface="仿宋" panose="02010609060101010101" pitchFamily="49" charset="-122"/>
                <a:ea typeface="仿宋" panose="02010609060101010101" pitchFamily="49" charset="-122"/>
              </a:rPr>
              <a:t>]</a:t>
            </a:r>
            <a:r>
              <a:rPr lang="zh-CN" altLang="en-US" sz="2000" b="1" dirty="0">
                <a:latin typeface="仿宋" panose="02010609060101010101" pitchFamily="49" charset="-122"/>
                <a:ea typeface="仿宋" panose="02010609060101010101" pitchFamily="49" charset="-122"/>
              </a:rPr>
              <a:t>纳兰性德</a:t>
            </a:r>
          </a:p>
          <a:p>
            <a:pPr algn="ctr">
              <a:lnSpc>
                <a:spcPct val="150000"/>
              </a:lnSpc>
            </a:pPr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山一程，水一程，身向榆关那畔行，夜深千帐灯。    风一更，雪一更，聒碎乡心梦不成，故园无此声。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文本框 99"/>
          <p:cNvSpPr txBox="1"/>
          <p:nvPr/>
        </p:nvSpPr>
        <p:spPr>
          <a:xfrm>
            <a:off x="769931" y="524305"/>
            <a:ext cx="7646194" cy="892552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indent="712788"/>
            <a:r>
              <a:rPr lang="zh-CN" sz="2600" b="1" dirty="0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读诗的上阙。诗人走过了哪些地方</a:t>
            </a:r>
            <a:r>
              <a:rPr lang="en-US" altLang="zh-CN" sz="2600" b="1" dirty="0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?</a:t>
            </a:r>
            <a:r>
              <a:rPr lang="zh-CN" altLang="en-US" sz="2600" b="1" dirty="0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这一路上他走得容易吗？</a:t>
            </a:r>
          </a:p>
        </p:txBody>
      </p:sp>
      <p:sp>
        <p:nvSpPr>
          <p:cNvPr id="2" name="矩形 1"/>
          <p:cNvSpPr/>
          <p:nvPr/>
        </p:nvSpPr>
        <p:spPr>
          <a:xfrm>
            <a:off x="2175180" y="1792316"/>
            <a:ext cx="510540" cy="489585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/>
          </a:p>
        </p:txBody>
      </p:sp>
      <p:sp>
        <p:nvSpPr>
          <p:cNvPr id="3" name="矩形 2"/>
          <p:cNvSpPr/>
          <p:nvPr/>
        </p:nvSpPr>
        <p:spPr>
          <a:xfrm>
            <a:off x="3995854" y="1792316"/>
            <a:ext cx="510540" cy="489585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/>
          </a:p>
        </p:txBody>
      </p:sp>
      <p:sp>
        <p:nvSpPr>
          <p:cNvPr id="4" name="矩形 3"/>
          <p:cNvSpPr/>
          <p:nvPr/>
        </p:nvSpPr>
        <p:spPr>
          <a:xfrm>
            <a:off x="6781810" y="1781683"/>
            <a:ext cx="938689" cy="489585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/>
          </a:p>
        </p:txBody>
      </p:sp>
      <p:sp>
        <p:nvSpPr>
          <p:cNvPr id="5" name="爆炸形 1 4"/>
          <p:cNvSpPr/>
          <p:nvPr/>
        </p:nvSpPr>
        <p:spPr>
          <a:xfrm>
            <a:off x="3338474" y="3032724"/>
            <a:ext cx="2469356" cy="1448753"/>
          </a:xfrm>
          <a:prstGeom prst="irregularSeal1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3300" b="1" dirty="0"/>
              <a:t>艰难</a:t>
            </a:r>
          </a:p>
        </p:txBody>
      </p:sp>
      <p:sp>
        <p:nvSpPr>
          <p:cNvPr id="14" name="矩形 13"/>
          <p:cNvSpPr/>
          <p:nvPr/>
        </p:nvSpPr>
        <p:spPr>
          <a:xfrm>
            <a:off x="1177611" y="1707252"/>
            <a:ext cx="6767989" cy="11988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36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    </a:t>
            </a:r>
            <a:r>
              <a:rPr lang="zh-CN" altLang="en-US" sz="36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山一程，水一程，身向榆关那畔行，夜深千帐灯。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ldLvl="0" animBg="1"/>
      <p:bldP spid="3" grpId="0" bldLvl="0" animBg="1"/>
      <p:bldP spid="4" grpId="0" bldLvl="0" animBg="1"/>
      <p:bldP spid="5" grpId="0" bldLvl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文本框 99"/>
          <p:cNvSpPr txBox="1"/>
          <p:nvPr/>
        </p:nvSpPr>
        <p:spPr>
          <a:xfrm>
            <a:off x="791832" y="613069"/>
            <a:ext cx="7646194" cy="101473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indent="808038"/>
            <a:r>
              <a:rPr lang="zh-CN" sz="3000" b="1" dirty="0" smtClean="0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读</a:t>
            </a:r>
            <a:r>
              <a:rPr lang="zh-CN" sz="3000" b="1" dirty="0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诗的下阙。这一路上，诗人除了跋山涉水，还经历了什么</a:t>
            </a:r>
            <a:r>
              <a:rPr lang="zh-CN" altLang="en-US" sz="3000" b="1" dirty="0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？</a:t>
            </a:r>
          </a:p>
        </p:txBody>
      </p:sp>
      <p:sp>
        <p:nvSpPr>
          <p:cNvPr id="2" name="矩形 1"/>
          <p:cNvSpPr/>
          <p:nvPr/>
        </p:nvSpPr>
        <p:spPr>
          <a:xfrm>
            <a:off x="2571906" y="1910222"/>
            <a:ext cx="510540" cy="489585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/>
          </a:p>
        </p:txBody>
      </p:sp>
      <p:sp>
        <p:nvSpPr>
          <p:cNvPr id="3" name="矩形 2"/>
          <p:cNvSpPr/>
          <p:nvPr/>
        </p:nvSpPr>
        <p:spPr>
          <a:xfrm>
            <a:off x="4587405" y="1942121"/>
            <a:ext cx="470059" cy="489585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/>
          </a:p>
        </p:txBody>
      </p:sp>
      <p:sp>
        <p:nvSpPr>
          <p:cNvPr id="6" name="矩形 5"/>
          <p:cNvSpPr/>
          <p:nvPr/>
        </p:nvSpPr>
        <p:spPr>
          <a:xfrm>
            <a:off x="1600835" y="1846133"/>
            <a:ext cx="5979160" cy="1176020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pPr lvl="0" algn="just" fontAlgn="auto">
              <a:lnSpc>
                <a:spcPct val="100000"/>
              </a:lnSpc>
            </a:pPr>
            <a:r>
              <a:rPr lang="en-US" altLang="zh-CN" sz="36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    </a:t>
            </a:r>
            <a:r>
              <a:rPr lang="zh-CN" altLang="en-US" sz="36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风一更，雪一更，聒碎乡心梦不成，故园无此声。</a:t>
            </a:r>
          </a:p>
        </p:txBody>
      </p:sp>
      <p:sp>
        <p:nvSpPr>
          <p:cNvPr id="5" name="爆炸形 1 4"/>
          <p:cNvSpPr/>
          <p:nvPr/>
        </p:nvSpPr>
        <p:spPr>
          <a:xfrm>
            <a:off x="3731895" y="3181586"/>
            <a:ext cx="2469356" cy="1448753"/>
          </a:xfrm>
          <a:prstGeom prst="irregularSeal1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3300" b="1" dirty="0"/>
              <a:t>环境恶劣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ldLvl="0" animBg="1"/>
      <p:bldP spid="3" grpId="0" bldLvl="0" animBg="1"/>
      <p:bldP spid="5" grpId="0" bldLvl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724795" y="549897"/>
            <a:ext cx="8025798" cy="1337945"/>
          </a:xfrm>
          <a:prstGeom prst="rect">
            <a:avLst/>
          </a:prstGeom>
          <a:noFill/>
          <a:ln>
            <a:solidFill>
              <a:srgbClr val="00B0F0"/>
            </a:solidFill>
          </a:ln>
        </p:spPr>
        <p:txBody>
          <a:bodyPr wrap="square" rtlCol="0">
            <a:spAutoFit/>
          </a:bodyPr>
          <a:lstStyle/>
          <a:p>
            <a:pPr indent="627063"/>
            <a:r>
              <a:rPr lang="zh-CN" altLang="en-US" sz="2600" b="1" dirty="0" smtClean="0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终于</a:t>
            </a:r>
            <a:r>
              <a:rPr lang="zh-CN" altLang="en-US" sz="2600" b="1" dirty="0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到了安营扎寨休息的时候了，面对着</a:t>
            </a:r>
            <a:r>
              <a:rPr lang="en-US" altLang="zh-CN" sz="26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“</a:t>
            </a:r>
            <a:r>
              <a:rPr lang="zh-CN" altLang="en-US" sz="26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夜深千帐灯</a:t>
            </a:r>
            <a:r>
              <a:rPr lang="en-US" altLang="zh-CN" sz="26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”</a:t>
            </a:r>
            <a:r>
              <a:rPr lang="zh-CN" altLang="en-US" sz="2600" b="1" dirty="0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，作者的心情会是什么样的？他会想到什么样的景象呢？</a:t>
            </a:r>
          </a:p>
        </p:txBody>
      </p:sp>
      <p:sp>
        <p:nvSpPr>
          <p:cNvPr id="3" name="椭圆 2"/>
          <p:cNvSpPr/>
          <p:nvPr/>
        </p:nvSpPr>
        <p:spPr>
          <a:xfrm>
            <a:off x="1173004" y="2415300"/>
            <a:ext cx="2020729" cy="151066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4500"/>
              <a:t>凄凉</a:t>
            </a:r>
          </a:p>
        </p:txBody>
      </p:sp>
      <p:sp>
        <p:nvSpPr>
          <p:cNvPr id="5" name="椭圆 4"/>
          <p:cNvSpPr/>
          <p:nvPr/>
        </p:nvSpPr>
        <p:spPr>
          <a:xfrm>
            <a:off x="2127885" y="3164441"/>
            <a:ext cx="2020729" cy="151066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4500"/>
              <a:t>孤寂</a:t>
            </a:r>
          </a:p>
        </p:txBody>
      </p:sp>
      <p:sp>
        <p:nvSpPr>
          <p:cNvPr id="6" name="椭圆 5"/>
          <p:cNvSpPr/>
          <p:nvPr/>
        </p:nvSpPr>
        <p:spPr>
          <a:xfrm>
            <a:off x="3561398" y="3273026"/>
            <a:ext cx="2020729" cy="151066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4500"/>
              <a:t>想家</a:t>
            </a:r>
          </a:p>
        </p:txBody>
      </p:sp>
      <p:sp>
        <p:nvSpPr>
          <p:cNvPr id="4" name="圆角矩形 3"/>
          <p:cNvSpPr/>
          <p:nvPr/>
        </p:nvSpPr>
        <p:spPr>
          <a:xfrm>
            <a:off x="3383280" y="1982389"/>
            <a:ext cx="5061109" cy="151066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4500"/>
              <a:t>和家人团聚的景象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ldLvl="0" animBg="1"/>
      <p:bldP spid="5" grpId="0" bldLvl="0" animBg="1"/>
      <p:bldP spid="6" grpId="0" bldLvl="0" animBg="1"/>
      <p:bldP spid="4" grpId="0" bldLvl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1063428" y="725643"/>
            <a:ext cx="7368174" cy="922020"/>
          </a:xfrm>
          <a:prstGeom prst="rect">
            <a:avLst/>
          </a:prstGeom>
          <a:solidFill>
            <a:srgbClr val="FFFF00"/>
          </a:solidFill>
          <a:ln>
            <a:solidFill>
              <a:srgbClr val="00B0F0"/>
            </a:solidFill>
          </a:ln>
        </p:spPr>
        <p:txBody>
          <a:bodyPr wrap="square" rtlCol="0">
            <a:spAutoFit/>
          </a:bodyPr>
          <a:lstStyle/>
          <a:p>
            <a:pPr indent="712788"/>
            <a:r>
              <a:rPr lang="zh-CN" altLang="en-US" sz="2700" b="1" dirty="0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我们的作者离家千里之外，只能在梦里和家人团聚了。但是，他如愿了吗？</a:t>
            </a:r>
            <a:endParaRPr lang="en-US" altLang="zh-CN" sz="2700" b="1" dirty="0">
              <a:latin typeface="黑体" panose="02010609060101010101" pitchFamily="49" charset="-122"/>
              <a:ea typeface="黑体" panose="02010609060101010101" pitchFamily="49" charset="-122"/>
              <a:cs typeface="黑体" panose="02010609060101010101" pitchFamily="49" charset="-122"/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3336608" y="2008417"/>
            <a:ext cx="1367314" cy="489585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/>
          </a:p>
        </p:txBody>
      </p:sp>
      <p:sp>
        <p:nvSpPr>
          <p:cNvPr id="27" name="爆炸形 1 26"/>
          <p:cNvSpPr/>
          <p:nvPr/>
        </p:nvSpPr>
        <p:spPr>
          <a:xfrm>
            <a:off x="3710629" y="2639303"/>
            <a:ext cx="2735580" cy="1714976"/>
          </a:xfrm>
          <a:prstGeom prst="irregularSeal1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3000" b="1"/>
              <a:t>没有</a:t>
            </a:r>
          </a:p>
          <a:p>
            <a:pPr algn="ctr"/>
            <a:r>
              <a:rPr lang="zh-CN" altLang="en-US" sz="3000" b="1"/>
              <a:t>如愿</a:t>
            </a:r>
          </a:p>
        </p:txBody>
      </p:sp>
      <p:sp>
        <p:nvSpPr>
          <p:cNvPr id="23" name="文本框 22"/>
          <p:cNvSpPr txBox="1"/>
          <p:nvPr/>
        </p:nvSpPr>
        <p:spPr>
          <a:xfrm>
            <a:off x="1456849" y="1941742"/>
            <a:ext cx="6610350" cy="64516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pPr algn="just"/>
            <a:r>
              <a:rPr lang="zh-CN" altLang="en-US" sz="3600" b="1" dirty="0" smtClean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聒碎乡心梦不成，故园无此声。</a:t>
            </a:r>
            <a:endParaRPr lang="zh-CN" altLang="en-US" sz="135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bldLvl="0" animBg="1"/>
      <p:bldP spid="27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1056232" y="857885"/>
            <a:ext cx="7417908" cy="13379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700" b="1" dirty="0">
                <a:latin typeface="黑体" panose="02010609060101010101" pitchFamily="49" charset="-122"/>
                <a:ea typeface="黑体" panose="02010609060101010101" pitchFamily="49" charset="-122"/>
              </a:rPr>
              <a:t>    </a:t>
            </a:r>
            <a:r>
              <a:rPr lang="zh-CN" altLang="en-US" sz="2700" b="1" dirty="0">
                <a:latin typeface="黑体" panose="02010609060101010101" pitchFamily="49" charset="-122"/>
                <a:ea typeface="黑体" panose="02010609060101010101" pitchFamily="49" charset="-122"/>
              </a:rPr>
              <a:t>醒着离家千里之外，想梦中与家人团聚又被风雪之声吵醒。这样的情景之下，我们的作者愈发的思乡了。</a:t>
            </a:r>
          </a:p>
        </p:txBody>
      </p:sp>
      <p:sp>
        <p:nvSpPr>
          <p:cNvPr id="4" name="文本框 3"/>
          <p:cNvSpPr txBox="1"/>
          <p:nvPr/>
        </p:nvSpPr>
        <p:spPr>
          <a:xfrm>
            <a:off x="1149104" y="2566592"/>
            <a:ext cx="7091110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7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    </a:t>
            </a:r>
            <a:r>
              <a:rPr lang="zh-CN" altLang="en-US" sz="27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让我们带着这份思乡之情，背诵诗歌。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圆角矩形 1"/>
          <p:cNvSpPr/>
          <p:nvPr/>
        </p:nvSpPr>
        <p:spPr>
          <a:xfrm>
            <a:off x="427329" y="1056601"/>
            <a:ext cx="8326438" cy="2553891"/>
          </a:xfrm>
          <a:prstGeom prst="roundRect">
            <a:avLst/>
          </a:prstGeom>
          <a:effectLst>
            <a:outerShdw blurRad="76200" dist="12700" dir="2700000" sy="-23000" kx="-800400" algn="bl" rotWithShape="0">
              <a:prstClr val="black">
                <a:alpha val="20000"/>
              </a:prstClr>
            </a:outerShdw>
          </a:effectLst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marL="0" marR="0" lvl="0" indent="0" algn="ctr" defTabSz="4572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Times New Roman" pitchFamily="18" charset="0"/>
                <a:ea typeface="黑体" pitchFamily="49" charset="-122"/>
                <a:cs typeface="Times New Roman" pitchFamily="18" charset="0"/>
              </a:rPr>
              <a:t>情景交融    </a:t>
            </a:r>
            <a:endParaRPr kumimoji="0" lang="zh-CN" altLang="en-US" sz="2400" b="1" i="0" u="none" strike="noStrike" kern="1200" cap="none" spc="0" normalizeH="0" baseline="0" noProof="0" dirty="0">
              <a:ln>
                <a:noFill/>
              </a:ln>
              <a:solidFill>
                <a:schemeClr val="dk1"/>
              </a:solidFill>
              <a:effectLst/>
              <a:uLnTx/>
              <a:uFillTx/>
              <a:latin typeface="Times New Roman" pitchFamily="18" charset="0"/>
              <a:ea typeface="黑体" pitchFamily="49" charset="-122"/>
              <a:cs typeface="Times New Roman" pitchFamily="18" charset="0"/>
            </a:endParaRPr>
          </a:p>
          <a:p>
            <a:pPr lvl="0">
              <a:lnSpc>
                <a:spcPct val="150000"/>
              </a:lnSpc>
              <a:defRPr/>
            </a:pPr>
            <a:r>
              <a:rPr lang="zh-CN" altLang="en-US" sz="2400" b="1" dirty="0">
                <a:solidFill>
                  <a:srgbClr val="FF000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学方法</a:t>
            </a:r>
            <a:r>
              <a:rPr lang="zh-CN" altLang="en-US" sz="2400" b="1" dirty="0">
                <a:latin typeface="Times New Roman" pitchFamily="18" charset="0"/>
                <a:ea typeface="+mj-ea"/>
                <a:cs typeface="Times New Roman" pitchFamily="18" charset="0"/>
              </a:rPr>
              <a:t>：情景交融指文学作品把写景和抒情紧密地结合起来。本课的三首诗词都用到</a:t>
            </a:r>
            <a:r>
              <a:rPr lang="zh-CN" altLang="en-US" sz="2400" b="1" dirty="0" smtClean="0">
                <a:latin typeface="Times New Roman" pitchFamily="18" charset="0"/>
                <a:ea typeface="+mj-ea"/>
                <a:cs typeface="Times New Roman" pitchFamily="18" charset="0"/>
              </a:rPr>
              <a:t>了情景交融</a:t>
            </a:r>
            <a:r>
              <a:rPr lang="zh-CN" altLang="en-US" sz="2400" b="1" dirty="0">
                <a:latin typeface="Times New Roman" pitchFamily="18" charset="0"/>
                <a:ea typeface="+mj-ea"/>
                <a:cs typeface="Times New Roman" pitchFamily="18" charset="0"/>
              </a:rPr>
              <a:t>的写作手法，诗（词）人将感情寓于景物描写之中</a:t>
            </a:r>
            <a:r>
              <a:rPr lang="zh-CN" altLang="en-US" sz="2400" b="1" dirty="0" smtClean="0">
                <a:latin typeface="Times New Roman" pitchFamily="18" charset="0"/>
                <a:ea typeface="+mj-ea"/>
                <a:cs typeface="Times New Roman" pitchFamily="18" charset="0"/>
              </a:rPr>
              <a:t>。</a:t>
            </a:r>
            <a:endParaRPr lang="en-US" altLang="zh-CN" sz="2400" b="1" dirty="0" smtClean="0"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3243551" y="127975"/>
            <a:ext cx="2242922" cy="707886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4000" b="1" i="0" u="none" strike="noStrike" kern="1200" cap="all" spc="0" normalizeH="0" baseline="0" noProof="0" dirty="0"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  <a:t>写法借鉴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圆角矩形 1"/>
          <p:cNvSpPr/>
          <p:nvPr/>
        </p:nvSpPr>
        <p:spPr>
          <a:xfrm>
            <a:off x="406066" y="705717"/>
            <a:ext cx="8326438" cy="3763513"/>
          </a:xfrm>
          <a:prstGeom prst="roundRect">
            <a:avLst/>
          </a:prstGeom>
          <a:effectLst>
            <a:outerShdw blurRad="76200" dist="12700" dir="2700000" sy="-23000" kx="-800400" algn="bl" rotWithShape="0">
              <a:prstClr val="black">
                <a:alpha val="20000"/>
              </a:prstClr>
            </a:outerShdw>
          </a:effectLst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lvl="0">
              <a:lnSpc>
                <a:spcPct val="130000"/>
              </a:lnSpc>
              <a:defRPr/>
            </a:pPr>
            <a:r>
              <a:rPr lang="zh-CN" altLang="en-US" sz="2400" b="1" dirty="0" smtClean="0">
                <a:solidFill>
                  <a:srgbClr val="FF000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记</a:t>
            </a:r>
            <a:r>
              <a:rPr lang="zh-CN" altLang="en-US" sz="2400" b="1" dirty="0">
                <a:solidFill>
                  <a:srgbClr val="FF000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方法</a:t>
            </a:r>
            <a:r>
              <a:rPr lang="zh-CN" altLang="en-US" sz="2400" b="1" dirty="0">
                <a:latin typeface="Times New Roman" pitchFamily="18" charset="0"/>
                <a:ea typeface="+mj-ea"/>
                <a:cs typeface="Times New Roman" pitchFamily="18" charset="0"/>
              </a:rPr>
              <a:t>：</a:t>
            </a:r>
            <a:r>
              <a:rPr lang="en-US" altLang="zh-CN" sz="2400" b="1" dirty="0">
                <a:latin typeface="Times New Roman" pitchFamily="18" charset="0"/>
                <a:ea typeface="+mj-ea"/>
                <a:cs typeface="Times New Roman" pitchFamily="18" charset="0"/>
              </a:rPr>
              <a:t>1. </a:t>
            </a:r>
            <a:r>
              <a:rPr lang="zh-CN" altLang="en-US" sz="2400" b="1" dirty="0">
                <a:latin typeface="Times New Roman" pitchFamily="18" charset="0"/>
                <a:ea typeface="+mj-ea"/>
                <a:cs typeface="Times New Roman" pitchFamily="18" charset="0"/>
              </a:rPr>
              <a:t>要选好适合的景物，写景并不是目的，而是要通过写景来表达作者的思想感情。</a:t>
            </a:r>
          </a:p>
          <a:p>
            <a:pPr lvl="0">
              <a:lnSpc>
                <a:spcPct val="130000"/>
              </a:lnSpc>
              <a:defRPr/>
            </a:pPr>
            <a:r>
              <a:rPr lang="en-US" altLang="zh-CN" sz="2400" b="1" dirty="0">
                <a:latin typeface="Times New Roman" pitchFamily="18" charset="0"/>
                <a:ea typeface="+mj-ea"/>
                <a:cs typeface="Times New Roman" pitchFamily="18" charset="0"/>
              </a:rPr>
              <a:t>2. </a:t>
            </a:r>
            <a:r>
              <a:rPr lang="zh-CN" altLang="en-US" sz="2400" b="1" dirty="0">
                <a:latin typeface="Times New Roman" pitchFamily="18" charset="0"/>
                <a:ea typeface="+mj-ea"/>
                <a:cs typeface="Times New Roman" pitchFamily="18" charset="0"/>
              </a:rPr>
              <a:t>要把真切的感受融入所写的景物之中，使景物具有浓厚的感情色彩。</a:t>
            </a:r>
          </a:p>
          <a:p>
            <a:pPr lvl="0">
              <a:lnSpc>
                <a:spcPct val="130000"/>
              </a:lnSpc>
              <a:defRPr/>
            </a:pPr>
            <a:r>
              <a:rPr lang="en-US" altLang="zh-CN" sz="2400" b="1" dirty="0">
                <a:latin typeface="Times New Roman" pitchFamily="18" charset="0"/>
                <a:ea typeface="+mj-ea"/>
                <a:cs typeface="Times New Roman" pitchFamily="18" charset="0"/>
              </a:rPr>
              <a:t>3. </a:t>
            </a:r>
            <a:r>
              <a:rPr lang="zh-CN" altLang="en-US" sz="2400" b="1" dirty="0">
                <a:latin typeface="Times New Roman" pitchFamily="18" charset="0"/>
                <a:ea typeface="+mj-ea"/>
                <a:cs typeface="Times New Roman" pitchFamily="18" charset="0"/>
              </a:rPr>
              <a:t>使情与景高度融合，把所要抒发的思想感情融入所写的景物之中，又让景物</a:t>
            </a:r>
            <a:r>
              <a:rPr lang="zh-CN" altLang="en-US" sz="2400" b="1" dirty="0" smtClean="0">
                <a:latin typeface="Times New Roman" pitchFamily="18" charset="0"/>
                <a:ea typeface="+mj-ea"/>
                <a:cs typeface="Times New Roman" pitchFamily="18" charset="0"/>
              </a:rPr>
              <a:t>寄托</a:t>
            </a:r>
            <a:r>
              <a:rPr lang="zh-CN" altLang="en-US" sz="2400" b="1" dirty="0">
                <a:latin typeface="Times New Roman" pitchFamily="18" charset="0"/>
                <a:ea typeface="+mj-ea"/>
                <a:cs typeface="Times New Roman" pitchFamily="18" charset="0"/>
              </a:rPr>
              <a:t>着作者所抒发的思想感情，从而达到景中有情、情景交融的艺术效果。</a:t>
            </a:r>
            <a:endParaRPr kumimoji="0" lang="zh-CN" altLang="en-US" sz="2400" b="1" i="0" u="none" strike="noStrike" kern="1200" cap="none" spc="0" normalizeH="0" baseline="0" noProof="0" dirty="0">
              <a:ln>
                <a:noFill/>
              </a:ln>
              <a:solidFill>
                <a:schemeClr val="dk1"/>
              </a:solidFill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367326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/>
        </p:nvSpPr>
        <p:spPr>
          <a:xfrm>
            <a:off x="766763" y="466460"/>
            <a:ext cx="7596188" cy="1113766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marR="0" lvl="0" indent="624205" algn="l" defTabSz="4572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黑体" pitchFamily="49" charset="-122"/>
                <a:ea typeface="黑体" pitchFamily="49" charset="-122"/>
                <a:cs typeface="Times New Roman" panose="02020603050405020304" pitchFamily="18" charset="0"/>
              </a:rPr>
              <a:t>请你围绕某一处景物进行描写，来抒发自己的独特感情。 </a:t>
            </a:r>
          </a:p>
        </p:txBody>
      </p:sp>
      <p:sp>
        <p:nvSpPr>
          <p:cNvPr id="4" name="云形标注 3"/>
          <p:cNvSpPr/>
          <p:nvPr/>
        </p:nvSpPr>
        <p:spPr>
          <a:xfrm>
            <a:off x="5188690" y="1120503"/>
            <a:ext cx="3413051" cy="1069798"/>
          </a:xfrm>
          <a:prstGeom prst="cloudCallout">
            <a:avLst>
              <a:gd name="adj1" fmla="val 29571"/>
              <a:gd name="adj2" fmla="val -63747"/>
            </a:avLst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一定要抒发自己的独特感情！</a:t>
            </a:r>
          </a:p>
        </p:txBody>
      </p:sp>
      <p:sp>
        <p:nvSpPr>
          <p:cNvPr id="11" name="矩形 10"/>
          <p:cNvSpPr/>
          <p:nvPr/>
        </p:nvSpPr>
        <p:spPr>
          <a:xfrm>
            <a:off x="764249" y="2239781"/>
            <a:ext cx="7800975" cy="2012859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24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+mj-ea"/>
                <a:ea typeface="+mj-ea"/>
              </a:rPr>
              <a:t>示例</a:t>
            </a:r>
            <a:r>
              <a:rPr lang="zh-CN" altLang="en-US" sz="2400" b="1" dirty="0">
                <a:solidFill>
                  <a:srgbClr val="FF0000"/>
                </a:solidFill>
                <a:latin typeface="+mj-ea"/>
                <a:ea typeface="+mj-ea"/>
              </a:rPr>
              <a:t> 一上香山</a:t>
            </a:r>
            <a:r>
              <a:rPr lang="en-US" altLang="zh-CN" sz="2400" b="1" dirty="0">
                <a:solidFill>
                  <a:srgbClr val="FF0000"/>
                </a:solidFill>
                <a:latin typeface="+mj-ea"/>
                <a:ea typeface="+mj-ea"/>
              </a:rPr>
              <a:t>, </a:t>
            </a:r>
            <a:r>
              <a:rPr lang="zh-CN" altLang="en-US" sz="2400" b="1" dirty="0">
                <a:solidFill>
                  <a:srgbClr val="FF0000"/>
                </a:solidFill>
                <a:latin typeface="+mj-ea"/>
                <a:ea typeface="+mj-ea"/>
              </a:rPr>
              <a:t>漫山遍野的红叶就扑面而来</a:t>
            </a:r>
            <a:r>
              <a:rPr lang="en-US" altLang="zh-CN" sz="2400" b="1" dirty="0">
                <a:solidFill>
                  <a:srgbClr val="FF0000"/>
                </a:solidFill>
                <a:latin typeface="+mj-ea"/>
                <a:ea typeface="+mj-ea"/>
              </a:rPr>
              <a:t>, </a:t>
            </a:r>
            <a:r>
              <a:rPr lang="zh-CN" altLang="en-US" sz="2400" b="1" dirty="0">
                <a:solidFill>
                  <a:srgbClr val="FF0000"/>
                </a:solidFill>
                <a:latin typeface="+mj-ea"/>
                <a:ea typeface="+mj-ea"/>
              </a:rPr>
              <a:t>树影婆娑</a:t>
            </a:r>
            <a:r>
              <a:rPr lang="en-US" altLang="zh-CN" sz="2400" b="1" dirty="0">
                <a:solidFill>
                  <a:srgbClr val="FF0000"/>
                </a:solidFill>
                <a:latin typeface="+mj-ea"/>
                <a:ea typeface="+mj-ea"/>
              </a:rPr>
              <a:t>, </a:t>
            </a:r>
            <a:r>
              <a:rPr lang="zh-CN" altLang="en-US" sz="2400" b="1" dirty="0">
                <a:solidFill>
                  <a:srgbClr val="FF0000"/>
                </a:solidFill>
                <a:latin typeface="+mj-ea"/>
                <a:ea typeface="+mj-ea"/>
              </a:rPr>
              <a:t>层林尽染</a:t>
            </a:r>
            <a:r>
              <a:rPr lang="en-US" altLang="zh-CN" sz="2400" b="1" dirty="0">
                <a:solidFill>
                  <a:srgbClr val="FF0000"/>
                </a:solidFill>
                <a:latin typeface="+mj-ea"/>
                <a:ea typeface="+mj-ea"/>
              </a:rPr>
              <a:t>, </a:t>
            </a:r>
            <a:r>
              <a:rPr lang="zh-CN" altLang="en-US" sz="2400" b="1" dirty="0">
                <a:solidFill>
                  <a:srgbClr val="FF0000"/>
                </a:solidFill>
                <a:latin typeface="+mj-ea"/>
                <a:ea typeface="+mj-ea"/>
              </a:rPr>
              <a:t>仿佛进入了</a:t>
            </a:r>
            <a:r>
              <a:rPr lang="zh-CN" altLang="en-US" sz="2400" b="1" dirty="0" smtClean="0">
                <a:solidFill>
                  <a:srgbClr val="FF0000"/>
                </a:solidFill>
                <a:latin typeface="+mj-ea"/>
                <a:ea typeface="+mj-ea"/>
              </a:rPr>
              <a:t>一个</a:t>
            </a:r>
            <a:r>
              <a:rPr lang="zh-CN" altLang="en-US" sz="2400" b="1" dirty="0">
                <a:solidFill>
                  <a:srgbClr val="FF0000"/>
                </a:solidFill>
                <a:latin typeface="+mj-ea"/>
                <a:ea typeface="+mj-ea"/>
              </a:rPr>
              <a:t>超大的染坊</a:t>
            </a:r>
            <a:r>
              <a:rPr lang="en-US" altLang="zh-CN" sz="2400" b="1" dirty="0">
                <a:solidFill>
                  <a:srgbClr val="FF0000"/>
                </a:solidFill>
                <a:latin typeface="+mj-ea"/>
                <a:ea typeface="+mj-ea"/>
              </a:rPr>
              <a:t>, </a:t>
            </a:r>
            <a:r>
              <a:rPr lang="zh-CN" altLang="en-US" sz="2400" b="1" dirty="0">
                <a:solidFill>
                  <a:srgbClr val="FF0000"/>
                </a:solidFill>
                <a:latin typeface="+mj-ea"/>
                <a:ea typeface="+mj-ea"/>
              </a:rPr>
              <a:t>又似乎走进了一个童话世界。我如痴如醉地看着这漫山红叶</a:t>
            </a:r>
            <a:r>
              <a:rPr lang="en-US" altLang="zh-CN" sz="2400" b="1" dirty="0" smtClean="0">
                <a:solidFill>
                  <a:srgbClr val="FF0000"/>
                </a:solidFill>
                <a:latin typeface="+mj-ea"/>
                <a:ea typeface="+mj-ea"/>
              </a:rPr>
              <a:t>, </a:t>
            </a:r>
            <a:r>
              <a:rPr lang="zh-CN" altLang="en-US" sz="2400" b="1" dirty="0" smtClean="0">
                <a:solidFill>
                  <a:srgbClr val="FF0000"/>
                </a:solidFill>
                <a:latin typeface="+mj-ea"/>
                <a:ea typeface="+mj-ea"/>
              </a:rPr>
              <a:t>一切烦恼都</a:t>
            </a:r>
            <a:r>
              <a:rPr lang="zh-CN" altLang="en-US" sz="2400" b="1" dirty="0">
                <a:solidFill>
                  <a:srgbClr val="FF0000"/>
                </a:solidFill>
                <a:latin typeface="+mj-ea"/>
                <a:ea typeface="+mj-ea"/>
              </a:rPr>
              <a:t>烟消云散了</a:t>
            </a:r>
            <a:r>
              <a:rPr lang="en-US" altLang="zh-CN" sz="2400" b="1" dirty="0">
                <a:solidFill>
                  <a:srgbClr val="FF0000"/>
                </a:solidFill>
                <a:latin typeface="+mj-ea"/>
                <a:ea typeface="+mj-ea"/>
              </a:rPr>
              <a:t>, </a:t>
            </a:r>
            <a:r>
              <a:rPr lang="zh-CN" altLang="en-US" sz="2400" b="1" dirty="0">
                <a:solidFill>
                  <a:srgbClr val="FF0000"/>
                </a:solidFill>
                <a:latin typeface="+mj-ea"/>
                <a:ea typeface="+mj-ea"/>
              </a:rPr>
              <a:t>只剩下了这满眼的红色。</a:t>
            </a:r>
            <a:endParaRPr lang="zh-CN" altLang="en-US" sz="2400" b="1" dirty="0">
              <a:solidFill>
                <a:srgbClr val="FF0000"/>
              </a:solidFill>
              <a:latin typeface="+mj-ea"/>
              <a:ea typeface="+mj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ldLvl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圆角矩形 6"/>
          <p:cNvSpPr/>
          <p:nvPr/>
        </p:nvSpPr>
        <p:spPr>
          <a:xfrm>
            <a:off x="1166813" y="2751138"/>
            <a:ext cx="1157288" cy="511175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none">
            <a:spAutoFit/>
          </a:bodyPr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长相思</a:t>
            </a:r>
          </a:p>
        </p:txBody>
      </p:sp>
      <p:grpSp>
        <p:nvGrpSpPr>
          <p:cNvPr id="11" name="组合 10"/>
          <p:cNvGrpSpPr/>
          <p:nvPr/>
        </p:nvGrpSpPr>
        <p:grpSpPr>
          <a:xfrm>
            <a:off x="6345240" y="1838325"/>
            <a:ext cx="1571145" cy="2322513"/>
            <a:chOff x="6676007" y="1774858"/>
            <a:chExt cx="1569723" cy="2323055"/>
          </a:xfrm>
        </p:grpSpPr>
        <p:sp>
          <p:nvSpPr>
            <p:cNvPr id="12" name="左大括号 11"/>
            <p:cNvSpPr/>
            <p:nvPr/>
          </p:nvSpPr>
          <p:spPr>
            <a:xfrm flipH="1">
              <a:off x="6676007" y="1774858"/>
              <a:ext cx="163364" cy="2323055"/>
            </a:xfrm>
            <a:prstGeom prst="leftBrace">
              <a:avLst/>
            </a:prstGeom>
            <a:ln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marL="0" marR="0" lvl="0" indent="0" algn="ctr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8687" name="矩形 13"/>
            <p:cNvSpPr/>
            <p:nvPr/>
          </p:nvSpPr>
          <p:spPr>
            <a:xfrm>
              <a:off x="6823546" y="2738840"/>
              <a:ext cx="1422184" cy="461665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r>
                <a:rPr lang="zh-CN" altLang="en-US" sz="2400" b="1" dirty="0">
                  <a:solidFill>
                    <a:srgbClr val="C00000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羁旅怀乡</a:t>
              </a:r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2441575" y="1647825"/>
            <a:ext cx="4360863" cy="2651390"/>
            <a:chOff x="2454555" y="1661453"/>
            <a:chExt cx="4360549" cy="2650028"/>
          </a:xfrm>
        </p:grpSpPr>
        <p:sp>
          <p:nvSpPr>
            <p:cNvPr id="9" name="矩形 8"/>
            <p:cNvSpPr/>
            <p:nvPr/>
          </p:nvSpPr>
          <p:spPr>
            <a:xfrm>
              <a:off x="2560910" y="1824882"/>
              <a:ext cx="1096883" cy="2308625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pPr marL="0" marR="0" lvl="0" indent="0" algn="l" defTabSz="457200" rtl="0" eaLnBrk="1" fontAlgn="base" latinLnBrk="0" hangingPunct="1">
                <a:lnSpc>
                  <a:spcPct val="2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0066FF"/>
                  </a:solidFill>
                  <a:effectLst/>
                  <a:uLnTx/>
                  <a:uFillTx/>
                  <a:latin typeface="+mj-ea"/>
                  <a:ea typeface="+mj-ea"/>
                  <a:cs typeface="+mn-cs"/>
                </a:rPr>
                <a:t>上阕</a:t>
              </a:r>
              <a:endPara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rgbClr val="0066FF"/>
                </a:solidFill>
                <a:effectLst/>
                <a:uLnTx/>
                <a:uFillTx/>
                <a:latin typeface="+mj-ea"/>
                <a:ea typeface="+mj-ea"/>
                <a:cs typeface="+mn-cs"/>
              </a:endParaRPr>
            </a:p>
            <a:p>
              <a:pPr marL="0" marR="0" lvl="0" indent="0" algn="l" defTabSz="457200" rtl="0" eaLnBrk="1" fontAlgn="base" latinLnBrk="0" hangingPunct="1">
                <a:lnSpc>
                  <a:spcPct val="2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rgbClr val="0066FF"/>
                </a:solidFill>
                <a:effectLst/>
                <a:uLnTx/>
                <a:uFillTx/>
                <a:latin typeface="+mj-ea"/>
                <a:ea typeface="+mj-ea"/>
                <a:cs typeface="+mn-cs"/>
              </a:endParaRPr>
            </a:p>
            <a:p>
              <a:pPr marL="0" marR="0" lvl="0" indent="0" algn="l" defTabSz="457200" rtl="0" eaLnBrk="1" fontAlgn="base" latinLnBrk="0" hangingPunct="1">
                <a:lnSpc>
                  <a:spcPct val="2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0066FF"/>
                  </a:solidFill>
                  <a:effectLst/>
                  <a:uLnTx/>
                  <a:uFillTx/>
                  <a:latin typeface="+mj-ea"/>
                  <a:ea typeface="+mj-ea"/>
                  <a:cs typeface="+mn-cs"/>
                </a:rPr>
                <a:t>下阕</a:t>
              </a:r>
              <a:endPara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rgbClr val="0066FF"/>
                </a:solidFill>
                <a:effectLst/>
                <a:uLnTx/>
                <a:uFillTx/>
                <a:latin typeface="+mj-ea"/>
                <a:ea typeface="+mj-ea"/>
                <a:cs typeface="+mn-cs"/>
              </a:endParaRPr>
            </a:p>
          </p:txBody>
        </p:sp>
        <p:sp>
          <p:nvSpPr>
            <p:cNvPr id="10" name="左大括号 9"/>
            <p:cNvSpPr/>
            <p:nvPr/>
          </p:nvSpPr>
          <p:spPr>
            <a:xfrm>
              <a:off x="2454555" y="2153325"/>
              <a:ext cx="139690" cy="1745353"/>
            </a:xfrm>
            <a:prstGeom prst="leftBrace">
              <a:avLst/>
            </a:prstGeom>
            <a:ln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marL="0" marR="0" lvl="0" indent="0" algn="ctr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8682" name="矩形 14"/>
            <p:cNvSpPr/>
            <p:nvPr/>
          </p:nvSpPr>
          <p:spPr>
            <a:xfrm>
              <a:off x="3463155" y="1661453"/>
              <a:ext cx="3349770" cy="1200329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2400" b="1" dirty="0">
                  <a:latin typeface="楷体" panose="02010609060101010101" pitchFamily="49" charset="-122"/>
                  <a:ea typeface="楷体" panose="02010609060101010101" pitchFamily="49" charset="-122"/>
                </a:rPr>
                <a:t>跋山涉水</a:t>
              </a:r>
              <a:r>
                <a:rPr lang="en-US" altLang="zh-CN" sz="2400" b="1" dirty="0" smtClean="0">
                  <a:latin typeface="楷体" panose="02010609060101010101" pitchFamily="49" charset="-122"/>
                  <a:ea typeface="楷体" panose="02010609060101010101" pitchFamily="49" charset="-122"/>
                </a:rPr>
                <a:t>——</a:t>
              </a:r>
              <a:r>
                <a:rPr lang="zh-CN" altLang="en-US" sz="2400" b="1" dirty="0">
                  <a:latin typeface="楷体" panose="02010609060101010101" pitchFamily="49" charset="-122"/>
                  <a:ea typeface="楷体" panose="02010609060101010101" pitchFamily="49" charset="-122"/>
                </a:rPr>
                <a:t>叙事</a:t>
              </a:r>
            </a:p>
            <a:p>
              <a:pPr>
                <a:lnSpc>
                  <a:spcPct val="150000"/>
                </a:lnSpc>
              </a:pPr>
              <a:r>
                <a:rPr lang="zh-CN" altLang="en-US" sz="2400" b="1" dirty="0">
                  <a:latin typeface="楷体" panose="02010609060101010101" pitchFamily="49" charset="-122"/>
                  <a:ea typeface="楷体" panose="02010609060101010101" pitchFamily="49" charset="-122"/>
                </a:rPr>
                <a:t>千帐灯</a:t>
              </a:r>
              <a:r>
                <a:rPr lang="en-US" altLang="zh-CN" sz="2400" b="1" dirty="0">
                  <a:latin typeface="楷体" panose="02010609060101010101" pitchFamily="49" charset="-122"/>
                  <a:ea typeface="楷体" panose="02010609060101010101" pitchFamily="49" charset="-122"/>
                </a:rPr>
                <a:t>—— </a:t>
              </a:r>
              <a:r>
                <a:rPr lang="zh-CN" altLang="en-US" sz="2400" b="1" dirty="0">
                  <a:latin typeface="楷体" panose="02010609060101010101" pitchFamily="49" charset="-122"/>
                  <a:ea typeface="楷体" panose="02010609060101010101" pitchFamily="49" charset="-122"/>
                </a:rPr>
                <a:t>写景</a:t>
              </a:r>
              <a:endParaRPr lang="en-US" altLang="zh-CN" sz="2400" b="1" dirty="0"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sp>
          <p:nvSpPr>
            <p:cNvPr id="16" name="左大括号 15"/>
            <p:cNvSpPr/>
            <p:nvPr/>
          </p:nvSpPr>
          <p:spPr>
            <a:xfrm>
              <a:off x="3373652" y="1843922"/>
              <a:ext cx="138102" cy="896476"/>
            </a:xfrm>
            <a:prstGeom prst="leftBrace">
              <a:avLst/>
            </a:prstGeom>
            <a:ln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marL="0" marR="0" lvl="0" indent="0" algn="ctr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8684" name="矩形 16"/>
            <p:cNvSpPr/>
            <p:nvPr/>
          </p:nvSpPr>
          <p:spPr>
            <a:xfrm>
              <a:off x="3465334" y="3111769"/>
              <a:ext cx="3349770" cy="1199712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2400" b="1" dirty="0">
                  <a:latin typeface="楷体" panose="02010609060101010101" pitchFamily="49" charset="-122"/>
                  <a:ea typeface="楷体" panose="02010609060101010101" pitchFamily="49" charset="-122"/>
                </a:rPr>
                <a:t>风雪交加</a:t>
              </a:r>
              <a:r>
                <a:rPr lang="en-US" altLang="zh-CN" sz="2400" b="1" dirty="0">
                  <a:latin typeface="楷体" panose="02010609060101010101" pitchFamily="49" charset="-122"/>
                  <a:ea typeface="楷体" panose="02010609060101010101" pitchFamily="49" charset="-122"/>
                </a:rPr>
                <a:t>——</a:t>
              </a:r>
              <a:r>
                <a:rPr lang="zh-CN" altLang="en-US" sz="2400" b="1" dirty="0">
                  <a:latin typeface="楷体" panose="02010609060101010101" pitchFamily="49" charset="-122"/>
                  <a:ea typeface="楷体" panose="02010609060101010101" pitchFamily="49" charset="-122"/>
                </a:rPr>
                <a:t>写景</a:t>
              </a:r>
            </a:p>
            <a:p>
              <a:pPr>
                <a:lnSpc>
                  <a:spcPct val="150000"/>
                </a:lnSpc>
              </a:pPr>
              <a:r>
                <a:rPr lang="zh-CN" altLang="en-US" sz="2400" b="1" dirty="0">
                  <a:latin typeface="楷体" panose="02010609060101010101" pitchFamily="49" charset="-122"/>
                  <a:ea typeface="楷体" panose="02010609060101010101" pitchFamily="49" charset="-122"/>
                </a:rPr>
                <a:t>思乡</a:t>
              </a:r>
              <a:r>
                <a:rPr lang="en-US" altLang="zh-CN" sz="2400" b="1" dirty="0" smtClean="0">
                  <a:latin typeface="楷体" panose="02010609060101010101" pitchFamily="49" charset="-122"/>
                  <a:ea typeface="楷体" panose="02010609060101010101" pitchFamily="49" charset="-122"/>
                </a:rPr>
                <a:t>——</a:t>
              </a:r>
              <a:r>
                <a:rPr lang="zh-CN" altLang="en-US" sz="2400" b="1" dirty="0" smtClean="0">
                  <a:latin typeface="楷体" panose="02010609060101010101" pitchFamily="49" charset="-122"/>
                  <a:ea typeface="楷体" panose="02010609060101010101" pitchFamily="49" charset="-122"/>
                </a:rPr>
                <a:t>抒情</a:t>
              </a:r>
              <a:endParaRPr lang="en-US" altLang="zh-CN" sz="2400" b="1" dirty="0"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sp>
          <p:nvSpPr>
            <p:cNvPr id="20" name="左大括号 19"/>
            <p:cNvSpPr/>
            <p:nvPr/>
          </p:nvSpPr>
          <p:spPr>
            <a:xfrm>
              <a:off x="3375239" y="3281458"/>
              <a:ext cx="139690" cy="896476"/>
            </a:xfrm>
            <a:prstGeom prst="leftBrace">
              <a:avLst/>
            </a:prstGeom>
            <a:ln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marL="0" marR="0" lvl="0" indent="0" algn="ctr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  <p:sp>
        <p:nvSpPr>
          <p:cNvPr id="2" name="矩形 1"/>
          <p:cNvSpPr/>
          <p:nvPr/>
        </p:nvSpPr>
        <p:spPr>
          <a:xfrm>
            <a:off x="3179335" y="545656"/>
            <a:ext cx="2225040" cy="70675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4000" b="1" i="0" u="none" strike="noStrike" kern="1200" cap="none" spc="0" normalizeH="0" baseline="0" noProof="0" dirty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课文图示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内容占位符 2"/>
          <p:cNvSpPr txBox="1"/>
          <p:nvPr/>
        </p:nvSpPr>
        <p:spPr>
          <a:xfrm>
            <a:off x="1003449" y="1613548"/>
            <a:ext cx="7200900" cy="1831975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indent="622300">
              <a:lnSpc>
                <a:spcPct val="150000"/>
              </a:lnSpc>
              <a:spcBef>
                <a:spcPct val="20000"/>
              </a:spcBef>
              <a:buFont typeface="Arial" panose="020B0604020202020204" pitchFamily="34" charset="0"/>
            </a:pPr>
            <a:r>
              <a:rPr lang="en-US" altLang="zh-CN" sz="2800" b="1" dirty="0">
                <a:latin typeface="+mj-ea"/>
                <a:ea typeface="+mj-ea"/>
                <a:sym typeface="Calibri" panose="020F0502020204030204" pitchFamily="34" charset="0"/>
              </a:rPr>
              <a:t>《</a:t>
            </a:r>
            <a:r>
              <a:rPr lang="zh-CN" altLang="en-US" sz="2800" b="1" dirty="0">
                <a:latin typeface="+mj-ea"/>
                <a:ea typeface="+mj-ea"/>
                <a:sym typeface="Calibri" panose="020F0502020204030204" pitchFamily="34" charset="0"/>
              </a:rPr>
              <a:t>长相思</a:t>
            </a:r>
            <a:r>
              <a:rPr lang="en-US" altLang="zh-CN" sz="2800" b="1" dirty="0">
                <a:latin typeface="+mj-ea"/>
                <a:ea typeface="+mj-ea"/>
                <a:sym typeface="Calibri" panose="020F0502020204030204" pitchFamily="34" charset="0"/>
              </a:rPr>
              <a:t>》</a:t>
            </a:r>
            <a:r>
              <a:rPr lang="zh-CN" altLang="en-US" sz="2800" b="1" dirty="0">
                <a:latin typeface="+mj-ea"/>
                <a:ea typeface="+mj-ea"/>
                <a:sym typeface="Calibri" panose="020F0502020204030204" pitchFamily="34" charset="0"/>
              </a:rPr>
              <a:t>描写了行军的艰辛和将士们在风雪声</a:t>
            </a:r>
            <a:r>
              <a:rPr lang="zh-CN" altLang="en-US" sz="2800" b="1" dirty="0" smtClean="0">
                <a:latin typeface="+mj-ea"/>
                <a:ea typeface="+mj-ea"/>
                <a:sym typeface="Calibri" panose="020F0502020204030204" pitchFamily="34" charset="0"/>
              </a:rPr>
              <a:t>中辗转</a:t>
            </a:r>
            <a:r>
              <a:rPr lang="zh-CN" altLang="en-US" sz="2800" b="1" dirty="0">
                <a:latin typeface="+mj-ea"/>
                <a:ea typeface="+mj-ea"/>
                <a:sym typeface="Calibri" panose="020F0502020204030204" pitchFamily="34" charset="0"/>
              </a:rPr>
              <a:t>难眠的情形，全词于写景叙事之中，表达了</a:t>
            </a:r>
            <a:r>
              <a:rPr lang="zh-CN" altLang="en-US" sz="2800" b="1" dirty="0" smtClean="0">
                <a:latin typeface="+mj-ea"/>
                <a:ea typeface="+mj-ea"/>
                <a:sym typeface="Calibri" panose="020F0502020204030204" pitchFamily="34" charset="0"/>
              </a:rPr>
              <a:t>浓烈的</a:t>
            </a:r>
            <a:r>
              <a:rPr lang="zh-CN" altLang="en-US" sz="2800" b="1" dirty="0">
                <a:latin typeface="+mj-ea"/>
                <a:ea typeface="+mj-ea"/>
                <a:sym typeface="Calibri" panose="020F0502020204030204" pitchFamily="34" charset="0"/>
              </a:rPr>
              <a:t>羁旅怀乡之情。</a:t>
            </a:r>
            <a:endParaRPr lang="zh-CN" altLang="en-US" sz="2800" b="1" dirty="0">
              <a:latin typeface="+mj-ea"/>
              <a:ea typeface="+mj-ea"/>
              <a:sym typeface="Calibri" panose="020F0502020204030204" pitchFamily="34" charset="0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3270400" y="713211"/>
            <a:ext cx="2225040" cy="70675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4000" b="1" i="0" u="none" strike="noStrike" kern="1200" cap="none" spc="0" normalizeH="0" baseline="0" noProof="0" dirty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主题感悟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01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01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501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178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文本框 137"/>
          <p:cNvSpPr txBox="1"/>
          <p:nvPr/>
        </p:nvSpPr>
        <p:spPr>
          <a:xfrm>
            <a:off x="697365" y="1107549"/>
            <a:ext cx="7898130" cy="3272790"/>
          </a:xfrm>
          <a:prstGeom prst="rect">
            <a:avLst/>
          </a:prstGeom>
          <a:solidFill>
            <a:srgbClr val="FFFFFF"/>
          </a:solidFill>
          <a:ln w="9525" cap="rnd" cmpd="sng">
            <a:solidFill>
              <a:srgbClr val="000000"/>
            </a:solidFill>
            <a:prstDash val="sysDot"/>
            <a:miter/>
            <a:headEnd type="none" w="med" len="med"/>
            <a:tailEnd type="none" w="med" len="med"/>
          </a:ln>
        </p:spPr>
        <p:txBody>
          <a:bodyPr/>
          <a:lstStyle/>
          <a:p>
            <a:pPr indent="712788">
              <a:lnSpc>
                <a:spcPct val="150000"/>
              </a:lnSpc>
            </a:pPr>
            <a:r>
              <a:rPr lang="zh-CN" altLang="en-US" sz="2400" b="1" dirty="0" smtClean="0">
                <a:solidFill>
                  <a:srgbClr val="FF0000"/>
                </a:solidFill>
                <a:latin typeface="+mj-ea"/>
                <a:ea typeface="+mj-ea"/>
              </a:rPr>
              <a:t>借景抒情 </a:t>
            </a:r>
            <a:r>
              <a:rPr lang="zh-CN" altLang="en-US" sz="2400" b="1" dirty="0" smtClean="0">
                <a:latin typeface="+mj-ea"/>
                <a:ea typeface="+mj-ea"/>
              </a:rPr>
              <a:t>一切</a:t>
            </a:r>
            <a:r>
              <a:rPr lang="zh-CN" altLang="en-US" sz="2400" b="1" dirty="0">
                <a:latin typeface="+mj-ea"/>
                <a:ea typeface="+mj-ea"/>
              </a:rPr>
              <a:t>景语皆情语。在诗（词</a:t>
            </a:r>
            <a:r>
              <a:rPr lang="zh-CN" altLang="en-US" sz="2400" b="1" dirty="0" smtClean="0">
                <a:latin typeface="+mj-ea"/>
                <a:ea typeface="+mj-ea"/>
              </a:rPr>
              <a:t>）人</a:t>
            </a:r>
            <a:r>
              <a:rPr lang="zh-CN" altLang="en-US" sz="2400" b="1" dirty="0">
                <a:latin typeface="+mj-ea"/>
                <a:ea typeface="+mj-ea"/>
              </a:rPr>
              <a:t>的笔下，雨后的空山是那样</a:t>
            </a:r>
            <a:r>
              <a:rPr lang="zh-CN" altLang="en-US" sz="2400" b="1" dirty="0" smtClean="0">
                <a:latin typeface="+mj-ea"/>
                <a:ea typeface="+mj-ea"/>
              </a:rPr>
              <a:t>幽美</a:t>
            </a:r>
            <a:r>
              <a:rPr lang="zh-CN" altLang="en-US" sz="2400" b="1" dirty="0">
                <a:latin typeface="+mj-ea"/>
                <a:ea typeface="+mj-ea"/>
              </a:rPr>
              <a:t>，枫桥夜半的钟声则会引起</a:t>
            </a:r>
            <a:r>
              <a:rPr lang="zh-CN" altLang="en-US" sz="2400" b="1" dirty="0" smtClean="0">
                <a:latin typeface="+mj-ea"/>
                <a:ea typeface="+mj-ea"/>
              </a:rPr>
              <a:t>不尽的</a:t>
            </a:r>
            <a:r>
              <a:rPr lang="zh-CN" altLang="en-US" sz="2400" b="1" dirty="0">
                <a:latin typeface="+mj-ea"/>
                <a:ea typeface="+mj-ea"/>
              </a:rPr>
              <a:t>愁绪，而边关的风雪声则让</a:t>
            </a:r>
            <a:r>
              <a:rPr lang="zh-CN" altLang="en-US" sz="2400" b="1" dirty="0" smtClean="0">
                <a:latin typeface="+mj-ea"/>
                <a:ea typeface="+mj-ea"/>
              </a:rPr>
              <a:t>思乡的</a:t>
            </a:r>
            <a:r>
              <a:rPr lang="zh-CN" altLang="en-US" sz="2400" b="1" dirty="0">
                <a:latin typeface="+mj-ea"/>
                <a:ea typeface="+mj-ea"/>
              </a:rPr>
              <a:t>将士们无法入睡，使他们不禁</a:t>
            </a:r>
            <a:r>
              <a:rPr lang="zh-CN" altLang="en-US" sz="2400" b="1" dirty="0" smtClean="0">
                <a:latin typeface="+mj-ea"/>
                <a:ea typeface="+mj-ea"/>
              </a:rPr>
              <a:t>眷恋</a:t>
            </a:r>
            <a:r>
              <a:rPr lang="zh-CN" altLang="en-US" sz="2400" b="1" dirty="0">
                <a:latin typeface="+mj-ea"/>
                <a:ea typeface="+mj-ea"/>
              </a:rPr>
              <a:t>起故乡的温暖宁静。这些诗词</a:t>
            </a:r>
            <a:r>
              <a:rPr lang="zh-CN" altLang="en-US" sz="2400" b="1" dirty="0" smtClean="0">
                <a:latin typeface="+mj-ea"/>
                <a:ea typeface="+mj-ea"/>
              </a:rPr>
              <a:t>景中</a:t>
            </a:r>
            <a:r>
              <a:rPr lang="zh-CN" altLang="en-US" sz="2400" b="1" dirty="0">
                <a:latin typeface="+mj-ea"/>
                <a:ea typeface="+mj-ea"/>
              </a:rPr>
              <a:t>含情，不仅给我们美的享受，</a:t>
            </a:r>
            <a:r>
              <a:rPr lang="zh-CN" altLang="en-US" sz="2400" b="1" dirty="0" smtClean="0">
                <a:latin typeface="+mj-ea"/>
                <a:ea typeface="+mj-ea"/>
              </a:rPr>
              <a:t>更陶冶</a:t>
            </a:r>
            <a:r>
              <a:rPr lang="zh-CN" altLang="en-US" sz="2400" b="1" dirty="0">
                <a:latin typeface="+mj-ea"/>
                <a:ea typeface="+mj-ea"/>
              </a:rPr>
              <a:t>了我们的情操。让我们也拿</a:t>
            </a:r>
            <a:r>
              <a:rPr lang="zh-CN" altLang="en-US" sz="2400" b="1" dirty="0" smtClean="0">
                <a:latin typeface="+mj-ea"/>
                <a:ea typeface="+mj-ea"/>
              </a:rPr>
              <a:t>起笔</a:t>
            </a:r>
            <a:r>
              <a:rPr lang="zh-CN" altLang="en-US" sz="2400" b="1" dirty="0">
                <a:latin typeface="+mj-ea"/>
                <a:ea typeface="+mj-ea"/>
              </a:rPr>
              <a:t>来，借身边的景物抒发情思吧！</a:t>
            </a:r>
            <a:endParaRPr lang="zh-CN" altLang="en-US" sz="2400" b="1" dirty="0">
              <a:latin typeface="+mj-ea"/>
              <a:ea typeface="+mj-ea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3344828" y="359833"/>
            <a:ext cx="2225040" cy="70675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4000" b="1" i="0" u="none" strike="noStrike" kern="1200" cap="none" spc="0" normalizeH="0" baseline="0" noProof="0" dirty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独特感悟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99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938" grpId="1" animBg="1"/>
      <p:bldP spid="39938" grpId="2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058" name="Picture 3" descr="C:\Users\Administrator\Desktop\微官网末页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88" y="0"/>
            <a:ext cx="9144001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979873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ABLE_BEAUTIFY" val="smartTable{025b5dff-445b-40f1-9820-247e56df05d4}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184553"/>
</p:tagLst>
</file>

<file path=ppt/theme/theme1.xml><?xml version="1.0" encoding="utf-8"?>
<a:theme xmlns:a="http://schemas.openxmlformats.org/drawingml/2006/main" name="1_Office 主题">
  <a:themeElements>
    <a:clrScheme name="自定义 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974806"/>
      </a:folHlink>
    </a:clrScheme>
    <a:fontScheme name="办公室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办公室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70</TotalTime>
  <Words>1968</Words>
  <Application>Microsoft Office PowerPoint</Application>
  <PresentationFormat>全屏显示(16:9)</PresentationFormat>
  <Paragraphs>168</Paragraphs>
  <Slides>36</Slides>
  <Notes>4</Notes>
  <HiddenSlides>2</HiddenSlides>
  <MMClips>0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36</vt:i4>
      </vt:variant>
    </vt:vector>
  </HeadingPairs>
  <TitlesOfParts>
    <vt:vector size="37" baseType="lpstr">
      <vt:lpstr>1_Office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荣德基</dc:creator>
  <cp:lastModifiedBy>User</cp:lastModifiedBy>
  <cp:revision>711</cp:revision>
  <dcterms:created xsi:type="dcterms:W3CDTF">2015-12-30T08:03:00Z</dcterms:created>
  <dcterms:modified xsi:type="dcterms:W3CDTF">2020-08-19T02:14:19Z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2052-11.1.0.9912</vt:lpwstr>
  </property>
</Properties>
</file>