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0"/>
  </p:notesMasterIdLst>
  <p:sldIdLst>
    <p:sldId id="649" r:id="rId3"/>
    <p:sldId id="621" r:id="rId4"/>
    <p:sldId id="625" r:id="rId5"/>
    <p:sldId id="626" r:id="rId6"/>
    <p:sldId id="628" r:id="rId7"/>
    <p:sldId id="629" r:id="rId8"/>
    <p:sldId id="630" r:id="rId9"/>
    <p:sldId id="631" r:id="rId10"/>
    <p:sldId id="632" r:id="rId11"/>
    <p:sldId id="633" r:id="rId12"/>
    <p:sldId id="634" r:id="rId13"/>
    <p:sldId id="635" r:id="rId14"/>
    <p:sldId id="647" r:id="rId15"/>
    <p:sldId id="637" r:id="rId16"/>
    <p:sldId id="638" r:id="rId17"/>
    <p:sldId id="639" r:id="rId18"/>
    <p:sldId id="648" r:id="rId19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51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80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228225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30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3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3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2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22.&#22235;&#23395;&#20043;&#32654;&#65288;&#26391;&#35835;&#35270;&#39057;&#65289;.mp4" TargetMode="Externa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2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IMG_256"/>
          <p:cNvPicPr>
            <a:picLocks noChangeAspect="1"/>
          </p:cNvPicPr>
          <p:nvPr/>
        </p:nvPicPr>
        <p:blipFill>
          <a:blip r:embed="rId2"/>
          <a:srcRect b="228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732405" y="1691005"/>
            <a:ext cx="412940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22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四季之美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047" y="282049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103" y="284812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56569" y="2969492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824157" y="952973"/>
            <a:ext cx="578821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R="0" lvl="0" indent="627063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清少纳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言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966—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约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1025)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清是姓，少纳言是她在宫中的官职。她是平安时期著名的女作家，与紫式部、和泉式部并称为平安时期的三大才女。她的随笔作品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枕草子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开拓了一个新的领域，为日本散文奠定了基础。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840" y="1430790"/>
            <a:ext cx="2412066" cy="3151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170" name="组合 5"/>
          <p:cNvGrpSpPr/>
          <p:nvPr/>
        </p:nvGrpSpPr>
        <p:grpSpPr>
          <a:xfrm>
            <a:off x="3156119" y="52070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496515" y="910587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1485" y="970248"/>
            <a:ext cx="8240713" cy="3415030"/>
            <a:chOff x="463550" y="693740"/>
            <a:chExt cx="8240091" cy="3414418"/>
          </a:xfrm>
        </p:grpSpPr>
        <p:sp>
          <p:nvSpPr>
            <p:cNvPr id="12292" name="矩形 9"/>
            <p:cNvSpPr/>
            <p:nvPr/>
          </p:nvSpPr>
          <p:spPr>
            <a:xfrm>
              <a:off x="463550" y="693740"/>
              <a:ext cx="8240091" cy="34144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indent="627063" defTabSz="914400">
                <a:lnSpc>
                  <a:spcPct val="150000"/>
                </a:lnSpc>
              </a:pPr>
              <a:r>
                <a:rPr lang="en-US" altLang="zh-CN" sz="2400" b="1" dirty="0" smtClean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《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枕草子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》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是日本随笔文学的开山之作，是她</a:t>
              </a:r>
            </a:p>
            <a:p>
              <a:pPr defTabSz="914400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在皇宫中担任官职时写成的许多片段见闻和感想，</a:t>
              </a:r>
            </a:p>
            <a:p>
              <a:pPr defTabSz="914400"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共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300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itchFamily="18" charset="0"/>
                  <a:ea typeface="+mj-ea"/>
                  <a:cs typeface="Times New Roman" pitchFamily="18" charset="0"/>
                </a:rPr>
                <a:t>篇，有用列举的方式描写事物的篇章，有女人独居的随笔，也有回忆。清少纳言凭着自己敏锐而纤细的感觉，用文字留存了眼前掠过的一些美好的形象，营造了一个清纯诗意的世界，丝丝缕缕，星星点点，轻如涟漪，淡如微云。</a:t>
              </a:r>
              <a:endPara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  <p:pic>
          <p:nvPicPr>
            <p:cNvPr id="16388" name="图片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416107" y="693740"/>
              <a:ext cx="1087355" cy="1178822"/>
            </a:xfrm>
            <a:prstGeom prst="rect">
              <a:avLst/>
            </a:prstGeom>
            <a:ln w="38100" cap="sq">
              <a:solidFill>
                <a:schemeClr val="bg2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" name="矩形 1"/>
          <p:cNvSpPr/>
          <p:nvPr/>
        </p:nvSpPr>
        <p:spPr>
          <a:xfrm>
            <a:off x="3374555" y="145289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作品简介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 descr="IMG_25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630045" y="621030"/>
            <a:ext cx="5408930" cy="3593465"/>
          </a:xfrm>
          <a:prstGeom prst="rect">
            <a:avLst/>
          </a:prstGeom>
        </p:spPr>
      </p:pic>
      <p:pic>
        <p:nvPicPr>
          <p:cNvPr id="3" name="图片 1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630045" y="621030"/>
            <a:ext cx="5409565" cy="3594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 b="8835"/>
          <a:stretch>
            <a:fillRect/>
          </a:stretch>
        </p:blipFill>
        <p:spPr>
          <a:xfrm>
            <a:off x="1630045" y="621030"/>
            <a:ext cx="5409565" cy="3594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06120" y="1531620"/>
            <a:ext cx="675005" cy="1905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四季之美</a:t>
            </a:r>
          </a:p>
        </p:txBody>
      </p:sp>
      <p:pic>
        <p:nvPicPr>
          <p:cNvPr id="10243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0045" y="642296"/>
            <a:ext cx="5410200" cy="35947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矩形 1"/>
          <p:cNvSpPr/>
          <p:nvPr/>
        </p:nvSpPr>
        <p:spPr>
          <a:xfrm>
            <a:off x="1457325" y="1351455"/>
            <a:ext cx="6496050" cy="19303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一年四季都有自己独特的美。今天让我们通过学习了解日本作家清少纳言眼中的一年四季的美景。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03431" y="135753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92150" y="1018964"/>
            <a:ext cx="7991475" cy="312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2" name="组 28"/>
          <p:cNvGrpSpPr/>
          <p:nvPr/>
        </p:nvGrpSpPr>
        <p:grpSpPr>
          <a:xfrm>
            <a:off x="6790844" y="143394"/>
            <a:ext cx="2138363" cy="501170"/>
            <a:chOff x="3508667" y="4627945"/>
            <a:chExt cx="2137740" cy="501399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TextBox 5">
              <a:hlinkClick r:id="rId5" action="ppaction://hlinkfile"/>
            </p:cNvPr>
            <p:cNvSpPr txBox="1"/>
            <p:nvPr/>
          </p:nvSpPr>
          <p:spPr>
            <a:xfrm>
              <a:off x="3782833" y="4627945"/>
              <a:ext cx="1824055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168381" y="2508412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心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旷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神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怡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875703" y="2508412"/>
            <a:ext cx="17252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凛 冽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924213" y="2458565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闲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逸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836299" y="89134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455705" y="2038512"/>
            <a:ext cx="11049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kuàng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845584" y="2038195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yí</a:t>
            </a:r>
          </a:p>
        </p:txBody>
      </p:sp>
      <p:sp>
        <p:nvSpPr>
          <p:cNvPr id="25" name="矩形 24"/>
          <p:cNvSpPr/>
          <p:nvPr/>
        </p:nvSpPr>
        <p:spPr>
          <a:xfrm>
            <a:off x="6548431" y="1986442"/>
            <a:ext cx="6762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yì</a:t>
            </a:r>
          </a:p>
        </p:txBody>
      </p:sp>
      <p:sp>
        <p:nvSpPr>
          <p:cNvPr id="3" name="矩形 2"/>
          <p:cNvSpPr/>
          <p:nvPr/>
        </p:nvSpPr>
        <p:spPr>
          <a:xfrm>
            <a:off x="3875703" y="2038512"/>
            <a:ext cx="9867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lǐn</a:t>
            </a:r>
          </a:p>
        </p:txBody>
      </p:sp>
      <p:sp>
        <p:nvSpPr>
          <p:cNvPr id="5" name="矩形 4"/>
          <p:cNvSpPr/>
          <p:nvPr/>
        </p:nvSpPr>
        <p:spPr>
          <a:xfrm>
            <a:off x="4724264" y="2049145"/>
            <a:ext cx="63454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liè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464663" y="82536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http://p2.so.qhmsg.com/bdr/1080__/t01d5f80d133d0266c7.jpg"/>
          <p:cNvPicPr>
            <a:picLocks noChangeAspect="1" noChangeArrowheads="1"/>
          </p:cNvPicPr>
          <p:nvPr/>
        </p:nvPicPr>
        <p:blipFill>
          <a:blip r:embed="rId3" cstate="print"/>
          <a:srcRect b="11605"/>
          <a:stretch>
            <a:fillRect/>
          </a:stretch>
        </p:blipFill>
        <p:spPr bwMode="auto">
          <a:xfrm>
            <a:off x="0" y="450"/>
            <a:ext cx="9144000" cy="5126806"/>
          </a:xfrm>
          <a:prstGeom prst="rect">
            <a:avLst/>
          </a:prstGeom>
          <a:noFill/>
        </p:spPr>
      </p:pic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304800" y="270958"/>
            <a:ext cx="1832553" cy="584775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0000FF"/>
                </a:solidFill>
                <a:ea typeface="黑体" panose="02010609060101010101" pitchFamily="49" charset="-122"/>
              </a:rPr>
              <a:t>鸿雁传书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902201" y="2038046"/>
            <a:ext cx="1492920" cy="1085907"/>
            <a:chOff x="902201" y="2038046"/>
            <a:chExt cx="1492920" cy="1085907"/>
          </a:xfrm>
        </p:grpSpPr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902201" y="2478793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闲逸</a:t>
              </a:r>
            </a:p>
          </p:txBody>
        </p:sp>
        <p:pic>
          <p:nvPicPr>
            <p:cNvPr id="88" name="Picture 2" descr="http://p0.so.qhimgs1.com/bdr/570__/t0115c1ef302db4f6c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l="66315" b="62744"/>
            <a:stretch>
              <a:fillRect/>
            </a:stretch>
          </p:blipFill>
          <p:spPr bwMode="auto">
            <a:xfrm>
              <a:off x="1747049" y="2038046"/>
              <a:ext cx="648072" cy="612403"/>
            </a:xfrm>
            <a:prstGeom prst="rect">
              <a:avLst/>
            </a:prstGeom>
            <a:noFill/>
          </p:spPr>
        </p:pic>
      </p:grpSp>
      <p:grpSp>
        <p:nvGrpSpPr>
          <p:cNvPr id="2" name="组合 1"/>
          <p:cNvGrpSpPr/>
          <p:nvPr/>
        </p:nvGrpSpPr>
        <p:grpSpPr>
          <a:xfrm>
            <a:off x="2742748" y="2265887"/>
            <a:ext cx="1431117" cy="1121267"/>
            <a:chOff x="2742748" y="2265887"/>
            <a:chExt cx="1431117" cy="1121267"/>
          </a:xfrm>
        </p:grpSpPr>
        <p:sp>
          <p:nvSpPr>
            <p:cNvPr id="45" name="矩形 48"/>
            <p:cNvSpPr>
              <a:spLocks noChangeArrowheads="1"/>
            </p:cNvSpPr>
            <p:nvPr/>
          </p:nvSpPr>
          <p:spPr bwMode="auto">
            <a:xfrm>
              <a:off x="2742748" y="2741994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凛冽</a:t>
              </a:r>
            </a:p>
          </p:txBody>
        </p:sp>
        <p:pic>
          <p:nvPicPr>
            <p:cNvPr id="89" name="Picture 2" descr="http://p0.so.qhimgs1.com/bdr/570__/t0115c1ef302db4f6c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l="66315" b="62744"/>
            <a:stretch>
              <a:fillRect/>
            </a:stretch>
          </p:blipFill>
          <p:spPr bwMode="auto">
            <a:xfrm>
              <a:off x="3525793" y="2265887"/>
              <a:ext cx="648072" cy="612403"/>
            </a:xfrm>
            <a:prstGeom prst="rect">
              <a:avLst/>
            </a:prstGeom>
            <a:noFill/>
          </p:spPr>
        </p:pic>
      </p:grpSp>
      <p:grpSp>
        <p:nvGrpSpPr>
          <p:cNvPr id="4" name="组合 3"/>
          <p:cNvGrpSpPr/>
          <p:nvPr/>
        </p:nvGrpSpPr>
        <p:grpSpPr>
          <a:xfrm>
            <a:off x="375627" y="3022787"/>
            <a:ext cx="2385735" cy="1009555"/>
            <a:chOff x="375627" y="3022787"/>
            <a:chExt cx="2385735" cy="1009555"/>
          </a:xfrm>
        </p:grpSpPr>
        <p:sp>
          <p:nvSpPr>
            <p:cNvPr id="85" name="矩形 48"/>
            <p:cNvSpPr>
              <a:spLocks noChangeArrowheads="1"/>
            </p:cNvSpPr>
            <p:nvPr/>
          </p:nvSpPr>
          <p:spPr bwMode="auto">
            <a:xfrm>
              <a:off x="375627" y="3387182"/>
              <a:ext cx="201930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心旷神怡</a:t>
              </a:r>
            </a:p>
          </p:txBody>
        </p:sp>
        <p:pic>
          <p:nvPicPr>
            <p:cNvPr id="91" name="Picture 2" descr="http://p0.so.qhimgs1.com/bdr/570__/t0115c1ef302db4f6c0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rcRect l="66315" b="62744"/>
            <a:stretch>
              <a:fillRect/>
            </a:stretch>
          </p:blipFill>
          <p:spPr bwMode="auto">
            <a:xfrm>
              <a:off x="2113290" y="3022787"/>
              <a:ext cx="648072" cy="61240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8.9451E-7 C 0.21198 -0.05274 0.42795 -0.00648 0.64184 -0.00648 " pathEditMode="relative" ptsTypes="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80012E-6 C 0.17379 -0.05274 0.35105 -0.00647 0.52657 -0.00647 " pathEditMode="relative" rAng="0" ptsTypes="f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9" y="-2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6.04565E-7 C 0.24184 -0.05275 0.48871 -0.00648 0.73316 -0.00648 " pathEditMode="relative" rAng="0" ptsTypes="f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49" y="-2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416567" y="1124793"/>
            <a:ext cx="8267700" cy="27515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红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晕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 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yùn  </a:t>
            </a:r>
            <a:r>
              <a:rPr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yòng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捧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着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pěn  pěn</a:t>
            </a:r>
            <a:r>
              <a:rPr lang="en-US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凛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冽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lǐn   lǐng 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  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未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免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miǎng  miǎn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黎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明（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lí   ní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      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心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旷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神怡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kuàn  kuàng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  </a:t>
            </a:r>
            <a:endParaRPr lang="zh-CN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25764" y="1913265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1808566" y="1993637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1561601" y="2612824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6404742" y="3257970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矩形 7"/>
          <p:cNvSpPr/>
          <p:nvPr/>
        </p:nvSpPr>
        <p:spPr>
          <a:xfrm>
            <a:off x="1455271" y="3214595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9" name="矩形 8"/>
          <p:cNvSpPr/>
          <p:nvPr/>
        </p:nvSpPr>
        <p:spPr>
          <a:xfrm>
            <a:off x="5743072" y="2543086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322699" y="580814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4"/>
          <p:cNvSpPr/>
          <p:nvPr/>
        </p:nvSpPr>
        <p:spPr>
          <a:xfrm>
            <a:off x="633251" y="986194"/>
            <a:ext cx="1925637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黎明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固然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翩翩飞舞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朦胧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着实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比翼而飞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754372" y="1475630"/>
            <a:ext cx="1599057" cy="5937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604004" y="2069355"/>
            <a:ext cx="1822450" cy="23574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509" name="矩形 5"/>
          <p:cNvSpPr/>
          <p:nvPr/>
        </p:nvSpPr>
        <p:spPr>
          <a:xfrm>
            <a:off x="3293104" y="3563193"/>
            <a:ext cx="4902200" cy="4714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切实；实在。</a:t>
            </a:r>
          </a:p>
        </p:txBody>
      </p:sp>
      <p:sp>
        <p:nvSpPr>
          <p:cNvPr id="21510" name="矩形 5"/>
          <p:cNvSpPr/>
          <p:nvPr/>
        </p:nvSpPr>
        <p:spPr>
          <a:xfrm>
            <a:off x="3293104" y="1775668"/>
            <a:ext cx="5218112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天快要亮或刚亮的时候。</a:t>
            </a:r>
          </a:p>
        </p:txBody>
      </p:sp>
      <p:sp>
        <p:nvSpPr>
          <p:cNvPr id="21511" name="矩形 5"/>
          <p:cNvSpPr/>
          <p:nvPr/>
        </p:nvSpPr>
        <p:spPr>
          <a:xfrm>
            <a:off x="3282471" y="2550964"/>
            <a:ext cx="641985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月光不明，本课指萤火虫发出的光不明亮。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512" name="矩形 5"/>
          <p:cNvSpPr/>
          <p:nvPr/>
        </p:nvSpPr>
        <p:spPr>
          <a:xfrm>
            <a:off x="3293104" y="1169243"/>
            <a:ext cx="5218112" cy="4683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形容轻快地旋转舞动的样子。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2181654" y="1407369"/>
            <a:ext cx="1033663" cy="12795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514" name="矩形 29"/>
          <p:cNvSpPr/>
          <p:nvPr/>
        </p:nvSpPr>
        <p:spPr>
          <a:xfrm>
            <a:off x="3293104" y="4223593"/>
            <a:ext cx="575151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表示承认甲事实，也不否认乙事实。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754372" y="3841005"/>
            <a:ext cx="15990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754372" y="2745631"/>
            <a:ext cx="1611757" cy="47942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059113" y="481078"/>
            <a:ext cx="3990975" cy="538162"/>
            <a:chOff x="3124895" y="802160"/>
            <a:chExt cx="3989649" cy="537866"/>
          </a:xfrm>
        </p:grpSpPr>
        <p:pic>
          <p:nvPicPr>
            <p:cNvPr id="21522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23" name="矩形 12"/>
            <p:cNvSpPr/>
            <p:nvPr/>
          </p:nvSpPr>
          <p:spPr>
            <a:xfrm>
              <a:off x="3236559" y="820332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21519" name="矩形 5"/>
          <p:cNvSpPr/>
          <p:nvPr/>
        </p:nvSpPr>
        <p:spPr>
          <a:xfrm>
            <a:off x="3293104" y="3037730"/>
            <a:ext cx="5218112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翅膀挨着翅膀飞行。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2181654" y="3369519"/>
            <a:ext cx="1079700" cy="10572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355513" y="578431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4"/>
          <p:cNvSpPr/>
          <p:nvPr/>
        </p:nvSpPr>
        <p:spPr>
          <a:xfrm>
            <a:off x="383100" y="953524"/>
            <a:ext cx="1925637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心旷神怡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凛冽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走廊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闲逸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和谐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扫兴</a:t>
            </a:r>
            <a:r>
              <a:rPr lang="en-US" altLang="zh-CN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994412" y="1375799"/>
            <a:ext cx="787400" cy="5730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403862" y="2072712"/>
            <a:ext cx="1428750" cy="17097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33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4" name="矩形 5"/>
          <p:cNvSpPr/>
          <p:nvPr/>
        </p:nvSpPr>
        <p:spPr>
          <a:xfrm>
            <a:off x="2724662" y="3580837"/>
            <a:ext cx="4902200" cy="40163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极为寒冷，严寒刺骨。</a:t>
            </a:r>
          </a:p>
        </p:txBody>
      </p:sp>
      <p:sp>
        <p:nvSpPr>
          <p:cNvPr id="22535" name="矩形 5"/>
          <p:cNvSpPr/>
          <p:nvPr/>
        </p:nvSpPr>
        <p:spPr>
          <a:xfrm>
            <a:off x="2724662" y="1748862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心境开阔，精神愉快。</a:t>
            </a:r>
          </a:p>
        </p:txBody>
      </p:sp>
      <p:sp>
        <p:nvSpPr>
          <p:cNvPr id="22536" name="矩形 5"/>
          <p:cNvSpPr/>
          <p:nvPr/>
        </p:nvSpPr>
        <p:spPr>
          <a:xfrm>
            <a:off x="2724662" y="2360049"/>
            <a:ext cx="6302375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指在事态发展中的一种相对均衡、统一、协调的状态。</a:t>
            </a:r>
          </a:p>
        </p:txBody>
      </p:sp>
      <p:sp>
        <p:nvSpPr>
          <p:cNvPr id="22537" name="矩形 5"/>
          <p:cNvSpPr/>
          <p:nvPr/>
        </p:nvSpPr>
        <p:spPr>
          <a:xfrm>
            <a:off x="2724662" y="1137674"/>
            <a:ext cx="5924550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有顶的过道；也比喻连接两个较大地区的狭长地带。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443550" y="1491687"/>
            <a:ext cx="1357313" cy="10683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39" name="矩形 29"/>
          <p:cNvSpPr/>
          <p:nvPr/>
        </p:nvSpPr>
        <p:spPr>
          <a:xfrm>
            <a:off x="2724662" y="4192024"/>
            <a:ext cx="52832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恬静安逸；安闲舒适。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488000" y="2633099"/>
            <a:ext cx="1401763" cy="11334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430850" y="3229999"/>
            <a:ext cx="1401763" cy="11303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42" name="矩形 5"/>
          <p:cNvSpPr/>
          <p:nvPr/>
        </p:nvSpPr>
        <p:spPr>
          <a:xfrm>
            <a:off x="2724662" y="2971237"/>
            <a:ext cx="5218113" cy="4000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正当高兴时遇到不愉快的事情而兴致低落。</a:t>
            </a:r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1387987" y="3276037"/>
            <a:ext cx="1427163" cy="10842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2545" name="组合 25"/>
          <p:cNvGrpSpPr/>
          <p:nvPr/>
        </p:nvGrpSpPr>
        <p:grpSpPr>
          <a:xfrm>
            <a:off x="1810637" y="418369"/>
            <a:ext cx="3990975" cy="538163"/>
            <a:chOff x="3124895" y="802160"/>
            <a:chExt cx="3989649" cy="537866"/>
          </a:xfrm>
        </p:grpSpPr>
        <p:pic>
          <p:nvPicPr>
            <p:cNvPr id="22547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8" name="矩形 12"/>
            <p:cNvSpPr/>
            <p:nvPr/>
          </p:nvSpPr>
          <p:spPr>
            <a:xfrm>
              <a:off x="3236559" y="820332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30931" y="1342390"/>
            <a:ext cx="7548563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初读课文，感知四季之美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361950" marR="0" lvl="0" indent="-3619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  这篇课文是按照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顺序来写的，分别写了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几个季节不同的美，抒发了作者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的感情。</a:t>
            </a:r>
          </a:p>
        </p:txBody>
      </p:sp>
      <p:sp>
        <p:nvSpPr>
          <p:cNvPr id="5" name="矩形 4"/>
          <p:cNvSpPr/>
          <p:nvPr/>
        </p:nvSpPr>
        <p:spPr>
          <a:xfrm>
            <a:off x="4056426" y="1917383"/>
            <a:ext cx="1733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时间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(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季节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)</a:t>
            </a:r>
          </a:p>
        </p:txBody>
      </p:sp>
      <p:sp>
        <p:nvSpPr>
          <p:cNvPr id="6" name="矩形 5"/>
          <p:cNvSpPr/>
          <p:nvPr/>
        </p:nvSpPr>
        <p:spPr>
          <a:xfrm>
            <a:off x="2181906" y="248189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春</a:t>
            </a:r>
          </a:p>
        </p:txBody>
      </p:sp>
      <p:sp>
        <p:nvSpPr>
          <p:cNvPr id="7" name="矩形 6"/>
          <p:cNvSpPr/>
          <p:nvPr/>
        </p:nvSpPr>
        <p:spPr>
          <a:xfrm>
            <a:off x="3033123" y="248189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夏</a:t>
            </a:r>
          </a:p>
        </p:txBody>
      </p:sp>
      <p:sp>
        <p:nvSpPr>
          <p:cNvPr id="8" name="矩形 7"/>
          <p:cNvSpPr/>
          <p:nvPr/>
        </p:nvSpPr>
        <p:spPr>
          <a:xfrm>
            <a:off x="3956731" y="248189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秋</a:t>
            </a:r>
          </a:p>
        </p:txBody>
      </p:sp>
      <p:sp>
        <p:nvSpPr>
          <p:cNvPr id="9" name="矩形 8"/>
          <p:cNvSpPr/>
          <p:nvPr/>
        </p:nvSpPr>
        <p:spPr>
          <a:xfrm>
            <a:off x="4735241" y="2482215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冬</a:t>
            </a:r>
          </a:p>
        </p:txBody>
      </p:sp>
      <p:sp>
        <p:nvSpPr>
          <p:cNvPr id="10" name="矩形 9"/>
          <p:cNvSpPr/>
          <p:nvPr/>
        </p:nvSpPr>
        <p:spPr>
          <a:xfrm>
            <a:off x="2831659" y="3047683"/>
            <a:ext cx="3547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2667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热爱大自然、热爱四季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757397" y="51682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786063" y="21266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849559" y="947686"/>
            <a:ext cx="7369175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查资料，填一填</a:t>
            </a:r>
            <a:endParaRPr lang="en-US" altLang="zh-CN" sz="2400" b="1" dirty="0">
              <a:solidFill>
                <a:srgbClr val="0000FF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+mj-ea"/>
                <a:ea typeface="+mj-ea"/>
              </a:rPr>
              <a:t>    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sym typeface="+mn-ea"/>
              </a:rPr>
              <a:t>清少纳</a:t>
            </a:r>
            <a:r>
              <a:rPr lang="zh-CN" altLang="en-US" sz="2400" b="1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sym typeface="+mn-ea"/>
              </a:rPr>
              <a:t>言，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清是姓，少纳言是她在宫中的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_____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。她是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_____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平安时期著名的女作家，与紫式部、和泉式部并称为平安时期的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________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。她的随笔作品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《__________》</a:t>
            </a:r>
            <a:r>
              <a:rPr lang="zh-CN" altLang="en-US" sz="24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开拓了一个新的领域，为日本散文奠定了基础。</a:t>
            </a: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13822" y="1562684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官职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1527422" y="2134184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日本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3971854" y="2706001"/>
            <a:ext cx="146431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三大才女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1394072" y="3237814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枕草子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12415" y="287306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69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757,&quot;width&quot;:63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706315820"/>
  <p:tag name="KSO_WM_UNIT_PLACING_PICTURE_USER_VIEWPORT" val="{&quot;height&quot;:4019,&quot;width&quot;:6571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715</Words>
  <Application>Microsoft Office PowerPoint</Application>
  <PresentationFormat>全屏显示(16:9)</PresentationFormat>
  <Paragraphs>89</Paragraphs>
  <Slides>17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691</cp:revision>
  <dcterms:created xsi:type="dcterms:W3CDTF">2015-12-30T08:03:00Z</dcterms:created>
  <dcterms:modified xsi:type="dcterms:W3CDTF">2020-08-19T02:39:11Z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