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690" r:id="rId2"/>
    <p:sldId id="660" r:id="rId3"/>
    <p:sldId id="662" r:id="rId4"/>
    <p:sldId id="666" r:id="rId5"/>
    <p:sldId id="664" r:id="rId6"/>
    <p:sldId id="665" r:id="rId7"/>
    <p:sldId id="667" r:id="rId8"/>
    <p:sldId id="668" r:id="rId9"/>
    <p:sldId id="669" r:id="rId10"/>
    <p:sldId id="670" r:id="rId11"/>
    <p:sldId id="671" r:id="rId12"/>
    <p:sldId id="672" r:id="rId13"/>
    <p:sldId id="673" r:id="rId14"/>
    <p:sldId id="674" r:id="rId15"/>
    <p:sldId id="675" r:id="rId16"/>
    <p:sldId id="676" r:id="rId17"/>
    <p:sldId id="677" r:id="rId18"/>
    <p:sldId id="678" r:id="rId19"/>
    <p:sldId id="679" r:id="rId20"/>
    <p:sldId id="686" r:id="rId21"/>
    <p:sldId id="687" r:id="rId22"/>
    <p:sldId id="688" r:id="rId23"/>
    <p:sldId id="681" r:id="rId24"/>
    <p:sldId id="682" r:id="rId25"/>
    <p:sldId id="683" r:id="rId26"/>
    <p:sldId id="689" r:id="rId27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CC"/>
    <a:srgbClr val="000000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74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300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8392659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&#25945;&#24072;&#22791;&#35838;&#36164;&#26009;&#21253;/2.&#38899;&#35270;&#39057;&#36164;&#26009;&#21253;/21.&#21476;&#35799;&#35789;&#19977;&#39318;&#65288;&#26391;&#35835;&#35270;&#39057;&#65289;.mp4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075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365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345288" y="1559722"/>
            <a:ext cx="38455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21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古诗三首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536" y="260763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796" y="266732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843702" y="2821226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4" name="矩形 3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492421" y="1007220"/>
            <a:ext cx="6533029" cy="3416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44450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王维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约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701—761)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，字摩诘，号摩诘居士，世称“王右丞”，唐朝著名诗人、画家。因笃信佛教，又被称为“诗佛”。苏轼评价其：“味摩诘之诗，诗中有画；观摩诘之画，画中有诗。”他与孟浩然合称“王孟”。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44450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主要作品：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竹里馆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山居秋暝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等。</a:t>
            </a: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72" y="1863870"/>
            <a:ext cx="1698996" cy="2293645"/>
          </a:xfrm>
          <a:prstGeom prst="ellipse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0" name="组合 5"/>
          <p:cNvGrpSpPr/>
          <p:nvPr/>
        </p:nvGrpSpPr>
        <p:grpSpPr>
          <a:xfrm>
            <a:off x="2964278" y="48286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452078" y="1017416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611188" y="1465739"/>
            <a:ext cx="7758113" cy="2861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26670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《山居秋暝》这首诗是王维晚年隐居辋川时所作，写秋晚山景，借以表达作者对纯朴安静、放纵山林生活的热爱。诗人描绘了山中秋雨过后清朗明净的月夜：松间的明月、石上的清泉、竹林中的浣女、溪中的渔舟有机地构成了一幅明丽的画图。</a:t>
            </a:r>
          </a:p>
        </p:txBody>
      </p:sp>
      <p:sp>
        <p:nvSpPr>
          <p:cNvPr id="3" name="矩形 2"/>
          <p:cNvSpPr/>
          <p:nvPr/>
        </p:nvSpPr>
        <p:spPr>
          <a:xfrm>
            <a:off x="611411" y="820566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写作背景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3048739" y="801254"/>
            <a:ext cx="5370513" cy="28613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44450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张继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，字懿孙，汉族，襄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州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湖北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襄阳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人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。唐代诗人。他的诗爽朗激越，不事雕琢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，比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兴幽深，事理双切，对后世颇有影响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0" marR="0" lvl="0" indent="44450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主要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作品：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枫桥夜泊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7174" name="图片 720" descr="C:\Users\jm\Desktop\五上七、八单元\图片\张继.jpg张继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11" y="1530234"/>
            <a:ext cx="2155825" cy="28384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771217" y="937607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886047" y="1150375"/>
            <a:ext cx="7861300" cy="332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26670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根据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唐才子传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卷三记载，张继于“天宝十二年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(753)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礼部侍郎杨浚下及第”，也就是说考取了进士。而就在天宝十四年一月爆发了安史之乱，天宝十五年六月，玄宗仓皇奔蜀。因为当时江南政局比较安定，所以不少文士纷纷逃到今江苏、浙江一带避乱，其中也包括张继。一个秋天的夜晚，诗人泊舟苏州城外的枫桥。江南水乡秋夜幽美的景色，吸引着这位怀着旅愁的客子，使他领略到一种情味隽永的诗意美，写下了这首意境清远的小诗《枫桥夜泊》。</a:t>
            </a:r>
          </a:p>
        </p:txBody>
      </p:sp>
      <p:sp>
        <p:nvSpPr>
          <p:cNvPr id="2" name="矩形 1"/>
          <p:cNvSpPr/>
          <p:nvPr/>
        </p:nvSpPr>
        <p:spPr>
          <a:xfrm>
            <a:off x="611411" y="639805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写作背景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800985" y="1038860"/>
            <a:ext cx="5854700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53213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纳兰性德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(1655—1685)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，字容若，号楞伽山人。清代词人，其词在中国词坛上享有很高声誉。</a:t>
            </a:r>
          </a:p>
          <a:p>
            <a:pPr marL="0" marR="0" lvl="0" indent="53213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主要作品 ：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通志堂集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纳兰词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13" y="1627533"/>
            <a:ext cx="1847598" cy="26492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613316" y="1039006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600555" y="1767175"/>
            <a:ext cx="7873593" cy="2308324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2667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清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康熙二十一年二月十五日，康熙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因云南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平定，出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关东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巡，祭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告奉天祖陵。纳兰随从康熙帝诣永陵、福陵、昭陵告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祭，二十三日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出山海关。塞上风雪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凄迷，苦寒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的天气引发了纳兰对京师中家的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思念，写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下了这首《长相思》。</a:t>
            </a:r>
          </a:p>
        </p:txBody>
      </p:sp>
      <p:pic>
        <p:nvPicPr>
          <p:cNvPr id="8197" name="Picture 5" descr="C:\Users\Administrator\AppData\Roaming\Tencent\Users\541737432\QQ\WinTemp\RichOle\WU]FXKG(%WR(_W3KFS6@AZV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3681" y="391905"/>
            <a:ext cx="1867249" cy="13265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 1"/>
          <p:cNvSpPr/>
          <p:nvPr/>
        </p:nvSpPr>
        <p:spPr>
          <a:xfrm>
            <a:off x="611411" y="909466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写作背景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/>
          <p:nvPr/>
        </p:nvSpPr>
        <p:spPr>
          <a:xfrm>
            <a:off x="848577" y="1211897"/>
            <a:ext cx="7645400" cy="18148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0850"/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 读了上面的资料，你对本文三首诗的作者及写作背景已经有了初步的了解。他们写的古诗是想表达些什么呢？</a:t>
            </a:r>
            <a:r>
              <a:rPr lang="zh-CN" altLang="en-US" sz="2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sym typeface="+mn-ea"/>
              </a:rPr>
              <a:t>让我们走进课文去深刻地了解一下。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1"/>
      <p:bldP spid="13314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88611" y="100797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584147" y="1040216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自由朗读三首古诗，圈出生字词，不会读的字查字典解决，难读的地方多读几遍，没把握的地方做批注。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再读一遍，把课文读通读顺，然后读给爸爸妈妈听。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315" name="组 28"/>
          <p:cNvGrpSpPr/>
          <p:nvPr/>
        </p:nvGrpSpPr>
        <p:grpSpPr>
          <a:xfrm>
            <a:off x="6861026" y="131291"/>
            <a:ext cx="2138363" cy="484971"/>
            <a:chOff x="3508667" y="4644151"/>
            <a:chExt cx="2137740" cy="485193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2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5" name="图片 3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3" name="TextBox 5">
              <a:hlinkClick r:id="rId6" action="ppaction://hlinkfile"/>
            </p:cNvPr>
            <p:cNvSpPr txBox="1"/>
            <p:nvPr/>
          </p:nvSpPr>
          <p:spPr>
            <a:xfrm>
              <a:off x="3806308" y="4644151"/>
              <a:ext cx="1782720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</a:pPr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2411095" y="2002790"/>
            <a:ext cx="16002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榆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树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5044758" y="2002790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湖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畔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2410778" y="3133090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更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4998720" y="3133090"/>
            <a:ext cx="133032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聒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噪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42804" y="130869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31" name="TextBox 11"/>
          <p:cNvSpPr txBox="1">
            <a:spLocks noChangeArrowheads="1"/>
          </p:cNvSpPr>
          <p:nvPr/>
        </p:nvSpPr>
        <p:spPr bwMode="auto">
          <a:xfrm>
            <a:off x="2510628" y="1667510"/>
            <a:ext cx="847725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</a:rPr>
              <a:t>yú</a:t>
            </a:r>
          </a:p>
        </p:txBody>
      </p:sp>
      <p:sp>
        <p:nvSpPr>
          <p:cNvPr id="33" name="TextBox 11"/>
          <p:cNvSpPr txBox="1">
            <a:spLocks noChangeArrowheads="1"/>
          </p:cNvSpPr>
          <p:nvPr/>
        </p:nvSpPr>
        <p:spPr bwMode="auto">
          <a:xfrm>
            <a:off x="5566900" y="1711718"/>
            <a:ext cx="1080261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 err="1" smtClean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</a:rPr>
              <a:t>pàn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2867159" y="2773531"/>
            <a:ext cx="1080135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 err="1" smtClean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  <a:sym typeface="+mn-ea"/>
              </a:rPr>
              <a:t>gēng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5009532" y="2805200"/>
            <a:ext cx="1010285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</a:rPr>
              <a:t>guō</a:t>
            </a: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464663" y="708405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3" grpId="0"/>
      <p:bldP spid="33" grpId="1"/>
      <p:bldP spid="5" grpId="0"/>
      <p:bldP spid="5" grpId="1"/>
      <p:bldP spid="7" grpId="0"/>
      <p:bldP spid="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3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0" y="0"/>
            <a:ext cx="9142730" cy="46501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TextBox 11"/>
          <p:cNvSpPr txBox="1">
            <a:spLocks noChangeArrowheads="1"/>
          </p:cNvSpPr>
          <p:nvPr/>
        </p:nvSpPr>
        <p:spPr bwMode="auto">
          <a:xfrm>
            <a:off x="297847" y="237874"/>
            <a:ext cx="1899285" cy="575945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solidFill>
                  <a:srgbClr val="FF33CC"/>
                </a:solidFill>
                <a:latin typeface="黑体" pitchFamily="49" charset="-122"/>
                <a:ea typeface="黑体" pitchFamily="49" charset="-122"/>
              </a:rPr>
              <a:t>枫叶飘零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4318635" y="1040765"/>
            <a:ext cx="1530985" cy="1515110"/>
            <a:chOff x="7315" y="432"/>
            <a:chExt cx="2411" cy="2386"/>
          </a:xfrm>
        </p:grpSpPr>
        <p:pic>
          <p:nvPicPr>
            <p:cNvPr id="12" name="图片 4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5960000">
              <a:off x="7287" y="460"/>
              <a:ext cx="2386" cy="233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" name="文本框 38"/>
            <p:cNvSpPr txBox="1"/>
            <p:nvPr/>
          </p:nvSpPr>
          <p:spPr>
            <a:xfrm>
              <a:off x="7679" y="1166"/>
              <a:ext cx="2047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榆树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849620" y="1831975"/>
            <a:ext cx="1623695" cy="1479550"/>
            <a:chOff x="5121" y="3292"/>
            <a:chExt cx="2557" cy="2330"/>
          </a:xfrm>
        </p:grpSpPr>
        <p:pic>
          <p:nvPicPr>
            <p:cNvPr id="13" name="图片 4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21" y="3292"/>
              <a:ext cx="2386" cy="233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文本框 4"/>
            <p:cNvSpPr txBox="1"/>
            <p:nvPr/>
          </p:nvSpPr>
          <p:spPr>
            <a:xfrm>
              <a:off x="5632" y="3998"/>
              <a:ext cx="2047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聒噪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896870" y="1259840"/>
            <a:ext cx="1479550" cy="1515110"/>
            <a:chOff x="7538" y="4567"/>
            <a:chExt cx="2330" cy="2386"/>
          </a:xfrm>
        </p:grpSpPr>
        <p:pic>
          <p:nvPicPr>
            <p:cNvPr id="14" name="图片 4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7200000">
              <a:off x="7510" y="4595"/>
              <a:ext cx="2386" cy="233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文本框 5"/>
            <p:cNvSpPr txBox="1"/>
            <p:nvPr/>
          </p:nvSpPr>
          <p:spPr>
            <a:xfrm>
              <a:off x="7679" y="5508"/>
              <a:ext cx="2047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五更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146175" y="1351915"/>
            <a:ext cx="1515110" cy="1479550"/>
            <a:chOff x="4622" y="738"/>
            <a:chExt cx="2386" cy="2330"/>
          </a:xfrm>
        </p:grpSpPr>
        <p:pic>
          <p:nvPicPr>
            <p:cNvPr id="15" name="图片 4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2240000">
              <a:off x="4622" y="738"/>
              <a:ext cx="2386" cy="233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" name="文本框 6"/>
            <p:cNvSpPr txBox="1"/>
            <p:nvPr/>
          </p:nvSpPr>
          <p:spPr>
            <a:xfrm>
              <a:off x="4949" y="1166"/>
              <a:ext cx="2047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湖畔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500212" y="1273655"/>
            <a:ext cx="8267700" cy="27515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发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愁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cóu  </a:t>
            </a:r>
            <a:r>
              <a:rPr sz="24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</a:t>
            </a:r>
            <a:r>
              <a:rPr lang="en-US" sz="24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400" b="1" dirty="0" err="1" smtClean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óu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停</a:t>
            </a:r>
            <a:r>
              <a:rPr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泊</a:t>
            </a:r>
            <a:r>
              <a:rPr sz="2400" b="1" dirty="0" err="1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bó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pó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8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儿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孙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sūn  sōng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   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聒</a:t>
            </a:r>
            <a:r>
              <a:rPr sz="2400" b="1" dirty="0" err="1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sz="24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k</a:t>
            </a:r>
            <a:r>
              <a:rPr sz="24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uō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lang="en-US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uō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噪</a:t>
            </a:r>
            <a:endParaRPr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lnSpc>
                <a:spcPct val="180000"/>
              </a:lnSpc>
            </a:pP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一</a:t>
            </a:r>
            <a:r>
              <a:rPr lang="zh-CN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更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gēng  gèng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  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湖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畔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pàng  pàn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4" name="矩形 3"/>
          <p:cNvSpPr/>
          <p:nvPr/>
        </p:nvSpPr>
        <p:spPr>
          <a:xfrm>
            <a:off x="4655328" y="2075002"/>
            <a:ext cx="606425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75832" y="2070517"/>
            <a:ext cx="594995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" name="矩形 1"/>
          <p:cNvSpPr/>
          <p:nvPr/>
        </p:nvSpPr>
        <p:spPr>
          <a:xfrm>
            <a:off x="1778917" y="2810520"/>
            <a:ext cx="56134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</a:p>
        </p:txBody>
      </p:sp>
      <p:sp>
        <p:nvSpPr>
          <p:cNvPr id="6" name="矩形 5"/>
          <p:cNvSpPr/>
          <p:nvPr/>
        </p:nvSpPr>
        <p:spPr>
          <a:xfrm>
            <a:off x="5134157" y="2777011"/>
            <a:ext cx="539115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1966374" y="3409074"/>
            <a:ext cx="606425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8" name="矩形 7"/>
          <p:cNvSpPr/>
          <p:nvPr/>
        </p:nvSpPr>
        <p:spPr>
          <a:xfrm>
            <a:off x="5569129" y="3392123"/>
            <a:ext cx="606425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443397" y="674271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  <p:bldP spid="5" grpId="1"/>
      <p:bldP spid="5" grpId="2"/>
      <p:bldP spid="2" grpId="1"/>
      <p:bldP spid="2" grpId="2"/>
      <p:bldP spid="6" grpId="1"/>
      <p:bldP spid="6" grpId="2"/>
      <p:bldP spid="7" grpId="1"/>
      <p:bldP spid="7" grpId="2"/>
      <p:bldP spid="8" grpId="1"/>
      <p:bldP spid="8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4"/>
          <p:cNvSpPr/>
          <p:nvPr/>
        </p:nvSpPr>
        <p:spPr>
          <a:xfrm>
            <a:off x="652463" y="1367959"/>
            <a:ext cx="1924050" cy="31702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暝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空山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竹喧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浣女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400175" y="1820714"/>
            <a:ext cx="1812925" cy="1235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1412875" y="1820714"/>
            <a:ext cx="1671638" cy="1235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389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  <a:buFont typeface="Arial" panose="020B0604020202020204" pitchFamily="34" charset="0"/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390" name="矩形 5"/>
          <p:cNvSpPr/>
          <p:nvPr/>
        </p:nvSpPr>
        <p:spPr>
          <a:xfrm>
            <a:off x="3044825" y="2717651"/>
            <a:ext cx="4902200" cy="47148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日落，天色将晚。</a:t>
            </a:r>
          </a:p>
        </p:txBody>
      </p:sp>
      <p:sp>
        <p:nvSpPr>
          <p:cNvPr id="16391" name="矩形 5"/>
          <p:cNvSpPr/>
          <p:nvPr/>
        </p:nvSpPr>
        <p:spPr>
          <a:xfrm>
            <a:off x="3044825" y="1473051"/>
            <a:ext cx="5218113" cy="4730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刚刚。</a:t>
            </a:r>
          </a:p>
        </p:txBody>
      </p:sp>
      <p:sp>
        <p:nvSpPr>
          <p:cNvPr id="16392" name="矩形 5"/>
          <p:cNvSpPr/>
          <p:nvPr/>
        </p:nvSpPr>
        <p:spPr>
          <a:xfrm>
            <a:off x="3044825" y="2165201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空旷，空寂的山野。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700213" y="2382689"/>
            <a:ext cx="1443038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394" name="矩形 29"/>
          <p:cNvSpPr/>
          <p:nvPr/>
        </p:nvSpPr>
        <p:spPr>
          <a:xfrm>
            <a:off x="3044825" y="3370114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洗衣服的姑娘。浣：洗涤衣物。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716088" y="3646339"/>
            <a:ext cx="1425575" cy="6302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711325" y="3646339"/>
            <a:ext cx="1358900" cy="603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321050" y="619637"/>
            <a:ext cx="3990975" cy="568325"/>
            <a:chOff x="3124895" y="802159"/>
            <a:chExt cx="3989649" cy="682287"/>
          </a:xfrm>
        </p:grpSpPr>
        <p:pic>
          <p:nvPicPr>
            <p:cNvPr id="16401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2" name="矩形 12"/>
            <p:cNvSpPr/>
            <p:nvPr/>
          </p:nvSpPr>
          <p:spPr>
            <a:xfrm>
              <a:off x="3236559" y="85447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6399" name="矩形 29"/>
          <p:cNvSpPr/>
          <p:nvPr/>
        </p:nvSpPr>
        <p:spPr>
          <a:xfrm>
            <a:off x="3044825" y="3933676"/>
            <a:ext cx="52832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竹林中笑语喧哗。喧：喧哗，这里指竹叶发出沙沙声响。</a:t>
            </a: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465085" y="69070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4"/>
          <p:cNvSpPr/>
          <p:nvPr/>
        </p:nvSpPr>
        <p:spPr>
          <a:xfrm>
            <a:off x="617538" y="1414463"/>
            <a:ext cx="1924050" cy="31702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随意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春芳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歇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王孙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留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 rot="16200000" flipH="1">
            <a:off x="1505744" y="2021681"/>
            <a:ext cx="1825625" cy="15128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374775" y="3100388"/>
            <a:ext cx="1800225" cy="12207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413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  <a:buFont typeface="Arial" panose="020B0604020202020204" pitchFamily="34" charset="0"/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414" name="矩形 5"/>
          <p:cNvSpPr/>
          <p:nvPr/>
        </p:nvSpPr>
        <p:spPr>
          <a:xfrm>
            <a:off x="3076575" y="2762250"/>
            <a:ext cx="4902200" cy="47148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居住。</a:t>
            </a:r>
          </a:p>
        </p:txBody>
      </p:sp>
      <p:sp>
        <p:nvSpPr>
          <p:cNvPr id="17415" name="矩形 5"/>
          <p:cNvSpPr/>
          <p:nvPr/>
        </p:nvSpPr>
        <p:spPr>
          <a:xfrm>
            <a:off x="3076575" y="1547813"/>
            <a:ext cx="5218113" cy="4714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春天的花草。</a:t>
            </a:r>
          </a:p>
        </p:txBody>
      </p:sp>
      <p:sp>
        <p:nvSpPr>
          <p:cNvPr id="17416" name="矩形 5"/>
          <p:cNvSpPr/>
          <p:nvPr/>
        </p:nvSpPr>
        <p:spPr>
          <a:xfrm>
            <a:off x="3076575" y="2206625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原指贵族子弟，后来也泛指隐居的人。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662113" y="1865313"/>
            <a:ext cx="1443038" cy="5492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418" name="矩形 29"/>
          <p:cNvSpPr/>
          <p:nvPr/>
        </p:nvSpPr>
        <p:spPr>
          <a:xfrm>
            <a:off x="3076575" y="3414713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任凭。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374775" y="3100388"/>
            <a:ext cx="1800225" cy="12207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574800" y="2414588"/>
            <a:ext cx="1600200" cy="1276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421" name="矩形 29"/>
          <p:cNvSpPr/>
          <p:nvPr/>
        </p:nvSpPr>
        <p:spPr>
          <a:xfrm>
            <a:off x="3076575" y="4057650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消散，消失。</a:t>
            </a:r>
          </a:p>
        </p:txBody>
      </p:sp>
      <p:sp>
        <p:nvSpPr>
          <p:cNvPr id="17422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  <a:buFont typeface="Arial" panose="020B0604020202020204" pitchFamily="34" charset="0"/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424" name="组合 25"/>
          <p:cNvGrpSpPr/>
          <p:nvPr/>
        </p:nvGrpSpPr>
        <p:grpSpPr>
          <a:xfrm>
            <a:off x="617855" y="846455"/>
            <a:ext cx="3990975" cy="568325"/>
            <a:chOff x="3124895" y="802159"/>
            <a:chExt cx="3989649" cy="682287"/>
          </a:xfrm>
        </p:grpSpPr>
        <p:pic>
          <p:nvPicPr>
            <p:cNvPr id="17426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7" name="矩形 12"/>
            <p:cNvSpPr/>
            <p:nvPr/>
          </p:nvSpPr>
          <p:spPr>
            <a:xfrm>
              <a:off x="3236559" y="85447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4"/>
          <p:cNvSpPr/>
          <p:nvPr/>
        </p:nvSpPr>
        <p:spPr>
          <a:xfrm>
            <a:off x="631825" y="1270512"/>
            <a:ext cx="1924050" cy="3298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枫桥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夜泊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乌啼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霜满天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江枫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617663" y="1697550"/>
            <a:ext cx="1576388" cy="5318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677988" y="2983425"/>
            <a:ext cx="1516063" cy="6175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341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2" name="矩形 5"/>
          <p:cNvSpPr/>
          <p:nvPr/>
        </p:nvSpPr>
        <p:spPr>
          <a:xfrm>
            <a:off x="3070225" y="2672275"/>
            <a:ext cx="4902200" cy="4714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江边的枫树。</a:t>
            </a:r>
          </a:p>
        </p:txBody>
      </p:sp>
      <p:sp>
        <p:nvSpPr>
          <p:cNvPr id="14343" name="矩形 5"/>
          <p:cNvSpPr/>
          <p:nvPr/>
        </p:nvSpPr>
        <p:spPr>
          <a:xfrm>
            <a:off x="3070225" y="1407037"/>
            <a:ext cx="5218113" cy="48418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夜间把船停靠在岸边。</a:t>
            </a:r>
          </a:p>
        </p:txBody>
      </p:sp>
      <p:sp>
        <p:nvSpPr>
          <p:cNvPr id="14344" name="矩形 5"/>
          <p:cNvSpPr/>
          <p:nvPr/>
        </p:nvSpPr>
        <p:spPr>
          <a:xfrm>
            <a:off x="3070225" y="2099187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在今江苏苏州。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677988" y="1697550"/>
            <a:ext cx="1516063" cy="636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346" name="矩形 29"/>
          <p:cNvSpPr/>
          <p:nvPr/>
        </p:nvSpPr>
        <p:spPr>
          <a:xfrm>
            <a:off x="3070225" y="3413637"/>
            <a:ext cx="16954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乌鸦啼叫。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617663" y="3013587"/>
            <a:ext cx="1576388" cy="12731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941513" y="3600962"/>
            <a:ext cx="1252538" cy="5794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631825" y="674435"/>
            <a:ext cx="3990975" cy="568325"/>
            <a:chOff x="3124895" y="802159"/>
            <a:chExt cx="3989649" cy="682287"/>
          </a:xfrm>
        </p:grpSpPr>
        <p:pic>
          <p:nvPicPr>
            <p:cNvPr id="14353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54" name="矩形 12"/>
            <p:cNvSpPr/>
            <p:nvPr/>
          </p:nvSpPr>
          <p:spPr>
            <a:xfrm>
              <a:off x="3236559" y="85447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4351" name="矩形 29"/>
          <p:cNvSpPr/>
          <p:nvPr/>
        </p:nvSpPr>
        <p:spPr>
          <a:xfrm>
            <a:off x="3070225" y="3969262"/>
            <a:ext cx="52832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霜，不可能满天，这个“霜”字应当体会作严寒；霜满天，是空气极冷的形象语。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4"/>
          <p:cNvSpPr/>
          <p:nvPr/>
        </p:nvSpPr>
        <p:spPr>
          <a:xfrm>
            <a:off x="592138" y="1270512"/>
            <a:ext cx="1924050" cy="3298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渔火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对愁眠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姑苏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寒山寺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夜半钟声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577975" y="1697550"/>
            <a:ext cx="1576388" cy="12858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638300" y="2983425"/>
            <a:ext cx="1516063" cy="6175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365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366" name="矩形 5"/>
          <p:cNvSpPr/>
          <p:nvPr/>
        </p:nvSpPr>
        <p:spPr>
          <a:xfrm>
            <a:off x="3019425" y="2775462"/>
            <a:ext cx="545465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渔船上的灯火。</a:t>
            </a:r>
          </a:p>
        </p:txBody>
      </p:sp>
      <p:sp>
        <p:nvSpPr>
          <p:cNvPr id="15367" name="矩形 5"/>
          <p:cNvSpPr/>
          <p:nvPr/>
        </p:nvSpPr>
        <p:spPr>
          <a:xfrm>
            <a:off x="3019425" y="1484825"/>
            <a:ext cx="554355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半夜里敲响的钟声。</a:t>
            </a:r>
          </a:p>
        </p:txBody>
      </p:sp>
      <p:sp>
        <p:nvSpPr>
          <p:cNvPr id="15368" name="矩形 5"/>
          <p:cNvSpPr/>
          <p:nvPr/>
        </p:nvSpPr>
        <p:spPr>
          <a:xfrm>
            <a:off x="3019425" y="2099187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指旅人怀着忧愁入眠。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901825" y="2332550"/>
            <a:ext cx="11366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370" name="矩形 29"/>
          <p:cNvSpPr/>
          <p:nvPr/>
        </p:nvSpPr>
        <p:spPr>
          <a:xfrm>
            <a:off x="3019425" y="3450150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苏州的别称，因苏州有姑苏山而得名。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2136775" y="1853125"/>
            <a:ext cx="927100" cy="23399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901825" y="3600962"/>
            <a:ext cx="1252538" cy="5794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373" name="矩形 29"/>
          <p:cNvSpPr/>
          <p:nvPr/>
        </p:nvSpPr>
        <p:spPr>
          <a:xfrm>
            <a:off x="3019425" y="4047050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苏州枫桥附近的一座寺庙。</a:t>
            </a:r>
          </a:p>
        </p:txBody>
      </p:sp>
      <p:grpSp>
        <p:nvGrpSpPr>
          <p:cNvPr id="15375" name="组合 25"/>
          <p:cNvGrpSpPr/>
          <p:nvPr/>
        </p:nvGrpSpPr>
        <p:grpSpPr>
          <a:xfrm>
            <a:off x="592455" y="689487"/>
            <a:ext cx="3990975" cy="568325"/>
            <a:chOff x="3124895" y="802159"/>
            <a:chExt cx="3989649" cy="682287"/>
          </a:xfrm>
        </p:grpSpPr>
        <p:pic>
          <p:nvPicPr>
            <p:cNvPr id="15377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8" name="矩形 12"/>
            <p:cNvSpPr/>
            <p:nvPr/>
          </p:nvSpPr>
          <p:spPr>
            <a:xfrm>
              <a:off x="3236559" y="85447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4"/>
          <p:cNvSpPr/>
          <p:nvPr/>
        </p:nvSpPr>
        <p:spPr>
          <a:xfrm>
            <a:off x="546100" y="1397000"/>
            <a:ext cx="1925638" cy="31702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48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程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8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更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8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长相思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48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榆关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8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那畔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365250" y="1843088"/>
            <a:ext cx="1758950" cy="6445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857375" y="3052763"/>
            <a:ext cx="1285875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461" name="矩形 5"/>
          <p:cNvSpPr/>
          <p:nvPr/>
        </p:nvSpPr>
        <p:spPr>
          <a:xfrm>
            <a:off x="3095625" y="2860675"/>
            <a:ext cx="516890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词牌名。</a:t>
            </a:r>
          </a:p>
        </p:txBody>
      </p:sp>
      <p:sp>
        <p:nvSpPr>
          <p:cNvPr id="19462" name="矩形 5"/>
          <p:cNvSpPr/>
          <p:nvPr/>
        </p:nvSpPr>
        <p:spPr>
          <a:xfrm>
            <a:off x="3095625" y="2287588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道路、路程；山一程，水一程，即山长水远。</a:t>
            </a:r>
          </a:p>
        </p:txBody>
      </p:sp>
      <p:sp>
        <p:nvSpPr>
          <p:cNvPr id="19463" name="矩形 5"/>
          <p:cNvSpPr/>
          <p:nvPr/>
        </p:nvSpPr>
        <p:spPr>
          <a:xfrm>
            <a:off x="3095625" y="1493838"/>
            <a:ext cx="5413375" cy="70802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旧时一夜分成五更，每更大约两小时。风一更，雪一更， 即言整夜风雪交加。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336675" y="1804988"/>
            <a:ext cx="1830388" cy="6207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465" name="矩形 29"/>
          <p:cNvSpPr/>
          <p:nvPr/>
        </p:nvSpPr>
        <p:spPr>
          <a:xfrm>
            <a:off x="3095625" y="3448050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那边，这里指关外。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1597025" y="3657600"/>
            <a:ext cx="1573213" cy="5778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673735" y="691904"/>
            <a:ext cx="3990975" cy="568325"/>
            <a:chOff x="3124895" y="802159"/>
            <a:chExt cx="3989649" cy="682287"/>
          </a:xfrm>
        </p:grpSpPr>
        <p:pic>
          <p:nvPicPr>
            <p:cNvPr id="19472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73" name="矩形 12"/>
            <p:cNvSpPr/>
            <p:nvPr/>
          </p:nvSpPr>
          <p:spPr>
            <a:xfrm>
              <a:off x="3236559" y="85447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9469" name="矩形 29"/>
          <p:cNvSpPr/>
          <p:nvPr/>
        </p:nvSpPr>
        <p:spPr>
          <a:xfrm>
            <a:off x="3095625" y="4035425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山海关。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1597025" y="3657600"/>
            <a:ext cx="1573213" cy="6016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4"/>
          <p:cNvSpPr/>
          <p:nvPr/>
        </p:nvSpPr>
        <p:spPr>
          <a:xfrm>
            <a:off x="585788" y="1243013"/>
            <a:ext cx="1925637" cy="3314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帐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聒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故园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此声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500188" y="1828800"/>
            <a:ext cx="1498600" cy="8556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1485900" y="1855788"/>
            <a:ext cx="1484313" cy="784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486" name="矩形 5"/>
          <p:cNvSpPr/>
          <p:nvPr/>
        </p:nvSpPr>
        <p:spPr>
          <a:xfrm>
            <a:off x="2955925" y="3270250"/>
            <a:ext cx="5168900" cy="431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指风雪交加的声音。</a:t>
            </a:r>
          </a:p>
        </p:txBody>
      </p:sp>
      <p:sp>
        <p:nvSpPr>
          <p:cNvPr id="20487" name="矩形 5"/>
          <p:cNvSpPr/>
          <p:nvPr/>
        </p:nvSpPr>
        <p:spPr>
          <a:xfrm>
            <a:off x="2955925" y="1584325"/>
            <a:ext cx="5218113" cy="54133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声音嘈杂，这里指风雪声。</a:t>
            </a:r>
          </a:p>
        </p:txBody>
      </p:sp>
      <p:sp>
        <p:nvSpPr>
          <p:cNvPr id="20488" name="矩形 5"/>
          <p:cNvSpPr/>
          <p:nvPr/>
        </p:nvSpPr>
        <p:spPr>
          <a:xfrm>
            <a:off x="2955925" y="2454275"/>
            <a:ext cx="5218113" cy="43021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军营的帐篷。千帐，言军营之多。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762125" y="3533775"/>
            <a:ext cx="1222375" cy="8096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778000" y="3533775"/>
            <a:ext cx="1192213" cy="768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491" name="矩形 29"/>
          <p:cNvSpPr/>
          <p:nvPr/>
        </p:nvSpPr>
        <p:spPr>
          <a:xfrm>
            <a:off x="2955925" y="4086225"/>
            <a:ext cx="3352800" cy="431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故乡。</a:t>
            </a:r>
          </a:p>
        </p:txBody>
      </p:sp>
      <p:grpSp>
        <p:nvGrpSpPr>
          <p:cNvPr id="20493" name="组合 25"/>
          <p:cNvGrpSpPr/>
          <p:nvPr/>
        </p:nvGrpSpPr>
        <p:grpSpPr>
          <a:xfrm>
            <a:off x="626745" y="806450"/>
            <a:ext cx="4052569" cy="568325"/>
            <a:chOff x="431485" y="886016"/>
            <a:chExt cx="4051223" cy="682287"/>
          </a:xfrm>
        </p:grpSpPr>
        <p:pic>
          <p:nvPicPr>
            <p:cNvPr id="20495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1485" y="886016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496" name="矩形 12"/>
            <p:cNvSpPr/>
            <p:nvPr/>
          </p:nvSpPr>
          <p:spPr>
            <a:xfrm>
              <a:off x="604723" y="945958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28688" y="1103229"/>
            <a:ext cx="7272338" cy="34150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一、走向山林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晚秋之美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628650" marR="0" lvl="0" indent="-6286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山居秋暝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朝诗人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写的，首联写出了地点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，季节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，时间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，环境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</a:p>
          <a:p>
            <a:pPr marL="628650" marR="0" lvl="0" indent="-6286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．诗中描写的景物有：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3897313" y="2841541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雨后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14513" y="2844716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傍晚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78550" y="2290679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秋天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67175" y="2290679"/>
            <a:ext cx="804863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空山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11863" y="1750929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王维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46538" y="1750929"/>
            <a:ext cx="49371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唐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89450" y="3397166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空山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21350" y="3397166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明月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48488" y="3397166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松林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06563" y="3935329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清泉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84500" y="3935329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山石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43400" y="3935329"/>
            <a:ext cx="493713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竹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70538" y="3935329"/>
            <a:ext cx="4953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莲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69088" y="3925804"/>
            <a:ext cx="80486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渔舟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890838" y="109227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58850" y="811064"/>
            <a:ext cx="72136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二、走向枫桥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秋夜之愁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．作者停泊地点：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；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停泊的时间：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</a:p>
          <a:p>
            <a:pPr marL="628650" marR="0" lvl="0" indent="-6286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．作者看到的景物有：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62865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</a:p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．作者听到的声音有：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38663" y="1450826"/>
            <a:ext cx="1112837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枫桥边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27525" y="1982639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夜晚</a:t>
            </a:r>
          </a:p>
        </p:txBody>
      </p:sp>
      <p:sp>
        <p:nvSpPr>
          <p:cNvPr id="6" name="矩形 5"/>
          <p:cNvSpPr/>
          <p:nvPr/>
        </p:nvSpPr>
        <p:spPr>
          <a:xfrm>
            <a:off x="4694238" y="2550964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残月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84900" y="2550964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霜天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08175" y="3098651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江枫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54400" y="3097064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渔火</a:t>
            </a:r>
          </a:p>
        </p:txBody>
      </p:sp>
      <p:sp>
        <p:nvSpPr>
          <p:cNvPr id="10" name="矩形 9"/>
          <p:cNvSpPr/>
          <p:nvPr/>
        </p:nvSpPr>
        <p:spPr>
          <a:xfrm>
            <a:off x="4787900" y="3644751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乌啼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48450" y="3625701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钟声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2"/>
          <p:cNvSpPr>
            <a:spLocks noChangeArrowheads="1"/>
          </p:cNvSpPr>
          <p:nvPr/>
        </p:nvSpPr>
        <p:spPr bwMode="auto">
          <a:xfrm>
            <a:off x="611188" y="884238"/>
            <a:ext cx="7932738" cy="341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30555" indent="-63055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三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、走向榆关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风雪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夜行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．行军之难：</a:t>
            </a:r>
          </a:p>
          <a:p>
            <a:pPr marL="895350" marR="0" lvl="0" indent="-8953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(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山一程，水一程”说明了征途的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“风一更，雪一更”突出了征途的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895350" marR="0" lvl="0" indent="-8953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成语来形容这样的行军生活之艰难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：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96063" y="2090738"/>
            <a:ext cx="14224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遥远艰难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46863" y="2605088"/>
            <a:ext cx="142081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环境恶劣</a:t>
            </a:r>
          </a:p>
        </p:txBody>
      </p:sp>
      <p:sp>
        <p:nvSpPr>
          <p:cNvPr id="5" name="矩形 4"/>
          <p:cNvSpPr/>
          <p:nvPr/>
        </p:nvSpPr>
        <p:spPr>
          <a:xfrm>
            <a:off x="6884988" y="3181350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跋山涉水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73225" y="3727450"/>
            <a:ext cx="1420813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风雪交加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00438" y="3721100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日夜兼程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748961" y="114858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1158875" y="1116965"/>
            <a:ext cx="7369175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</a:rPr>
              <a:t>查资料，填一填</a:t>
            </a:r>
            <a:endParaRPr lang="en-US" altLang="zh-CN" sz="2400" b="1" dirty="0">
              <a:solidFill>
                <a:srgbClr val="0000FF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>
                <a:latin typeface="+mj-ea"/>
                <a:ea typeface="+mj-ea"/>
              </a:rPr>
              <a:t>.</a:t>
            </a:r>
            <a:r>
              <a:rPr lang="zh-CN" altLang="en-US" sz="2400" b="1" dirty="0">
                <a:latin typeface="+mj-ea"/>
                <a:ea typeface="+mj-ea"/>
              </a:rPr>
              <a:t>王维，我国</a:t>
            </a:r>
            <a:r>
              <a:rPr lang="en-US" altLang="zh-CN" sz="2400" b="1" dirty="0">
                <a:latin typeface="+mj-ea"/>
                <a:ea typeface="+mj-ea"/>
                <a:sym typeface="+mn-ea"/>
              </a:rPr>
              <a:t>______</a:t>
            </a:r>
            <a:r>
              <a:rPr lang="zh-CN" altLang="en-US" sz="2400" b="1" dirty="0">
                <a:latin typeface="+mj-ea"/>
                <a:ea typeface="+mj-ea"/>
                <a:sym typeface="+mn-ea"/>
              </a:rPr>
              <a:t>著名</a:t>
            </a:r>
            <a:r>
              <a:rPr lang="zh-CN" altLang="en-US" sz="2400" b="1" dirty="0">
                <a:latin typeface="+mj-ea"/>
                <a:ea typeface="+mj-ea"/>
              </a:rPr>
              <a:t>的诗人、画家，被称为</a:t>
            </a:r>
            <a:r>
              <a:rPr lang="en-US" altLang="zh-CN" sz="2400" b="1" dirty="0">
                <a:latin typeface="+mj-ea"/>
                <a:ea typeface="+mj-ea"/>
              </a:rPr>
              <a:t>________</a:t>
            </a:r>
            <a:r>
              <a:rPr lang="zh-CN" altLang="en-US" sz="2400" b="1" dirty="0">
                <a:latin typeface="+mj-ea"/>
                <a:ea typeface="+mj-ea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+mj-ea"/>
                <a:ea typeface="+mj-ea"/>
              </a:rPr>
              <a:t>.</a:t>
            </a:r>
            <a:r>
              <a:rPr lang="zh-CN" altLang="en-US" sz="2400" b="1" dirty="0">
                <a:latin typeface="+mj-ea"/>
                <a:ea typeface="+mj-ea"/>
              </a:rPr>
              <a:t>张继，</a:t>
            </a:r>
            <a:r>
              <a:rPr lang="en-US" altLang="zh-CN" sz="2400" b="1" dirty="0">
                <a:latin typeface="+mj-ea"/>
                <a:ea typeface="+mj-ea"/>
              </a:rPr>
              <a:t>_____</a:t>
            </a:r>
            <a:r>
              <a:rPr lang="zh-CN" altLang="en-US" sz="2400" b="1" dirty="0">
                <a:latin typeface="+mj-ea"/>
                <a:ea typeface="+mj-ea"/>
              </a:rPr>
              <a:t>朝诗人，代表作《</a:t>
            </a:r>
            <a:r>
              <a:rPr lang="en-US" altLang="zh-CN" sz="2400" b="1" dirty="0">
                <a:latin typeface="+mj-ea"/>
                <a:ea typeface="+mj-ea"/>
              </a:rPr>
              <a:t>________</a:t>
            </a:r>
            <a:r>
              <a:rPr lang="zh-CN" altLang="en-US" sz="2400" b="1" dirty="0">
                <a:latin typeface="+mj-ea"/>
                <a:ea typeface="+mj-ea"/>
              </a:rPr>
              <a:t>》。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lang="en-US" altLang="zh-CN" sz="2400" b="1" dirty="0">
                <a:latin typeface="+mj-ea"/>
                <a:ea typeface="+mj-ea"/>
              </a:rPr>
              <a:t>.</a:t>
            </a:r>
            <a:r>
              <a:rPr lang="zh-CN" altLang="en-US" sz="2400" b="1" dirty="0">
                <a:latin typeface="+mj-ea"/>
                <a:ea typeface="+mj-ea"/>
              </a:rPr>
              <a:t>纳兰性德，</a:t>
            </a:r>
            <a:r>
              <a:rPr lang="en-US" altLang="zh-CN" sz="2400" b="1" dirty="0">
                <a:latin typeface="+mj-ea"/>
                <a:ea typeface="+mj-ea"/>
              </a:rPr>
              <a:t>_____</a:t>
            </a:r>
            <a:r>
              <a:rPr lang="zh-CN" altLang="en-US" sz="2400" b="1" dirty="0">
                <a:latin typeface="+mj-ea"/>
                <a:ea typeface="+mj-ea"/>
              </a:rPr>
              <a:t>代词人，在中国词坛享有盛誉，代表作品有《通志堂集》、《纳兰词》。 </a:t>
            </a:r>
            <a:endParaRPr sz="2400" b="1" dirty="0">
              <a:latin typeface="+mj-ea"/>
              <a:ea typeface="+mj-ea"/>
            </a:endParaRPr>
          </a:p>
        </p:txBody>
      </p:sp>
      <p:sp>
        <p:nvSpPr>
          <p:cNvPr id="4" name="TextBox 13"/>
          <p:cNvSpPr txBox="1"/>
          <p:nvPr/>
        </p:nvSpPr>
        <p:spPr>
          <a:xfrm>
            <a:off x="3127693" y="1728788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唐代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1328738" y="2305381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诗佛</a:t>
            </a:r>
          </a:p>
        </p:txBody>
      </p:sp>
      <p:sp>
        <p:nvSpPr>
          <p:cNvPr id="5" name="TextBox 13"/>
          <p:cNvSpPr txBox="1"/>
          <p:nvPr/>
        </p:nvSpPr>
        <p:spPr>
          <a:xfrm>
            <a:off x="2572184" y="2845610"/>
            <a:ext cx="7772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唐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5615441" y="2819238"/>
            <a:ext cx="15487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枫桥夜泊</a:t>
            </a:r>
          </a:p>
        </p:txBody>
      </p:sp>
      <p:sp>
        <p:nvSpPr>
          <p:cNvPr id="15" name="TextBox 13"/>
          <p:cNvSpPr txBox="1"/>
          <p:nvPr/>
        </p:nvSpPr>
        <p:spPr>
          <a:xfrm>
            <a:off x="3216534" y="3384252"/>
            <a:ext cx="8305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  <p:bldP spid="3" grpId="0"/>
      <p:bldP spid="5" grpId="1"/>
      <p:bldP spid="5" grpId="2"/>
      <p:bldP spid="6" grpId="1"/>
      <p:bldP spid="6" grpId="2"/>
      <p:bldP spid="15" grpId="1"/>
      <p:bldP spid="15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98140" y="332255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5080" y="1564018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574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1375</Words>
  <Application>Microsoft Office PowerPoint</Application>
  <PresentationFormat>全屏显示(16:9)</PresentationFormat>
  <Paragraphs>169</Paragraphs>
  <Slides>26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695</cp:revision>
  <dcterms:created xsi:type="dcterms:W3CDTF">2015-12-30T08:03:00Z</dcterms:created>
  <dcterms:modified xsi:type="dcterms:W3CDTF">2020-08-18T09:16:55Z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