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2"/>
  </p:notesMasterIdLst>
  <p:sldIdLst>
    <p:sldId id="642" r:id="rId3"/>
    <p:sldId id="621" r:id="rId4"/>
    <p:sldId id="624" r:id="rId5"/>
    <p:sldId id="625" r:id="rId6"/>
    <p:sldId id="626" r:id="rId7"/>
    <p:sldId id="623" r:id="rId8"/>
    <p:sldId id="627" r:id="rId9"/>
    <p:sldId id="628" r:id="rId10"/>
    <p:sldId id="638" r:id="rId11"/>
    <p:sldId id="630" r:id="rId12"/>
    <p:sldId id="631" r:id="rId13"/>
    <p:sldId id="632" r:id="rId14"/>
    <p:sldId id="633" r:id="rId15"/>
    <p:sldId id="639" r:id="rId16"/>
    <p:sldId id="640" r:id="rId17"/>
    <p:sldId id="635" r:id="rId18"/>
    <p:sldId id="636" r:id="rId19"/>
    <p:sldId id="637" r:id="rId20"/>
    <p:sldId id="641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42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450330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23.&#40479;&#30340;&#22825;&#22530;&#65288;&#26391;&#35835;&#35270;&#39057;&#65289;.mp4" TargetMode="Externa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565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9145270" cy="511937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487891" y="1448746"/>
            <a:ext cx="38322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鸟的天堂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659" y="253967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599" y="254031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939665" y="2693578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363091" y="1293352"/>
            <a:ext cx="5256212" cy="326557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 defTabSz="914400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这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棵大榕树在广东省新会县的天马河上，已有五百多年的历史了，每年都长出许多气根，从树枝上倒挂下来，钻进土里，过些日子又长出新的枝干来。这样不断生长，它已长成了榕树林，占地达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亩。被当地人称为“神树”。“天堂中的乐园”。又因为上面栖息着许多鸟，被人们称为“鸟的天堂”。 </a:t>
            </a:r>
            <a:endParaRPr lang="zh-CN" altLang="en-US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6388" name="图片 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1830" y="1266957"/>
            <a:ext cx="3214540" cy="314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999054" y="49096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535211" y="696228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鸟的天堂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33146"/>
          <a:stretch>
            <a:fillRect/>
          </a:stretch>
        </p:blipFill>
        <p:spPr>
          <a:xfrm>
            <a:off x="819150" y="793115"/>
            <a:ext cx="2785745" cy="31254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60398" y="803748"/>
            <a:ext cx="4620068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  <a:cs typeface="楷体" panose="02010609060101010101" pitchFamily="49" charset="-122"/>
              </a:rPr>
              <a:t>榕树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 常绿大乔木。有很多粗壮的气根垂入地下。可以</a:t>
            </a: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独木成林</a:t>
            </a: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。分布于我国浙江南部和江西南部以南。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5619" y="23765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/>
              <a:t>独木成林</a:t>
            </a:r>
            <a:endParaRPr lang="zh-CN" altLang="en-US" sz="3200" b="1" dirty="0"/>
          </a:p>
        </p:txBody>
      </p:sp>
      <p:pic>
        <p:nvPicPr>
          <p:cNvPr id="78850" name="Picture 2" descr="http://p0.so.qhmsg.com/bdr/_240_/t01934180710c853ad5.jpg"/>
          <p:cNvPicPr>
            <a:picLocks noChangeAspect="1" noChangeArrowheads="1"/>
          </p:cNvPicPr>
          <p:nvPr/>
        </p:nvPicPr>
        <p:blipFill>
          <a:blip r:embed="rId2" cstate="print"/>
          <a:srcRect b="24401"/>
          <a:stretch>
            <a:fillRect/>
          </a:stretch>
        </p:blipFill>
        <p:spPr bwMode="auto">
          <a:xfrm>
            <a:off x="632826" y="2681444"/>
            <a:ext cx="3648075" cy="1728192"/>
          </a:xfrm>
          <a:prstGeom prst="rect">
            <a:avLst/>
          </a:prstGeom>
          <a:noFill/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1258" y="2681444"/>
            <a:ext cx="3888432" cy="16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825" y="95325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5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7122" y="95325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4" name="Picture 6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89410" y="95325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749226" y="823155"/>
            <a:ext cx="5857875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334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巴金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(1904—2005)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，原名李尧棠，字芾甘，四川成都人。作家、社会活动家、翻译家。</a:t>
            </a:r>
          </a:p>
          <a:p>
            <a:pPr marL="0" marR="0" lvl="0" indent="5334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主要作品：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“爱情三部曲”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雾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电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和“激流三部曲”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家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春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r="16208"/>
          <a:stretch>
            <a:fillRect/>
          </a:stretch>
        </p:blipFill>
        <p:spPr bwMode="auto">
          <a:xfrm>
            <a:off x="441702" y="1642111"/>
            <a:ext cx="2286000" cy="2550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653321" y="1059961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14388" y="1366689"/>
            <a:ext cx="764540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读了上面的资料，你对鸟的天堂已经有了初步的了解，那么在作者的笔下，鸟的天堂又是怎样的？现在，让我们开启今天的预习之旅！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1"/>
      <p:bldP spid="1331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23755" y="7944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71234" y="996354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777278" y="205896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782834" y="4638583"/>
              <a:ext cx="1816820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443673" y="2154892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应接不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4136708" y="2154257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桩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6044565" y="2154575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桨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747188" y="11280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981325" y="1754207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xiá</a:t>
            </a:r>
          </a:p>
        </p:txBody>
      </p:sp>
      <p:sp>
        <p:nvSpPr>
          <p:cNvPr id="24" name="矩形 23"/>
          <p:cNvSpPr/>
          <p:nvPr/>
        </p:nvSpPr>
        <p:spPr>
          <a:xfrm>
            <a:off x="4485005" y="1754207"/>
            <a:ext cx="13011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zhuāng</a:t>
            </a:r>
          </a:p>
        </p:txBody>
      </p:sp>
      <p:sp>
        <p:nvSpPr>
          <p:cNvPr id="25" name="矩形 24"/>
          <p:cNvSpPr/>
          <p:nvPr/>
        </p:nvSpPr>
        <p:spPr>
          <a:xfrm>
            <a:off x="6501765" y="1754207"/>
            <a:ext cx="13423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jiǎng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64663" y="76157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6" b="12409"/>
          <a:stretch/>
        </p:blipFill>
        <p:spPr>
          <a:xfrm>
            <a:off x="1143000" y="304800"/>
            <a:ext cx="6858000" cy="4200438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63033" y="317802"/>
            <a:ext cx="1826141" cy="584775"/>
          </a:xfrm>
          <a:prstGeom prst="rect">
            <a:avLst/>
          </a:prstGeom>
          <a:solidFill>
            <a:schemeClr val="accent2">
              <a:alpha val="73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小鸟归巢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919" y="3150387"/>
            <a:ext cx="1536735" cy="1171533"/>
            <a:chOff x="304919" y="3150387"/>
            <a:chExt cx="1536735" cy="1171533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304919" y="3675589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船桨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8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1193582" y="3150387"/>
              <a:ext cx="648072" cy="612403"/>
            </a:xfrm>
            <a:prstGeom prst="rect">
              <a:avLst/>
            </a:prstGeom>
            <a:noFill/>
          </p:spPr>
        </p:pic>
      </p:grpSp>
      <p:grpSp>
        <p:nvGrpSpPr>
          <p:cNvPr id="3" name="组合 2"/>
          <p:cNvGrpSpPr/>
          <p:nvPr/>
        </p:nvGrpSpPr>
        <p:grpSpPr>
          <a:xfrm>
            <a:off x="2131060" y="3290211"/>
            <a:ext cx="2356351" cy="1117486"/>
            <a:chOff x="2131060" y="3290211"/>
            <a:chExt cx="2356351" cy="1117486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2131060" y="3762537"/>
              <a:ext cx="211201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应接不暇</a:t>
              </a:r>
            </a:p>
          </p:txBody>
        </p:sp>
        <p:pic>
          <p:nvPicPr>
            <p:cNvPr id="90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3839339" y="3290211"/>
              <a:ext cx="648072" cy="612403"/>
            </a:xfrm>
            <a:prstGeom prst="rect">
              <a:avLst/>
            </a:prstGeom>
            <a:noFill/>
          </p:spPr>
        </p:pic>
      </p:grpSp>
      <p:grpSp>
        <p:nvGrpSpPr>
          <p:cNvPr id="5" name="组合 4"/>
          <p:cNvGrpSpPr/>
          <p:nvPr/>
        </p:nvGrpSpPr>
        <p:grpSpPr>
          <a:xfrm>
            <a:off x="304760" y="4109093"/>
            <a:ext cx="1759625" cy="1041305"/>
            <a:chOff x="304760" y="4109093"/>
            <a:chExt cx="1759625" cy="1041305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304760" y="4505238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树桩</a:t>
              </a:r>
            </a:p>
          </p:txBody>
        </p:sp>
        <p:pic>
          <p:nvPicPr>
            <p:cNvPr id="91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1416313" y="4109093"/>
              <a:ext cx="648072" cy="612403"/>
            </a:xfrm>
            <a:prstGeom prst="rect">
              <a:avLst/>
            </a:prstGeom>
            <a:noFill/>
          </p:spPr>
        </p:pic>
      </p:grpSp>
      <p:pic>
        <p:nvPicPr>
          <p:cNvPr id="8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40552" y="0"/>
            <a:ext cx="887363" cy="2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3.49167E-6 C 0.00539 0.00278 0.01077 -0.00401 0.01633 -0.00617 C 0.02171 -0.01635 0.01442 -0.0037 0.02431 -0.0145 C 0.02952 -0.02005 0.02639 -0.01974 0.03021 -0.02498 C 0.03403 -0.03023 0.03803 -0.03455 0.04185 -0.03948 C 0.04758 -0.04658 0.05053 -0.05645 0.05695 -0.062 C 0.06876 -0.08328 0.06337 -0.07557 0.07205 -0.08698 C 0.07553 -0.09624 0.07917 -0.10457 0.0849 -0.1095 C 0.08959 -0.12246 0.09758 -0.13109 0.10348 -0.1425 C 0.10834 -0.15207 0.11146 -0.1641 0.11633 -0.17366 C 0.11962 -0.18014 0.12362 -0.18538 0.12674 -0.19217 C 0.13334 -0.20697 0.13664 -0.21808 0.14532 -0.22733 C 0.15278 -0.23535 0.15973 -0.25046 0.16511 -0.26249 C 0.16754 -0.26774 0.17205 -0.27915 0.17205 -0.27915 C 0.17414 -0.29025 0.17969 -0.30105 0.1849 -0.30783 C 0.18646 -0.31184 0.18803 -0.31616 0.18959 -0.32017 C 0.19115 -0.32418 0.19532 -0.33066 0.19532 -0.33066 C 0.19688 -0.33899 0.20053 -0.34423 0.20348 -0.35133 C 0.20487 -0.36089 0.20747 -0.37138 0.21164 -0.37816 C 0.21337 -0.38803 0.21685 -0.40006 0.2198 -0.40901 C 0.22292 -0.41857 0.22865 -0.42628 0.23143 -0.43615 " pathEditMode="relative" ptsTypes="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78717E-6 C 0.01684 -0.00185 0.03368 -0.00246 0.05052 -0.00493 C 0.07066 -0.00801 0.08855 -0.0293 0.10677 -0.04102 C 0.11702 -0.05675 0.13143 -0.06477 0.14393 -0.07495 C 0.16112 -0.08852 0.17431 -0.10271 0.18993 -0.11844 C 0.20052 -0.12893 0.21094 -0.13602 0.22118 -0.14774 C 0.24636 -0.17797 0.26771 -0.2119 0.28941 -0.24737 C 0.29705 -0.25971 0.30608 -0.2702 0.31302 -0.28377 C 0.3198 -0.2958 0.32796 -0.30721 0.33386 -0.32017 C 0.34618 -0.34639 0.33612 -0.33066 0.34584 -0.34484 C 0.3474 -0.35564 0.34966 -0.35965 0.35469 -0.36767 C 0.35677 -0.37507 0.35816 -0.38309 0.36077 -0.39019 C 0.3625 -0.39481 0.3665 -0.40376 0.3665 -0.40345 C 0.36702 -0.40746 0.36719 -0.41147 0.36806 -0.41517 C 0.36875 -0.41764 0.37049 -0.41918 0.37101 -0.42196 C 0.37431 -0.44108 0.37657 -0.4636 0.37848 -0.48334 C 0.37952 -0.51449 0.38091 -0.54349 0.38438 -0.57402 C 0.3849 -0.59901 0.38507 -0.62368 0.38577 -0.64898 C 0.38594 -0.65422 0.38577 -0.6826 0.39497 -0.6826 " pathEditMode="relative" rAng="0" ptsTypes="ffffffffffffffffff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40" y="-34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93523E-6 C 0.01232 -0.0071 0.03159 -0.0145 0.046 -0.01882 C 0.05659 -0.02622 0.06736 -0.03363 0.07968 -0.03856 C 0.08194 -0.0398 0.08437 -0.0398 0.0868 -0.04041 C 0.09201 -0.04226 0.0967 -0.04411 0.10121 -0.04658 C 0.12274 -0.05861 0.1 -0.05121 0.1243 -0.05769 C 0.13645 -0.06416 0.14635 -0.07465 0.15989 -0.07897 C 0.16163 -0.08082 0.16302 -0.08329 0.16527 -0.08514 C 0.16684 -0.08668 0.16909 -0.08668 0.17066 -0.08822 C 0.17725 -0.0947 0.18107 -0.10395 0.18663 -0.11136 C 0.1901 -0.11691 0.19496 -0.12153 0.19895 -0.12678 C 0.20937 -0.14035 0.1993 -0.1203 0.20954 -0.13881 C 0.21996 -0.15886 0.22708 -0.17952 0.23784 -0.19957 C 0.23958 -0.20698 0.24218 -0.2153 0.24895 -0.22086 C 0.25104 -0.22888 0.25625 -0.24399 0.26302 -0.25016 C 0.26527 -0.25509 0.26579 -0.26065 0.26822 -0.26558 C 0.27013 -0.26959 0.27326 -0.27268 0.27534 -0.27669 C 0.27725 -0.28563 0.27916 -0.29488 0.28072 -0.30414 C 0.28159 -0.30876 0.28194 -0.31339 0.28263 -0.31802 C 0.28281 -0.31956 0.28472 -0.32234 0.28472 -0.32203 " pathEditMode="relative" rAng="0" ptsTypes="fffffffffff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36" y="-161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712872" y="1252389"/>
            <a:ext cx="7378505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狭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窄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zhǎi  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zǎi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榕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rún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róng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9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桩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zhuānɡ  zhānɡ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应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yìng  yīng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）接不暇</a:t>
            </a:r>
          </a:p>
          <a:p>
            <a:pPr algn="just">
              <a:lnSpc>
                <a:spcPct val="190000"/>
              </a:lnSpc>
            </a:pP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涨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zhǎng  zhàng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）潮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梢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sāo  shāo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1849379" y="2049251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5794282" y="2038618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2276222" y="2723846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5160474" y="2761050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1748209" y="3480340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9" name="矩形 8"/>
          <p:cNvSpPr/>
          <p:nvPr/>
        </p:nvSpPr>
        <p:spPr>
          <a:xfrm>
            <a:off x="6199466" y="3437807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18182" y="61936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/>
          <p:nvPr/>
        </p:nvSpPr>
        <p:spPr>
          <a:xfrm>
            <a:off x="687388" y="871784"/>
            <a:ext cx="1925637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陆续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展示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不禁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留恋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应接不暇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灿烂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62113" y="1343272"/>
            <a:ext cx="1574800" cy="4873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38313" y="1978272"/>
            <a:ext cx="1397000" cy="17113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2" name="矩形 5"/>
          <p:cNvSpPr/>
          <p:nvPr/>
        </p:nvSpPr>
        <p:spPr>
          <a:xfrm>
            <a:off x="3070225" y="3470522"/>
            <a:ext cx="5716588" cy="4730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展现，显示，摆出来让人看。</a:t>
            </a:r>
          </a:p>
        </p:txBody>
      </p:sp>
      <p:sp>
        <p:nvSpPr>
          <p:cNvPr id="19463" name="矩形 5"/>
          <p:cNvSpPr/>
          <p:nvPr/>
        </p:nvSpPr>
        <p:spPr>
          <a:xfrm>
            <a:off x="3070225" y="1598859"/>
            <a:ext cx="5218113" cy="4683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先先后后、时断时续的意思。</a:t>
            </a:r>
          </a:p>
        </p:txBody>
      </p:sp>
      <p:sp>
        <p:nvSpPr>
          <p:cNvPr id="19464" name="矩形 5"/>
          <p:cNvSpPr/>
          <p:nvPr/>
        </p:nvSpPr>
        <p:spPr>
          <a:xfrm>
            <a:off x="3070225" y="2289422"/>
            <a:ext cx="53467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抑制不住，禁不住。</a:t>
            </a:r>
          </a:p>
        </p:txBody>
      </p:sp>
      <p:sp>
        <p:nvSpPr>
          <p:cNvPr id="19465" name="矩形 5"/>
          <p:cNvSpPr/>
          <p:nvPr/>
        </p:nvSpPr>
        <p:spPr>
          <a:xfrm>
            <a:off x="3070225" y="1032122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不忍舍弃或离开。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687513" y="2465634"/>
            <a:ext cx="1449388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7" name="矩形 29"/>
          <p:cNvSpPr/>
          <p:nvPr/>
        </p:nvSpPr>
        <p:spPr>
          <a:xfrm>
            <a:off x="3070225" y="4094409"/>
            <a:ext cx="55308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形容人或事物太多，来不及接待和应付。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2227263" y="3729284"/>
            <a:ext cx="882650" cy="5778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719263" y="1414709"/>
            <a:ext cx="1414463" cy="1717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699668" y="284088"/>
            <a:ext cx="3959225" cy="519113"/>
            <a:chOff x="3124895" y="802159"/>
            <a:chExt cx="3958663" cy="518506"/>
          </a:xfrm>
        </p:grpSpPr>
        <p:pic>
          <p:nvPicPr>
            <p:cNvPr id="1947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5185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6" name="矩形 12"/>
            <p:cNvSpPr/>
            <p:nvPr/>
          </p:nvSpPr>
          <p:spPr>
            <a:xfrm>
              <a:off x="3205573" y="831888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9472" name="矩形 5"/>
          <p:cNvSpPr/>
          <p:nvPr/>
        </p:nvSpPr>
        <p:spPr>
          <a:xfrm>
            <a:off x="3070225" y="2891084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光彩鲜明耀眼。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735138" y="3141909"/>
            <a:ext cx="1381125" cy="1222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281087" y="22288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4"/>
          <p:cNvSpPr/>
          <p:nvPr/>
        </p:nvSpPr>
        <p:spPr>
          <a:xfrm>
            <a:off x="582943" y="894936"/>
            <a:ext cx="1925638" cy="37856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茂盛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缝隙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颤动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逼近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天堂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不可计数</a:t>
            </a:r>
            <a:r>
              <a:rPr lang="en-US" altLang="zh-CN" sz="20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625931" y="1328323"/>
            <a:ext cx="1471613" cy="1517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30693" y="1968086"/>
            <a:ext cx="1441450" cy="1358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85" name="矩形 5"/>
          <p:cNvSpPr/>
          <p:nvPr/>
        </p:nvSpPr>
        <p:spPr>
          <a:xfrm>
            <a:off x="2989593" y="3527011"/>
            <a:ext cx="4902200" cy="5397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没有办法来计算，形容数量很多。</a:t>
            </a:r>
          </a:p>
        </p:txBody>
      </p:sp>
      <p:sp>
        <p:nvSpPr>
          <p:cNvPr id="20486" name="矩形 5"/>
          <p:cNvSpPr/>
          <p:nvPr/>
        </p:nvSpPr>
        <p:spPr>
          <a:xfrm>
            <a:off x="2989593" y="1064798"/>
            <a:ext cx="5218113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某些宗教指人死后灵魂居住的美好的地方。后来也用来泛指幸福美好的生活环境。</a:t>
            </a:r>
          </a:p>
        </p:txBody>
      </p:sp>
      <p:sp>
        <p:nvSpPr>
          <p:cNvPr id="20487" name="矩形 5"/>
          <p:cNvSpPr/>
          <p:nvPr/>
        </p:nvSpPr>
        <p:spPr>
          <a:xfrm>
            <a:off x="2989593" y="2630073"/>
            <a:ext cx="5762625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植物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生长得多而茁壮。</a:t>
            </a:r>
          </a:p>
        </p:txBody>
      </p:sp>
      <p:sp>
        <p:nvSpPr>
          <p:cNvPr id="20488" name="矩形 5"/>
          <p:cNvSpPr/>
          <p:nvPr/>
        </p:nvSpPr>
        <p:spPr>
          <a:xfrm>
            <a:off x="2989593" y="1822036"/>
            <a:ext cx="5356225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短促而频繁地振动。本课指在微风的吹动下树叶一闪一闪的样子。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49743" y="2161761"/>
            <a:ext cx="1414463" cy="374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90" name="矩形 29"/>
          <p:cNvSpPr/>
          <p:nvPr/>
        </p:nvSpPr>
        <p:spPr>
          <a:xfrm>
            <a:off x="2989593" y="4115973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靠近、接近的意思。 </a:t>
            </a:r>
          </a:p>
        </p:txBody>
      </p:sp>
      <p:cxnSp>
        <p:nvCxnSpPr>
          <p:cNvPr id="36" name="直接连接符 35"/>
          <p:cNvCxnSpPr/>
          <p:nvPr/>
        </p:nvCxnSpPr>
        <p:spPr>
          <a:xfrm rot="5400000" flipH="1" flipV="1">
            <a:off x="1252074" y="1838704"/>
            <a:ext cx="2224088" cy="14795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608468" y="3157123"/>
            <a:ext cx="1449388" cy="12049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93" name="矩形 5"/>
          <p:cNvSpPr/>
          <p:nvPr/>
        </p:nvSpPr>
        <p:spPr>
          <a:xfrm>
            <a:off x="2989593" y="3107911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裂开或自然露出的狭长的空处。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2146631" y="3882611"/>
            <a:ext cx="911225" cy="488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0496" name="组合 25"/>
          <p:cNvGrpSpPr/>
          <p:nvPr/>
        </p:nvGrpSpPr>
        <p:grpSpPr>
          <a:xfrm>
            <a:off x="738188" y="258860"/>
            <a:ext cx="3959225" cy="519113"/>
            <a:chOff x="3124895" y="802159"/>
            <a:chExt cx="3958663" cy="518506"/>
          </a:xfrm>
        </p:grpSpPr>
        <p:pic>
          <p:nvPicPr>
            <p:cNvPr id="20498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5185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9" name="矩形 12"/>
            <p:cNvSpPr/>
            <p:nvPr/>
          </p:nvSpPr>
          <p:spPr>
            <a:xfrm>
              <a:off x="3205573" y="831888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8984" y="1038323"/>
            <a:ext cx="7658100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一、第一次到“鸟的天堂”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．“我们”第一次去“鸟的天堂”是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，“我”和朋友争论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，从争论中可以看出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。文章从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几方面细致地刻画了榕树的长势和形态。作者是按照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的顺序来观察的。</a:t>
            </a:r>
          </a:p>
        </p:txBody>
      </p:sp>
      <p:sp>
        <p:nvSpPr>
          <p:cNvPr id="4" name="矩形 3"/>
          <p:cNvSpPr/>
          <p:nvPr/>
        </p:nvSpPr>
        <p:spPr>
          <a:xfrm>
            <a:off x="6073147" y="1671735"/>
            <a:ext cx="11128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晚饭后</a:t>
            </a:r>
          </a:p>
        </p:txBody>
      </p:sp>
      <p:sp>
        <p:nvSpPr>
          <p:cNvPr id="5" name="矩形 4"/>
          <p:cNvSpPr/>
          <p:nvPr/>
        </p:nvSpPr>
        <p:spPr>
          <a:xfrm>
            <a:off x="3955422" y="2224185"/>
            <a:ext cx="17319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有几株榕树</a:t>
            </a:r>
          </a:p>
        </p:txBody>
      </p:sp>
      <p:sp>
        <p:nvSpPr>
          <p:cNvPr id="6" name="矩形 5"/>
          <p:cNvSpPr/>
          <p:nvPr/>
        </p:nvSpPr>
        <p:spPr>
          <a:xfrm>
            <a:off x="2112334" y="277981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榕树很大</a:t>
            </a:r>
          </a:p>
        </p:txBody>
      </p:sp>
      <p:sp>
        <p:nvSpPr>
          <p:cNvPr id="7" name="矩形 6"/>
          <p:cNvSpPr/>
          <p:nvPr/>
        </p:nvSpPr>
        <p:spPr>
          <a:xfrm>
            <a:off x="5350834" y="276552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枝干</a:t>
            </a:r>
          </a:p>
        </p:txBody>
      </p:sp>
      <p:sp>
        <p:nvSpPr>
          <p:cNvPr id="8" name="矩形 7"/>
          <p:cNvSpPr/>
          <p:nvPr/>
        </p:nvSpPr>
        <p:spPr>
          <a:xfrm>
            <a:off x="6863722" y="2767110"/>
            <a:ext cx="804862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树根</a:t>
            </a:r>
          </a:p>
        </p:txBody>
      </p:sp>
      <p:sp>
        <p:nvSpPr>
          <p:cNvPr id="9" name="矩形 8"/>
          <p:cNvSpPr/>
          <p:nvPr/>
        </p:nvSpPr>
        <p:spPr>
          <a:xfrm>
            <a:off x="1677359" y="331797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绿叶</a:t>
            </a:r>
          </a:p>
        </p:txBody>
      </p:sp>
      <p:sp>
        <p:nvSpPr>
          <p:cNvPr id="10" name="矩形 9"/>
          <p:cNvSpPr/>
          <p:nvPr/>
        </p:nvSpPr>
        <p:spPr>
          <a:xfrm>
            <a:off x="3263272" y="3879948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由远到近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55796" y="105858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6013" y="1027113"/>
            <a:ext cx="67691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二、第二次到“鸟的天堂”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．“我们”第二次去“鸟的天堂”是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什么时候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，这次是按照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的顺序来写的，表示这一顺序的词有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50038" y="1677988"/>
            <a:ext cx="8048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早晨</a:t>
            </a:r>
          </a:p>
        </p:txBody>
      </p:sp>
      <p:sp>
        <p:nvSpPr>
          <p:cNvPr id="5" name="矩形 4"/>
          <p:cNvSpPr/>
          <p:nvPr/>
        </p:nvSpPr>
        <p:spPr>
          <a:xfrm>
            <a:off x="5614988" y="2220913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事情发展</a:t>
            </a:r>
          </a:p>
        </p:txBody>
      </p:sp>
      <p:sp>
        <p:nvSpPr>
          <p:cNvPr id="6" name="矩形 5"/>
          <p:cNvSpPr/>
          <p:nvPr/>
        </p:nvSpPr>
        <p:spPr>
          <a:xfrm>
            <a:off x="6657975" y="2776538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起初</a:t>
            </a:r>
          </a:p>
        </p:txBody>
      </p:sp>
      <p:sp>
        <p:nvSpPr>
          <p:cNvPr id="7" name="矩形 6"/>
          <p:cNvSpPr/>
          <p:nvPr/>
        </p:nvSpPr>
        <p:spPr>
          <a:xfrm>
            <a:off x="2060575" y="3316288"/>
            <a:ext cx="8048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后来</a:t>
            </a:r>
          </a:p>
        </p:txBody>
      </p:sp>
      <p:sp>
        <p:nvSpPr>
          <p:cNvPr id="8" name="矩形 7"/>
          <p:cNvSpPr/>
          <p:nvPr/>
        </p:nvSpPr>
        <p:spPr>
          <a:xfrm>
            <a:off x="3624263" y="3305175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接着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865924" y="69449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1041912" y="963632"/>
            <a:ext cx="7369175" cy="35229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查资料，填一填</a:t>
            </a:r>
            <a:r>
              <a:rPr lang="zh-CN" altLang="en-US" sz="2400" b="1" dirty="0">
                <a:latin typeface="+mj-ea"/>
                <a:ea typeface="+mj-ea"/>
              </a:rPr>
              <a:t>  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 “鸟的天堂”是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省的一个闻名中外的旅游风景区。在距广州市100公里外的新会县天门河的河心沙洲上，有一株</a:t>
            </a:r>
            <a:r>
              <a:rPr lang="en-US" altLang="zh-CN" sz="2400" b="1" dirty="0"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+mj-ea"/>
                <a:ea typeface="+mj-ea"/>
              </a:rPr>
              <a:t>年历史的奇特的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。这棵树的树枝垂到地上，扎入土中，成为新的树干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竟独木成林。林中栖息着成千上万只白鹤、麻鹤、灰鹤和其它鸟雀。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5435" y="1552932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广东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4156204" y="2491536"/>
            <a:ext cx="978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500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多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1126976" y="294819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大榕树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49245" y="322665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59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806</Words>
  <Application>Microsoft Office PowerPoint</Application>
  <PresentationFormat>全屏显示(16:9)</PresentationFormat>
  <Paragraphs>95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686</cp:revision>
  <dcterms:created xsi:type="dcterms:W3CDTF">2015-12-30T08:03:00Z</dcterms:created>
  <dcterms:modified xsi:type="dcterms:W3CDTF">2020-08-19T03:45:50Z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