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702" r:id="rId2"/>
    <p:sldId id="651" r:id="rId3"/>
    <p:sldId id="652" r:id="rId4"/>
    <p:sldId id="653" r:id="rId5"/>
    <p:sldId id="654" r:id="rId6"/>
    <p:sldId id="665" r:id="rId7"/>
    <p:sldId id="666" r:id="rId8"/>
    <p:sldId id="671" r:id="rId9"/>
    <p:sldId id="655" r:id="rId10"/>
    <p:sldId id="667" r:id="rId11"/>
    <p:sldId id="672" r:id="rId12"/>
    <p:sldId id="674" r:id="rId13"/>
    <p:sldId id="675" r:id="rId14"/>
    <p:sldId id="690" r:id="rId15"/>
    <p:sldId id="668" r:id="rId16"/>
    <p:sldId id="688" r:id="rId17"/>
    <p:sldId id="658" r:id="rId18"/>
    <p:sldId id="677" r:id="rId19"/>
    <p:sldId id="678" r:id="rId20"/>
    <p:sldId id="679" r:id="rId21"/>
    <p:sldId id="697" r:id="rId22"/>
    <p:sldId id="698" r:id="rId23"/>
    <p:sldId id="680" r:id="rId24"/>
    <p:sldId id="681" r:id="rId25"/>
    <p:sldId id="659" r:id="rId26"/>
    <p:sldId id="687" r:id="rId27"/>
    <p:sldId id="685" r:id="rId28"/>
    <p:sldId id="686" r:id="rId29"/>
    <p:sldId id="660" r:id="rId30"/>
    <p:sldId id="661" r:id="rId31"/>
    <p:sldId id="662" r:id="rId32"/>
    <p:sldId id="663" r:id="rId33"/>
    <p:sldId id="691" r:id="rId34"/>
    <p:sldId id="700" r:id="rId35"/>
    <p:sldId id="692" r:id="rId36"/>
    <p:sldId id="699" r:id="rId37"/>
    <p:sldId id="694" r:id="rId38"/>
    <p:sldId id="695" r:id="rId39"/>
    <p:sldId id="696" r:id="rId40"/>
    <p:sldId id="701" r:id="rId4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34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546159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3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8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564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IMG_256"/>
          <p:cNvPicPr>
            <a:picLocks noChangeAspect="1"/>
          </p:cNvPicPr>
          <p:nvPr/>
        </p:nvPicPr>
        <p:blipFill>
          <a:blip r:embed="rId2"/>
          <a:srcRect b="228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584450" y="1713230"/>
            <a:ext cx="41294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四季之美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528" y="288544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913" y="288544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07979" y="303997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20298" y="1342390"/>
            <a:ext cx="7548563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1950" marR="0" lvl="0" indent="-3619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通过上节课的学习，你能说说课文写了什么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sym typeface="Calibri" panose="020F0502020204030204" pitchFamily="34" charset="0"/>
              </a:rPr>
              <a:t>？填一填。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 这篇课文是按照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顺序来写的，分别写了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几个季节不同的美，抒发了作者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的感情。</a:t>
            </a:r>
          </a:p>
        </p:txBody>
      </p:sp>
      <p:sp>
        <p:nvSpPr>
          <p:cNvPr id="5" name="矩形 4"/>
          <p:cNvSpPr/>
          <p:nvPr/>
        </p:nvSpPr>
        <p:spPr>
          <a:xfrm>
            <a:off x="3419683" y="1928178"/>
            <a:ext cx="1733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时间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(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季节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</a:p>
        </p:txBody>
      </p:sp>
      <p:sp>
        <p:nvSpPr>
          <p:cNvPr id="6" name="矩形 5"/>
          <p:cNvSpPr/>
          <p:nvPr/>
        </p:nvSpPr>
        <p:spPr>
          <a:xfrm>
            <a:off x="1546433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春</a:t>
            </a:r>
          </a:p>
        </p:txBody>
      </p:sp>
      <p:sp>
        <p:nvSpPr>
          <p:cNvPr id="7" name="矩形 6"/>
          <p:cNvSpPr/>
          <p:nvPr/>
        </p:nvSpPr>
        <p:spPr>
          <a:xfrm>
            <a:off x="2430035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夏</a:t>
            </a:r>
          </a:p>
        </p:txBody>
      </p:sp>
      <p:sp>
        <p:nvSpPr>
          <p:cNvPr id="8" name="矩形 7"/>
          <p:cNvSpPr/>
          <p:nvPr/>
        </p:nvSpPr>
        <p:spPr>
          <a:xfrm>
            <a:off x="3419683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秋</a:t>
            </a:r>
          </a:p>
        </p:txBody>
      </p:sp>
      <p:sp>
        <p:nvSpPr>
          <p:cNvPr id="9" name="矩形 8"/>
          <p:cNvSpPr/>
          <p:nvPr/>
        </p:nvSpPr>
        <p:spPr>
          <a:xfrm>
            <a:off x="4349958" y="248221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冬</a:t>
            </a:r>
          </a:p>
        </p:txBody>
      </p:sp>
      <p:sp>
        <p:nvSpPr>
          <p:cNvPr id="10" name="矩形 9"/>
          <p:cNvSpPr/>
          <p:nvPr/>
        </p:nvSpPr>
        <p:spPr>
          <a:xfrm>
            <a:off x="2638781" y="3026728"/>
            <a:ext cx="3547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2667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热爱大自然、热爱四季</a:t>
            </a:r>
          </a:p>
        </p:txBody>
      </p:sp>
      <p:sp>
        <p:nvSpPr>
          <p:cNvPr id="4" name="矩形 3"/>
          <p:cNvSpPr/>
          <p:nvPr/>
        </p:nvSpPr>
        <p:spPr>
          <a:xfrm>
            <a:off x="3212375" y="274749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696595" y="953770"/>
            <a:ext cx="7799705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学习时，首先要结合每个自然段的第一句话，理清课文是按什么顺序写的。其次</a:t>
            </a:r>
            <a:r>
              <a:rPr lang="zh-CN" altLang="en-US" sz="2800" b="1" dirty="0" smtClean="0">
                <a:latin typeface="+mj-ea"/>
                <a:ea typeface="+mj-ea"/>
              </a:rPr>
              <a:t>，、在</a:t>
            </a:r>
            <a:r>
              <a:rPr lang="zh-CN" altLang="en-US" sz="2800" b="1" dirty="0">
                <a:latin typeface="+mj-ea"/>
                <a:ea typeface="+mj-ea"/>
              </a:rPr>
              <a:t>熟读的基础上，想象作者所描绘的画面，并结合文中动态描写的具体语句，体会</a:t>
            </a:r>
            <a:r>
              <a:rPr lang="zh-CN" altLang="en-US" sz="2800" b="1" dirty="0" smtClean="0">
                <a:latin typeface="+mj-ea"/>
                <a:ea typeface="+mj-ea"/>
              </a:rPr>
              <a:t>作、者</a:t>
            </a:r>
            <a:r>
              <a:rPr lang="zh-CN" altLang="en-US" sz="2800" b="1" dirty="0">
                <a:latin typeface="+mj-ea"/>
                <a:ea typeface="+mj-ea"/>
              </a:rPr>
              <a:t>笔下四季之美的独特韵味。最后，学习作者动态描写的写作方法。</a:t>
            </a:r>
            <a:endParaRPr sz="28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57065" y="23634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61095" y="4088130"/>
            <a:ext cx="14137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607347" y="2216474"/>
            <a:ext cx="35069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567785" y="2865031"/>
            <a:ext cx="3403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/>
          <p:nvPr/>
        </p:nvSpPr>
        <p:spPr>
          <a:xfrm>
            <a:off x="773113" y="1117600"/>
            <a:ext cx="7678737" cy="7159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想一想：课文是按照什么顺序来写的？</a:t>
            </a:r>
          </a:p>
        </p:txBody>
      </p:sp>
      <p:sp>
        <p:nvSpPr>
          <p:cNvPr id="28676" name="矩形 4"/>
          <p:cNvSpPr/>
          <p:nvPr/>
        </p:nvSpPr>
        <p:spPr>
          <a:xfrm>
            <a:off x="924554" y="1993900"/>
            <a:ext cx="7297737" cy="145424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   课文是按照时间顺序，从春夏秋冬四个季节来写的。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351183" y="1152664"/>
            <a:ext cx="6506277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朗读全文：</a:t>
            </a:r>
            <a:endParaRPr lang="en-US" altLang="zh-CN" sz="28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用“</a:t>
            </a:r>
            <a:r>
              <a:rPr lang="zh-CN" altLang="en-US" sz="2800" b="1" u="sng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</a:t>
            </a:r>
            <a:r>
              <a:rPr lang="zh-CN" altLang="en-US" sz="2800" b="1" u="sng" dirty="0" smtClean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             </a:t>
            </a:r>
            <a:r>
              <a:rPr lang="zh-CN" altLang="en-US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”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画出四季都美在哪里。</a:t>
            </a:r>
            <a:endParaRPr lang="en-US" altLang="zh-CN" sz="28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体会景色中的动态美。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2757637" y="2428240"/>
            <a:ext cx="3653786" cy="812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春天哪里最美？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842578" y="1470025"/>
            <a:ext cx="3457575" cy="592138"/>
            <a:chOff x="2875615" y="172361"/>
            <a:chExt cx="3458694" cy="592137"/>
          </a:xfrm>
        </p:grpSpPr>
        <p:pic>
          <p:nvPicPr>
            <p:cNvPr id="2663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3" name="矩形 16"/>
            <p:cNvSpPr/>
            <p:nvPr/>
          </p:nvSpPr>
          <p:spPr>
            <a:xfrm>
              <a:off x="3967565" y="209703"/>
              <a:ext cx="1250084" cy="5219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春之美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ttp://p5.so.qhimgs1.com/bdr/1080__/t012f8f97b2efec264b.jpg"/>
          <p:cNvPicPr>
            <a:picLocks noChangeAspect="1" noChangeArrowheads="1"/>
          </p:cNvPicPr>
          <p:nvPr/>
        </p:nvPicPr>
        <p:blipFill>
          <a:blip r:embed="rId2" cstate="print"/>
          <a:srcRect b="10314"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437195"/>
            <a:ext cx="4572635" cy="706755"/>
          </a:xfrm>
          <a:prstGeom prst="rect">
            <a:avLst/>
          </a:prstGeom>
          <a:solidFill>
            <a:schemeClr val="bg1">
              <a:alpha val="4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春天最美是黎明。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1"/>
          <p:cNvSpPr/>
          <p:nvPr/>
        </p:nvSpPr>
        <p:spPr>
          <a:xfrm>
            <a:off x="649288" y="713630"/>
            <a:ext cx="5002212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春天最美是黎明。东方一点儿一点儿泛着鱼肚色的天空，染上微微的红晕，飘着红紫红紫的彩云。</a:t>
            </a: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177925" y="1266080"/>
            <a:ext cx="234156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705" name="图片 14" descr="黎明"/>
          <p:cNvPicPr>
            <a:picLocks noChangeAspect="1" noChangeArrowheads="1"/>
          </p:cNvPicPr>
          <p:nvPr/>
        </p:nvPicPr>
        <p:blipFill rotWithShape="1">
          <a:blip r:embed="rId2"/>
          <a:srcRect b="6707"/>
          <a:stretch>
            <a:fillRect/>
          </a:stretch>
        </p:blipFill>
        <p:spPr bwMode="auto">
          <a:xfrm>
            <a:off x="5831798" y="411651"/>
            <a:ext cx="2732439" cy="1812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2976668" y="173285"/>
            <a:ext cx="1368791" cy="526256"/>
          </a:xfrm>
          <a:prstGeom prst="wedgeRoundRectCallout">
            <a:avLst>
              <a:gd name="adj1" fmla="val -66426"/>
              <a:gd name="adj2" fmla="val 58603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中心句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56204" y="2245270"/>
            <a:ext cx="8704262" cy="879475"/>
            <a:chOff x="772686" y="3876457"/>
            <a:chExt cx="8707637" cy="879120"/>
          </a:xfrm>
        </p:grpSpPr>
        <p:sp>
          <p:nvSpPr>
            <p:cNvPr id="12297" name="文本框 9"/>
            <p:cNvSpPr txBox="1"/>
            <p:nvPr/>
          </p:nvSpPr>
          <p:spPr>
            <a:xfrm>
              <a:off x="1570068" y="4104812"/>
              <a:ext cx="7910255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主要描写了春天黎明的哪些景物？抓住什么特点来写的？</a:t>
              </a:r>
            </a:p>
          </p:txBody>
        </p:sp>
        <p:pic>
          <p:nvPicPr>
            <p:cNvPr id="1229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839049" y="3048101"/>
            <a:ext cx="7725187" cy="153193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主要描写天空、云。作者是抓住景物的静态美，描写了景物的色彩，如“泛着鱼肚色的天空”“染上微微的红晕”“飘着红紫红紫的云”。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2518916" y="2406663"/>
            <a:ext cx="3871241" cy="812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夏天哪里最美？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525713" y="1364615"/>
            <a:ext cx="3457575" cy="592138"/>
            <a:chOff x="2875615" y="172361"/>
            <a:chExt cx="3458694" cy="592137"/>
          </a:xfrm>
        </p:grpSpPr>
        <p:pic>
          <p:nvPicPr>
            <p:cNvPr id="2663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3" name="矩形 16"/>
            <p:cNvSpPr/>
            <p:nvPr/>
          </p:nvSpPr>
          <p:spPr>
            <a:xfrm>
              <a:off x="3967564" y="209703"/>
              <a:ext cx="1250084" cy="5219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夏之美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http://photocdn.sohu.com/20120206/Img333874110.jpg"/>
          <p:cNvPicPr>
            <a:picLocks noChangeAspect="1" noChangeArrowheads="1"/>
          </p:cNvPicPr>
          <p:nvPr/>
        </p:nvPicPr>
        <p:blipFill>
          <a:blip r:embed="rId2" cstate="print"/>
          <a:srcRect b="12331"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437195"/>
            <a:ext cx="4243705" cy="706755"/>
          </a:xfrm>
          <a:prstGeom prst="rect">
            <a:avLst/>
          </a:prstGeom>
          <a:solidFill>
            <a:schemeClr val="bg1">
              <a:alpha val="56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夏天最美是夜晚。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http://p1.so.qhimgs1.com/bdr/_240_/t01abe7c4a1ab4b80a1.jpg"/>
          <p:cNvPicPr>
            <a:picLocks noChangeAspect="1" noChangeArrowheads="1"/>
          </p:cNvPicPr>
          <p:nvPr/>
        </p:nvPicPr>
        <p:blipFill>
          <a:blip r:embed="rId2" cstate="print"/>
          <a:srcRect b="8001"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p0.so.qhmsg.com/bdr/1080__/t01b81f19a046fd84bf.jpg"/>
          <p:cNvPicPr>
            <a:picLocks noChangeAspect="1" noChangeArrowheads="1"/>
          </p:cNvPicPr>
          <p:nvPr/>
        </p:nvPicPr>
        <p:blipFill>
          <a:blip r:embed="rId2" cstate="print"/>
          <a:srcRect b="9223"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/>
          <p:nvPr/>
        </p:nvSpPr>
        <p:spPr>
          <a:xfrm>
            <a:off x="341313" y="844550"/>
            <a:ext cx="5972175" cy="212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夏天最美是夜晚。明亮的月夜固然美，漆黑漆黑的暗夜，也有无数的萤火虫翩翩飞舞。即使是蒙蒙细雨的夜晚，也有一两只萤火虫，闪着朦胧的微光在飞行，这情景着实迷人。</a:t>
            </a:r>
          </a:p>
        </p:txBody>
      </p:sp>
      <p:pic>
        <p:nvPicPr>
          <p:cNvPr id="31753" name="图片 15" descr="夏天夜晚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1051" y="855649"/>
            <a:ext cx="2763120" cy="2147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直接连接符 12"/>
          <p:cNvCxnSpPr/>
          <p:nvPr/>
        </p:nvCxnSpPr>
        <p:spPr>
          <a:xfrm flipV="1">
            <a:off x="873125" y="1382713"/>
            <a:ext cx="234156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235325" y="98723"/>
            <a:ext cx="4641850" cy="752475"/>
          </a:xfrm>
          <a:prstGeom prst="borderCallout1">
            <a:avLst>
              <a:gd name="adj1" fmla="val 59313"/>
              <a:gd name="adj2" fmla="val -225"/>
              <a:gd name="adj3" fmla="val 106705"/>
              <a:gd name="adj4" fmla="val -878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第一句总写夏天最美是夜晚；第二、三句概括介绍了夏天夜晚的美景。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12168" y="2733079"/>
            <a:ext cx="6958492" cy="879475"/>
            <a:chOff x="772686" y="3876457"/>
            <a:chExt cx="6962099" cy="879120"/>
          </a:xfrm>
        </p:grpSpPr>
        <p:sp>
          <p:nvSpPr>
            <p:cNvPr id="14345" name="文本框 9"/>
            <p:cNvSpPr txBox="1"/>
            <p:nvPr/>
          </p:nvSpPr>
          <p:spPr>
            <a:xfrm>
              <a:off x="1541027" y="4137708"/>
              <a:ext cx="6193758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主要描写了夏天的哪些景物？抓住什么特点来写的？</a:t>
              </a:r>
            </a:p>
          </p:txBody>
        </p:sp>
        <p:pic>
          <p:nvPicPr>
            <p:cNvPr id="1434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0" name="矩形 19"/>
          <p:cNvSpPr/>
          <p:nvPr/>
        </p:nvSpPr>
        <p:spPr>
          <a:xfrm>
            <a:off x="668338" y="3534618"/>
            <a:ext cx="7997825" cy="855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主要描写了明月、萤火虫。抓住事物的动态美来描写的，如“无数的萤火虫翩翩飞舞”“一两只萤火虫，闪着朦胧的微光在飞行”。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2775585" y="2481107"/>
            <a:ext cx="3338830" cy="7103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秋天哪里最美？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525713" y="1364615"/>
            <a:ext cx="3457575" cy="592138"/>
            <a:chOff x="2875615" y="172361"/>
            <a:chExt cx="3458694" cy="592137"/>
          </a:xfrm>
        </p:grpSpPr>
        <p:pic>
          <p:nvPicPr>
            <p:cNvPr id="2663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3" name="矩形 16"/>
            <p:cNvSpPr/>
            <p:nvPr/>
          </p:nvSpPr>
          <p:spPr>
            <a:xfrm>
              <a:off x="3967564" y="209703"/>
              <a:ext cx="1250084" cy="5219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秋之美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20601" t="267" r="17941" b="187"/>
          <a:stretch>
            <a:fillRect/>
          </a:stretch>
        </p:blipFill>
        <p:spPr>
          <a:xfrm>
            <a:off x="-10795" y="1905"/>
            <a:ext cx="9208135" cy="51796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215" y="4500245"/>
            <a:ext cx="4183380" cy="645160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秋天最美是黄昏。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/>
          <p:nvPr/>
        </p:nvSpPr>
        <p:spPr>
          <a:xfrm>
            <a:off x="369888" y="715963"/>
            <a:ext cx="5276850" cy="2632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秋天最美是黄昏。夕阳斜照西山时，动人的是点点归鸦急急匆匆地朝窠里飞去。成群结队的大雁，在高空中比翼而飞，更是叫人感动。夕阳西沉，夜幕降临，那风声、虫鸣，听起来也愈发叫人心旷神怡。</a:t>
            </a:r>
          </a:p>
        </p:txBody>
      </p:sp>
      <p:pic>
        <p:nvPicPr>
          <p:cNvPr id="32776" name="图片 17" descr="秋天的黄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33" y="977379"/>
            <a:ext cx="3210372" cy="2024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直接连接符 12"/>
          <p:cNvCxnSpPr/>
          <p:nvPr/>
        </p:nvCxnSpPr>
        <p:spPr>
          <a:xfrm flipV="1">
            <a:off x="965200" y="1238250"/>
            <a:ext cx="2128838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206750" y="66824"/>
            <a:ext cx="5254625" cy="752475"/>
          </a:xfrm>
          <a:prstGeom prst="borderCallout1">
            <a:avLst>
              <a:gd name="adj1" fmla="val 59313"/>
              <a:gd name="adj2" fmla="val -225"/>
              <a:gd name="adj3" fmla="val 106705"/>
              <a:gd name="adj4" fmla="val -878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第一句总写秋天最美是黄昏；第二、三、四句概括介绍了秋天黄昏的美景。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22801" y="3062469"/>
            <a:ext cx="6947860" cy="879475"/>
            <a:chOff x="772686" y="3876457"/>
            <a:chExt cx="6951461" cy="879120"/>
          </a:xfrm>
        </p:grpSpPr>
        <p:sp>
          <p:nvSpPr>
            <p:cNvPr id="15369" name="文本框 9"/>
            <p:cNvSpPr txBox="1"/>
            <p:nvPr/>
          </p:nvSpPr>
          <p:spPr>
            <a:xfrm>
              <a:off x="1541027" y="4148336"/>
              <a:ext cx="6183120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主要描写了秋天的哪些景物？抓住什么特点来写的？</a:t>
              </a:r>
            </a:p>
          </p:txBody>
        </p:sp>
        <p:pic>
          <p:nvPicPr>
            <p:cNvPr id="15370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9" name="矩形 18"/>
          <p:cNvSpPr/>
          <p:nvPr/>
        </p:nvSpPr>
        <p:spPr>
          <a:xfrm>
            <a:off x="710870" y="3805270"/>
            <a:ext cx="7997825" cy="855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主要描写了归鸦、大雁、风声、虫鸣。作者抓住事物的动态美来描写的。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95736" y="627984"/>
            <a:ext cx="468052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u="sng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时间：夕阳斜照西山时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1794" name="Picture 2" descr="http://p3.so.qhmsg.com/bdr/_240_/t01af653d52145dc278.jpg"/>
          <p:cNvPicPr>
            <a:picLocks noChangeAspect="1" noChangeArrowheads="1"/>
          </p:cNvPicPr>
          <p:nvPr/>
        </p:nvPicPr>
        <p:blipFill>
          <a:blip r:embed="rId2" cstate="print"/>
          <a:srcRect t="2342" b="10705"/>
          <a:stretch>
            <a:fillRect/>
          </a:stretch>
        </p:blipFill>
        <p:spPr bwMode="auto">
          <a:xfrm>
            <a:off x="-31115" y="-8890"/>
            <a:ext cx="9162415" cy="5154295"/>
          </a:xfrm>
          <a:prstGeom prst="rect">
            <a:avLst/>
          </a:prstGeom>
          <a:noFill/>
        </p:spPr>
      </p:pic>
      <p:sp>
        <p:nvSpPr>
          <p:cNvPr id="3" name="文本框 2"/>
          <p:cNvSpPr txBox="1"/>
          <p:nvPr/>
        </p:nvSpPr>
        <p:spPr>
          <a:xfrm>
            <a:off x="69215" y="4500245"/>
            <a:ext cx="4183380" cy="645160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夕阳斜照西山时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 descr="http://p1.so.qhimgs1.com/bdr/_240_/t01492354d1492bf21d.jpg"/>
          <p:cNvPicPr>
            <a:picLocks noChangeAspect="1" noChangeArrowheads="1"/>
          </p:cNvPicPr>
          <p:nvPr/>
        </p:nvPicPr>
        <p:blipFill>
          <a:blip r:embed="rId2" cstate="print"/>
          <a:srcRect b="11677"/>
          <a:stretch>
            <a:fillRect/>
          </a:stretch>
        </p:blipFill>
        <p:spPr bwMode="auto">
          <a:xfrm>
            <a:off x="0" y="450"/>
            <a:ext cx="9144000" cy="5166282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755576" y="4559175"/>
            <a:ext cx="8012130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动人的是点点归鸦急急匆匆地朝窠里飞去。</a:t>
            </a:r>
            <a:endParaRPr lang="zh-CN" altLang="en-US" sz="32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 descr="http://photocdn.sohu.com/20150906/mp30746402_1441529265261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467544" y="4066732"/>
            <a:ext cx="8244408" cy="1076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成群结队的大雁，在高空中比翼而飞，更是叫人感动。</a:t>
            </a:r>
            <a:endParaRPr lang="zh-CN" altLang="en-US" sz="32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-20320" y="15240"/>
            <a:ext cx="9152890" cy="514858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3193" y="4387819"/>
            <a:ext cx="5112568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夕阳西沉，夜幕降临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7547" b="7547"/>
          <a:stretch>
            <a:fillRect/>
          </a:stretch>
        </p:blipFill>
        <p:spPr>
          <a:xfrm>
            <a:off x="8255" y="13335"/>
            <a:ext cx="9196705" cy="51739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1520" y="4497619"/>
            <a:ext cx="8523487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那风声、虫鸣，听起来也叫人心旷神怡。</a:t>
            </a:r>
            <a:endParaRPr lang="zh-CN" altLang="en-US" sz="36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2747263" y="2428240"/>
            <a:ext cx="3132529" cy="812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冬天哪里最美？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525713" y="1364615"/>
            <a:ext cx="3457575" cy="592138"/>
            <a:chOff x="2875615" y="172361"/>
            <a:chExt cx="3458694" cy="592137"/>
          </a:xfrm>
        </p:grpSpPr>
        <p:pic>
          <p:nvPicPr>
            <p:cNvPr id="2663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3" name="矩形 16"/>
            <p:cNvSpPr/>
            <p:nvPr/>
          </p:nvSpPr>
          <p:spPr>
            <a:xfrm>
              <a:off x="3967564" y="209703"/>
              <a:ext cx="1250084" cy="5219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冬之美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7654" b="7654"/>
          <a:stretch>
            <a:fillRect/>
          </a:stretch>
        </p:blipFill>
        <p:spPr>
          <a:xfrm>
            <a:off x="13970" y="8255"/>
            <a:ext cx="9115425" cy="5127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437195"/>
            <a:ext cx="4243705" cy="706755"/>
          </a:xfrm>
          <a:prstGeom prst="rect">
            <a:avLst/>
          </a:prstGeom>
          <a:solidFill>
            <a:schemeClr val="bg1">
              <a:alpha val="56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冬天最美是早晨。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/>
          <p:nvPr/>
        </p:nvSpPr>
        <p:spPr>
          <a:xfrm>
            <a:off x="606425" y="801688"/>
            <a:ext cx="5227638" cy="2892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冬天最美是早晨。落雪的早晨当然美，就是在遍地铺满白霜的早晨，或是在无雪无霜的凛冽的清晨，也要生起熊熊的炭火。手捧着暖和的火盆穿过走廊时，那闲逸的心情和这寒冷的冬晨是多么和谐啊！只是到了中午，寒气渐退，火盆里的火炭，大多变成了一堆白灰，这未免令人有点儿扫兴。</a:t>
            </a:r>
          </a:p>
        </p:txBody>
      </p:sp>
      <p:pic>
        <p:nvPicPr>
          <p:cNvPr id="92162" name="图片 21" descr="冬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4746" y="1083022"/>
            <a:ext cx="3028508" cy="1960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直接连接符 12"/>
          <p:cNvCxnSpPr/>
          <p:nvPr/>
        </p:nvCxnSpPr>
        <p:spPr>
          <a:xfrm flipV="1">
            <a:off x="1192213" y="1222375"/>
            <a:ext cx="193516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444875" y="48882"/>
            <a:ext cx="4778375" cy="750888"/>
          </a:xfrm>
          <a:prstGeom prst="borderCallout1">
            <a:avLst>
              <a:gd name="adj1" fmla="val 59313"/>
              <a:gd name="adj2" fmla="val -225"/>
              <a:gd name="adj3" fmla="val 106705"/>
              <a:gd name="adj4" fmla="val -878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第一句总写冬天最美是早晨；第二、三句概括介绍了冬天早晨的美景。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9636" y="3374248"/>
            <a:ext cx="6969126" cy="879475"/>
            <a:chOff x="772686" y="3876457"/>
            <a:chExt cx="6972738" cy="879120"/>
          </a:xfrm>
        </p:grpSpPr>
        <p:sp>
          <p:nvSpPr>
            <p:cNvPr id="16393" name="文本框 9"/>
            <p:cNvSpPr txBox="1"/>
            <p:nvPr/>
          </p:nvSpPr>
          <p:spPr>
            <a:xfrm>
              <a:off x="1541028" y="4127079"/>
              <a:ext cx="6204396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主要描写了冬天的哪些景物？抓住什么特点来写的？</a:t>
              </a:r>
            </a:p>
          </p:txBody>
        </p:sp>
        <p:pic>
          <p:nvPicPr>
            <p:cNvPr id="16394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9" name="矩形 18"/>
          <p:cNvSpPr/>
          <p:nvPr/>
        </p:nvSpPr>
        <p:spPr>
          <a:xfrm>
            <a:off x="668338" y="4170214"/>
            <a:ext cx="7997825" cy="4556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主要描写了雪、霜、火盆。作者抓住自己的感受来描写的。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http://p5.so.qhimgs1.com/bdr/1080__/t01a6f7abd9438865fb.jpg"/>
          <p:cNvPicPr>
            <a:picLocks noChangeAspect="1" noChangeArrowheads="1"/>
          </p:cNvPicPr>
          <p:nvPr/>
        </p:nvPicPr>
        <p:blipFill>
          <a:blip r:embed="rId2" cstate="print"/>
          <a:srcRect b="12110"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771800" y="4228384"/>
            <a:ext cx="2501006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落雪的早晨</a:t>
            </a:r>
            <a:endParaRPr lang="zh-CN" altLang="en-US" sz="36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http://photocdn.sohu.com/20111025/Img3233614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494215" y="4372400"/>
            <a:ext cx="389241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遍地铺满白霜的早晨</a:t>
            </a:r>
            <a:endParaRPr lang="zh-CN" altLang="en-US" sz="32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0" name="Picture 4" descr="http://pic39.nipic.com/20140328/12178578_175209382000_2.jpg"/>
          <p:cNvPicPr>
            <a:picLocks noChangeAspect="1" noChangeArrowheads="1"/>
          </p:cNvPicPr>
          <p:nvPr/>
        </p:nvPicPr>
        <p:blipFill>
          <a:blip r:embed="rId2" cstate="print"/>
          <a:srcRect r="6250" b="6136"/>
          <a:stretch>
            <a:fillRect/>
          </a:stretch>
        </p:blipFill>
        <p:spPr bwMode="auto">
          <a:xfrm>
            <a:off x="0" y="450"/>
            <a:ext cx="9144000" cy="5143500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2339752" y="4372400"/>
            <a:ext cx="4304383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无雪无霜的凛冽的清晨</a:t>
            </a:r>
            <a:endParaRPr lang="zh-CN" altLang="en-US" sz="32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638175" y="1116013"/>
            <a:ext cx="7780338" cy="571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作者运用了什么描写方法写出了对冬天早晨的赞美？</a:t>
            </a:r>
            <a:endParaRPr lang="zh-CN" altLang="en-US" sz="2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0221" y="1844296"/>
            <a:ext cx="7460343" cy="189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运用了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动静结合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的描写方法既写出了冬天早晨的三种情况下的不同美景，又点出了自己的喜爱与赞美之情，让人产生丰富的想象。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/>
          <p:nvPr/>
        </p:nvSpPr>
        <p:spPr>
          <a:xfrm>
            <a:off x="444500" y="742950"/>
            <a:ext cx="7962900" cy="5588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读下面的句子，联系上下文，体会其中的动态描写。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531629" y="2338980"/>
            <a:ext cx="834520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从“蒙蒙细雨”这个词语就会让你浮想联翩，赋予了夏天雨夜的动态美；“闪着”、“飞行”生动、形象地写出了萤火虫在夜晚活动的样子，更加给这细雨的夜晚添加了动态美。</a:t>
            </a:r>
          </a:p>
        </p:txBody>
      </p:sp>
      <p:grpSp>
        <p:nvGrpSpPr>
          <p:cNvPr id="18436" name="组合 4"/>
          <p:cNvGrpSpPr/>
          <p:nvPr/>
        </p:nvGrpSpPr>
        <p:grpSpPr>
          <a:xfrm>
            <a:off x="6796237" y="4000235"/>
            <a:ext cx="2230437" cy="644525"/>
            <a:chOff x="6685396" y="735569"/>
            <a:chExt cx="2229830" cy="643411"/>
          </a:xfrm>
        </p:grpSpPr>
        <p:pic>
          <p:nvPicPr>
            <p:cNvPr id="18439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6" y="735569"/>
              <a:ext cx="2215324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0" name="矩形 7"/>
            <p:cNvSpPr/>
            <p:nvPr/>
          </p:nvSpPr>
          <p:spPr>
            <a:xfrm>
              <a:off x="6755103" y="896622"/>
              <a:ext cx="2160123" cy="3686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8437" name="矩形 10"/>
          <p:cNvSpPr/>
          <p:nvPr/>
        </p:nvSpPr>
        <p:spPr>
          <a:xfrm>
            <a:off x="415925" y="1269223"/>
            <a:ext cx="80359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SzPct val="80000"/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即使是蒙蒙细雨的夜晚，也有一只两只萤火虫，闪着朦胧的微光在飞行，这情景着实迷人。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7113603" y="136452"/>
            <a:ext cx="1752600" cy="571500"/>
            <a:chOff x="6685397" y="735569"/>
            <a:chExt cx="2095639" cy="643411"/>
          </a:xfrm>
        </p:grpSpPr>
        <p:pic>
          <p:nvPicPr>
            <p:cNvPr id="1946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2" name="矩形 7"/>
            <p:cNvSpPr/>
            <p:nvPr/>
          </p:nvSpPr>
          <p:spPr>
            <a:xfrm>
              <a:off x="6892136" y="768609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600139" y="1442597"/>
            <a:ext cx="823551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lvl="0" indent="457200">
              <a:lnSpc>
                <a:spcPct val="150000"/>
              </a:lnSpc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“急急匆匆”一词运用了拟人的</a:t>
            </a:r>
            <a:r>
              <a:rPr lang="zh-CN" altLang="en-US" sz="2200" b="1" dirty="0" smtClean="0">
                <a:solidFill>
                  <a:srgbClr val="C00000"/>
                </a:solidFill>
                <a:latin typeface="+mj-ea"/>
                <a:ea typeface="+mj-ea"/>
              </a:rPr>
              <a:t>修辞手法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，再现了夕阳斜照西山时乌鸦从四面八方归巢，匆匆掠过天空的画面，具有动态美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9459" name="矩形 10"/>
          <p:cNvSpPr/>
          <p:nvPr/>
        </p:nvSpPr>
        <p:spPr>
          <a:xfrm>
            <a:off x="414338" y="879475"/>
            <a:ext cx="8148637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SzPct val="80000"/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夕阳斜照西山时，动人的是点点归鸦急急匆匆地朝窠里飞去。</a:t>
            </a:r>
          </a:p>
        </p:txBody>
      </p:sp>
      <p:sp>
        <p:nvSpPr>
          <p:cNvPr id="19460" name="矩形 12"/>
          <p:cNvSpPr/>
          <p:nvPr/>
        </p:nvSpPr>
        <p:spPr>
          <a:xfrm>
            <a:off x="414338" y="2614613"/>
            <a:ext cx="79756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SzPct val="80000"/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成群结队的大雁，在高空中比翼而飞，更是叫人感动。</a:t>
            </a:r>
          </a:p>
        </p:txBody>
      </p:sp>
      <p:sp>
        <p:nvSpPr>
          <p:cNvPr id="19461" name="Rectangle 1"/>
          <p:cNvSpPr/>
          <p:nvPr/>
        </p:nvSpPr>
        <p:spPr>
          <a:xfrm>
            <a:off x="414338" y="3222625"/>
            <a:ext cx="6370637" cy="43021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>
              <a:buChar char="•"/>
            </a:pPr>
            <a:endParaRPr lang="zh-CN" altLang="zh-CN" sz="2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583487" y="3221524"/>
            <a:ext cx="837975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lvl="0" indent="457200">
              <a:lnSpc>
                <a:spcPct val="150000"/>
              </a:lnSpc>
              <a:defRPr/>
            </a:pPr>
            <a:r>
              <a:rPr lang="zh-CN" altLang="en-US" sz="2200" b="1" dirty="0" smtClean="0">
                <a:solidFill>
                  <a:srgbClr val="C00000"/>
                </a:solidFill>
                <a:latin typeface="+mj-ea"/>
                <a:ea typeface="+mj-ea"/>
              </a:rPr>
              <a:t>“比翼而飞”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这个词写出了黄昏时分，大雁迎着暮色、伴着夕阳呼朋引伴地从空中飞过的</a:t>
            </a:r>
            <a:r>
              <a:rPr lang="zh-CN" altLang="en-US" sz="2200" b="1" dirty="0" smtClean="0">
                <a:solidFill>
                  <a:srgbClr val="C00000"/>
                </a:solidFill>
                <a:latin typeface="+mj-ea"/>
                <a:ea typeface="+mj-ea"/>
              </a:rPr>
              <a:t>热闹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景象，突出了秋天黄昏的动态美。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/>
          <p:nvPr/>
        </p:nvSpPr>
        <p:spPr>
          <a:xfrm>
            <a:off x="458788" y="1487488"/>
            <a:ext cx="8366125" cy="2554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春天，最美的时间是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，最美的景物有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夏天，最美的时间是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，最美的景物有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秋天，最美的时间是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，最美的景物有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冬天，最美的时间是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，最美的景物有</a:t>
            </a:r>
            <a:r>
              <a:rPr lang="zh-CN" alt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8012" y="1661335"/>
            <a:ext cx="45386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+mj-ea"/>
                <a:ea typeface="+mj-ea"/>
              </a:rPr>
              <a:t>黎明                  天空、云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02137" y="2259823"/>
            <a:ext cx="48990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+mj-ea"/>
                <a:ea typeface="+mj-ea"/>
              </a:rPr>
              <a:t>夜晚                  明月、萤火虫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05312" y="2866248"/>
            <a:ext cx="7000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+mj-ea"/>
                <a:ea typeface="+mj-ea"/>
              </a:rPr>
              <a:t>黄昏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89437" y="3466323"/>
            <a:ext cx="45862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+mj-ea"/>
                <a:ea typeface="+mj-ea"/>
              </a:rPr>
              <a:t>早晨                 雪、霜、火盆</a:t>
            </a:r>
            <a:endParaRPr lang="zh-CN" altLang="en-US" sz="20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761187" y="2882123"/>
            <a:ext cx="2906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-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归鸦、大雁</a:t>
            </a:r>
            <a:r>
              <a:rPr kumimoji="0" lang="zh-CN" altLang="en-US" sz="2000" b="1" i="0" u="none" strike="noStrike" kern="1200" cap="none" spc="-30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、风声</a:t>
            </a:r>
            <a:r>
              <a:rPr kumimoji="0" lang="zh-CN" altLang="en-US" sz="2000" b="1" i="0" u="none" strike="noStrike" kern="1200" cap="none" spc="-3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、虫鸣</a:t>
            </a:r>
            <a:endParaRPr kumimoji="0" lang="zh-CN" altLang="en-US" sz="2000" b="0" i="0" u="none" strike="noStrike" kern="1200" cap="none" spc="-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0488" name="矩形 2"/>
          <p:cNvSpPr/>
          <p:nvPr/>
        </p:nvSpPr>
        <p:spPr>
          <a:xfrm>
            <a:off x="704850" y="963613"/>
            <a:ext cx="1476375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 展： </a:t>
            </a:r>
          </a:p>
        </p:txBody>
      </p:sp>
      <p:pic>
        <p:nvPicPr>
          <p:cNvPr id="20489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1008063"/>
            <a:ext cx="390525" cy="446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49891" y="1188772"/>
            <a:ext cx="8326438" cy="3398377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动态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描写    </a:t>
            </a:r>
          </a:p>
          <a:p>
            <a:pPr lvl="0">
              <a:lnSpc>
                <a:spcPct val="110000"/>
              </a:lnSpc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j-ea"/>
                <a:ea typeface="+mj-ea"/>
              </a:rPr>
              <a:t>学方法</a:t>
            </a:r>
            <a:r>
              <a:rPr lang="zh-CN" altLang="en-US" sz="2200" b="1" dirty="0">
                <a:latin typeface="+mj-ea"/>
                <a:ea typeface="+mj-ea"/>
              </a:rPr>
              <a:t>：动态描写是对景物在运动状态中所呈现的样子进行准确、生动地刻画，赋予</a:t>
            </a:r>
            <a:r>
              <a:rPr lang="zh-CN" altLang="en-US" sz="2200" b="1" dirty="0" smtClean="0">
                <a:latin typeface="+mj-ea"/>
                <a:ea typeface="+mj-ea"/>
              </a:rPr>
              <a:t>描写</a:t>
            </a:r>
            <a:r>
              <a:rPr lang="zh-CN" altLang="en-US" sz="2200" b="1" dirty="0">
                <a:latin typeface="+mj-ea"/>
                <a:ea typeface="+mj-ea"/>
              </a:rPr>
              <a:t>对象以生气，使人如闻其声、如临其境。动态描写包括两个方面，一是对运动着的</a:t>
            </a:r>
            <a:r>
              <a:rPr lang="zh-CN" altLang="en-US" sz="2200" b="1" dirty="0" smtClean="0">
                <a:latin typeface="+mj-ea"/>
                <a:ea typeface="+mj-ea"/>
              </a:rPr>
              <a:t>景物</a:t>
            </a:r>
            <a:r>
              <a:rPr lang="zh-CN" altLang="en-US" sz="2200" b="1" dirty="0">
                <a:latin typeface="+mj-ea"/>
                <a:ea typeface="+mj-ea"/>
              </a:rPr>
              <a:t>的描写，如飞行的大雁等。二是对静物所作的动态描写，以描写动态的景物来突出</a:t>
            </a:r>
            <a:r>
              <a:rPr lang="zh-CN" altLang="en-US" sz="2200" b="1" dirty="0" smtClean="0">
                <a:latin typeface="+mj-ea"/>
                <a:ea typeface="+mj-ea"/>
              </a:rPr>
              <a:t>静态</a:t>
            </a:r>
            <a:r>
              <a:rPr lang="zh-CN" altLang="en-US" sz="2200" b="1" dirty="0">
                <a:latin typeface="+mj-ea"/>
                <a:ea typeface="+mj-ea"/>
              </a:rPr>
              <a:t>的景物。如“东方一点儿一点儿泛着鱼肚色的天空，染上微微的红晕，飘着红紫红</a:t>
            </a:r>
            <a:r>
              <a:rPr lang="zh-CN" altLang="en-US" sz="2200" b="1" dirty="0" smtClean="0">
                <a:latin typeface="+mj-ea"/>
                <a:ea typeface="+mj-ea"/>
              </a:rPr>
              <a:t>紫的</a:t>
            </a:r>
            <a:r>
              <a:rPr lang="zh-CN" altLang="en-US" sz="2200" b="1" dirty="0">
                <a:latin typeface="+mj-ea"/>
                <a:ea typeface="+mj-ea"/>
              </a:rPr>
              <a:t>彩云”，即以太阳上升的动态变化来描写静态的天空。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5843" name="TextBox 2"/>
          <p:cNvSpPr txBox="1"/>
          <p:nvPr/>
        </p:nvSpPr>
        <p:spPr>
          <a:xfrm>
            <a:off x="639465" y="705362"/>
            <a:ext cx="7712075" cy="49244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600" b="1" dirty="0">
                <a:latin typeface="黑体" pitchFamily="49" charset="-122"/>
                <a:ea typeface="黑体" pitchFamily="49" charset="-122"/>
              </a:rPr>
              <a:t>想一想本文在描写每个季节的景色时有什么特点？</a:t>
            </a:r>
          </a:p>
        </p:txBody>
      </p:sp>
      <p:sp>
        <p:nvSpPr>
          <p:cNvPr id="4" name="矩形 3"/>
          <p:cNvSpPr/>
          <p:nvPr/>
        </p:nvSpPr>
        <p:spPr>
          <a:xfrm>
            <a:off x="3325874" y="27452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49891" y="901681"/>
            <a:ext cx="8326438" cy="2476352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记方法：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要抓住景物的运动特点，将景物的变化分解成一帧一帧的画面，并运用恰当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的动词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描写出来。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适当使用比喻、拟人、夸张等修辞手法，使动态描写更生动，更形象。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93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49800" y="679120"/>
            <a:ext cx="5836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请运用动态描写的方法写一处景物。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218322" y="218463"/>
            <a:ext cx="2744919" cy="687388"/>
          </a:xfrm>
          <a:prstGeom prst="cloudCallout">
            <a:avLst>
              <a:gd name="adj1" fmla="val -76647"/>
              <a:gd name="adj2" fmla="val 1544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一定要抓住动态描写！</a:t>
            </a:r>
          </a:p>
        </p:txBody>
      </p:sp>
      <p:sp>
        <p:nvSpPr>
          <p:cNvPr id="11" name="矩形 10"/>
          <p:cNvSpPr/>
          <p:nvPr/>
        </p:nvSpPr>
        <p:spPr>
          <a:xfrm>
            <a:off x="764253" y="1644355"/>
            <a:ext cx="7800975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示例</a:t>
            </a:r>
            <a:r>
              <a:rPr lang="zh-CN" altLang="en-US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</a:rPr>
              <a:t>秋风阵阵</a:t>
            </a:r>
            <a:r>
              <a:rPr lang="en-US" altLang="zh-CN" sz="2400" b="1" dirty="0">
                <a:solidFill>
                  <a:srgbClr val="FF0000"/>
                </a:solidFill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</a:rPr>
              <a:t>枝头上的树叶纷纷飘落。有的如蝴蝶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，扇动</a:t>
            </a:r>
            <a:r>
              <a:rPr lang="zh-CN" altLang="en-US" sz="2400" b="1" dirty="0">
                <a:solidFill>
                  <a:srgbClr val="FF0000"/>
                </a:solidFill>
              </a:rPr>
              <a:t>着美丽的翅膀；有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的如蜻蜓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</a:rPr>
              <a:t>转着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8”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字飞</a:t>
            </a:r>
            <a:r>
              <a:rPr lang="zh-CN" altLang="en-US" sz="2400" b="1" dirty="0">
                <a:solidFill>
                  <a:srgbClr val="FF0000"/>
                </a:solidFill>
              </a:rPr>
              <a:t>舞；有的如降落伞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，缓缓</a:t>
            </a:r>
            <a:r>
              <a:rPr lang="zh-CN" altLang="en-US" sz="2400" b="1" dirty="0">
                <a:solidFill>
                  <a:srgbClr val="FF0000"/>
                </a:solidFill>
              </a:rPr>
              <a:t>地打着旋儿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……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一</a:t>
            </a:r>
            <a:r>
              <a:rPr lang="zh-CN" altLang="en-US" sz="2400" b="1" dirty="0">
                <a:solidFill>
                  <a:srgbClr val="FF0000"/>
                </a:solidFill>
              </a:rPr>
              <a:t>片片树叶</a:t>
            </a:r>
            <a:r>
              <a:rPr lang="en-US" altLang="zh-CN" sz="2400" b="1" dirty="0">
                <a:solidFill>
                  <a:srgbClr val="FF0000"/>
                </a:solidFill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</a:rPr>
              <a:t>无论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怎样飞舞，都会</a:t>
            </a:r>
            <a:r>
              <a:rPr lang="zh-CN" altLang="en-US" sz="2400" b="1" dirty="0">
                <a:solidFill>
                  <a:srgbClr val="FF0000"/>
                </a:solidFill>
              </a:rPr>
              <a:t>缓缓落下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，在</a:t>
            </a:r>
            <a:r>
              <a:rPr lang="zh-CN" altLang="en-US" sz="2400" b="1" dirty="0">
                <a:solidFill>
                  <a:srgbClr val="FF0000"/>
                </a:solidFill>
              </a:rPr>
              <a:t>地上铺成一条金色的道路。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2386207" y="1238237"/>
            <a:ext cx="11112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80394" y="27615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65" y="1087069"/>
            <a:ext cx="7453423" cy="2999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71550" y="1656080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本文通过对四季中具有代表性的时间及景物的描写，表达了作者对大自然的喜爱和赞美之情。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07999" y="1228732"/>
            <a:ext cx="7897813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热爱自然 </a:t>
            </a:r>
            <a:r>
              <a:rPr lang="zh-CN" altLang="en-US" sz="2800" b="1" dirty="0" smtClean="0">
                <a:latin typeface="+mj-ea"/>
                <a:ea typeface="+mj-ea"/>
              </a:rPr>
              <a:t>四季</a:t>
            </a:r>
            <a:r>
              <a:rPr lang="zh-CN" altLang="en-US" sz="2800" b="1" dirty="0">
                <a:latin typeface="+mj-ea"/>
                <a:ea typeface="+mj-ea"/>
              </a:rPr>
              <a:t>美景惹人醉！读这篇文章，我们仿佛走进了大自然，美丽的景色令人心旷神怡。让我们尽情地去热爱自然，探索自然，发现自然中更多的美吧！</a:t>
            </a:r>
          </a:p>
        </p:txBody>
      </p:sp>
      <p:sp>
        <p:nvSpPr>
          <p:cNvPr id="3" name="矩形 2"/>
          <p:cNvSpPr/>
          <p:nvPr/>
        </p:nvSpPr>
        <p:spPr>
          <a:xfrm>
            <a:off x="3291990" y="37397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985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1517</Words>
  <Application>Microsoft Office PowerPoint</Application>
  <PresentationFormat>全屏显示(16:9)</PresentationFormat>
  <Paragraphs>91</Paragraphs>
  <Slides>40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2020-08-19T03:19:37Z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