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695" r:id="rId2"/>
    <p:sldId id="682" r:id="rId3"/>
    <p:sldId id="683" r:id="rId4"/>
    <p:sldId id="684" r:id="rId5"/>
    <p:sldId id="685" r:id="rId6"/>
    <p:sldId id="687" r:id="rId7"/>
    <p:sldId id="688" r:id="rId8"/>
    <p:sldId id="693" r:id="rId9"/>
    <p:sldId id="689" r:id="rId10"/>
    <p:sldId id="690" r:id="rId11"/>
    <p:sldId id="691" r:id="rId12"/>
    <p:sldId id="692" r:id="rId13"/>
    <p:sldId id="694" r:id="rId14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00"/>
    <a:srgbClr val="FF33CC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907" autoAdjust="0"/>
    <p:restoredTop sz="85146"/>
  </p:normalViewPr>
  <p:slideViewPr>
    <p:cSldViewPr snapToGrid="0" snapToObjects="1" showGuides="1">
      <p:cViewPr>
        <p:scale>
          <a:sx n="90" d="100"/>
          <a:sy n="90" d="100"/>
        </p:scale>
        <p:origin x="-228" y="-990"/>
      </p:cViewPr>
      <p:guideLst>
        <p:guide orient="horz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3FA039-29F9-48B5-A902-848CAF5E7D0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2020/8/19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408789572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2020/8/19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7" name="组合 6"/>
          <p:cNvGrpSpPr/>
          <p:nvPr userDrawn="1"/>
        </p:nvGrpSpPr>
        <p:grpSpPr>
          <a:xfrm>
            <a:off x="0" y="4608830"/>
            <a:ext cx="9144000" cy="534670"/>
            <a:chOff x="0" y="7180"/>
            <a:chExt cx="14400" cy="920"/>
          </a:xfrm>
        </p:grpSpPr>
        <p:pic>
          <p:nvPicPr>
            <p:cNvPr id="5" name="图片 4"/>
            <p:cNvPicPr>
              <a:picLocks noChangeAspect="1"/>
            </p:cNvPicPr>
            <p:nvPr userDrawn="1"/>
          </p:nvPicPr>
          <p:blipFill>
            <a:blip r:embed="rId4"/>
            <a:srcRect r="47854" b="7391"/>
            <a:stretch>
              <a:fillRect/>
            </a:stretch>
          </p:blipFill>
          <p:spPr>
            <a:xfrm>
              <a:off x="0" y="7180"/>
              <a:ext cx="9480" cy="920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6" name="图片 5"/>
            <p:cNvPicPr>
              <a:picLocks noChangeAspect="1"/>
            </p:cNvPicPr>
            <p:nvPr userDrawn="1"/>
          </p:nvPicPr>
          <p:blipFill>
            <a:blip r:embed="rId4"/>
            <a:srcRect l="51733" b="7391"/>
            <a:stretch>
              <a:fillRect/>
            </a:stretch>
          </p:blipFill>
          <p:spPr>
            <a:xfrm>
              <a:off x="9239" y="7181"/>
              <a:ext cx="5161" cy="919"/>
            </a:xfrm>
            <a:prstGeom prst="rect">
              <a:avLst/>
            </a:prstGeom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2020/8/19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8" name="组合 7"/>
          <p:cNvGrpSpPr/>
          <p:nvPr userDrawn="1"/>
        </p:nvGrpSpPr>
        <p:grpSpPr>
          <a:xfrm>
            <a:off x="0" y="4608830"/>
            <a:ext cx="9144000" cy="534670"/>
            <a:chOff x="0" y="7180"/>
            <a:chExt cx="14400" cy="920"/>
          </a:xfrm>
        </p:grpSpPr>
        <p:pic>
          <p:nvPicPr>
            <p:cNvPr id="9" name="图片 8"/>
            <p:cNvPicPr>
              <a:picLocks noChangeAspect="1"/>
            </p:cNvPicPr>
            <p:nvPr userDrawn="1"/>
          </p:nvPicPr>
          <p:blipFill>
            <a:blip r:embed="rId4"/>
            <a:srcRect r="47854" b="7391"/>
            <a:stretch>
              <a:fillRect/>
            </a:stretch>
          </p:blipFill>
          <p:spPr>
            <a:xfrm>
              <a:off x="0" y="7180"/>
              <a:ext cx="9480" cy="920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10" name="图片 9"/>
            <p:cNvPicPr>
              <a:picLocks noChangeAspect="1"/>
            </p:cNvPicPr>
            <p:nvPr userDrawn="1"/>
          </p:nvPicPr>
          <p:blipFill>
            <a:blip r:embed="rId4"/>
            <a:srcRect l="51733" b="7391"/>
            <a:stretch>
              <a:fillRect/>
            </a:stretch>
          </p:blipFill>
          <p:spPr>
            <a:xfrm>
              <a:off x="9239" y="7181"/>
              <a:ext cx="5161" cy="919"/>
            </a:xfrm>
            <a:prstGeom prst="rect">
              <a:avLst/>
            </a:prstGeom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2020/8/19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7" name="组合 6"/>
          <p:cNvGrpSpPr/>
          <p:nvPr userDrawn="1"/>
        </p:nvGrpSpPr>
        <p:grpSpPr>
          <a:xfrm>
            <a:off x="0" y="4608830"/>
            <a:ext cx="9144000" cy="534670"/>
            <a:chOff x="0" y="7180"/>
            <a:chExt cx="14400" cy="920"/>
          </a:xfrm>
        </p:grpSpPr>
        <p:pic>
          <p:nvPicPr>
            <p:cNvPr id="5" name="图片 4"/>
            <p:cNvPicPr>
              <a:picLocks noChangeAspect="1"/>
            </p:cNvPicPr>
            <p:nvPr userDrawn="1"/>
          </p:nvPicPr>
          <p:blipFill>
            <a:blip r:embed="rId3"/>
            <a:srcRect r="47854" b="7391"/>
            <a:stretch>
              <a:fillRect/>
            </a:stretch>
          </p:blipFill>
          <p:spPr>
            <a:xfrm>
              <a:off x="0" y="7180"/>
              <a:ext cx="9480" cy="920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6" name="图片 5"/>
            <p:cNvPicPr>
              <a:picLocks noChangeAspect="1"/>
            </p:cNvPicPr>
            <p:nvPr userDrawn="1"/>
          </p:nvPicPr>
          <p:blipFill>
            <a:blip r:embed="rId3"/>
            <a:srcRect l="51733" b="7391"/>
            <a:stretch>
              <a:fillRect/>
            </a:stretch>
          </p:blipFill>
          <p:spPr>
            <a:xfrm>
              <a:off x="9239" y="7181"/>
              <a:ext cx="5161" cy="919"/>
            </a:xfrm>
            <a:prstGeom prst="rect">
              <a:avLst/>
            </a:prstGeom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2020/8/19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099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0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1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102" name="组合 5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4107" name="Oval 17"/>
            <p:cNvSpPr/>
            <p:nvPr userDrawn="1"/>
          </p:nvSpPr>
          <p:spPr>
            <a:xfrm>
              <a:off x="2371725" y="4338821"/>
              <a:ext cx="4398963" cy="742583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>
                <a:buNone/>
              </a:pPr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4108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4103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>
              <a:buNone/>
            </a:pPr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4104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>
              <a:buNone/>
            </a:pPr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4105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>
              <a:buNone/>
            </a:pP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pic>
        <p:nvPicPr>
          <p:cNvPr id="4106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2020/8/19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2.tif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12.tif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9162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956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065"/>
            <a:ext cx="9145270" cy="5119370"/>
          </a:xfrm>
          <a:prstGeom prst="rect">
            <a:avLst/>
          </a:prstGeom>
        </p:spPr>
      </p:pic>
      <p:sp>
        <p:nvSpPr>
          <p:cNvPr id="11" name="TextBox 48"/>
          <p:cNvSpPr txBox="1"/>
          <p:nvPr/>
        </p:nvSpPr>
        <p:spPr>
          <a:xfrm>
            <a:off x="2591344" y="1527564"/>
            <a:ext cx="3832225" cy="8528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23 </a:t>
            </a:r>
            <a:r>
              <a:rPr kumimoji="0" lang="zh-CN" altLang="en-US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鸟的天堂</a:t>
            </a:r>
          </a:p>
        </p:txBody>
      </p:sp>
      <p:pic>
        <p:nvPicPr>
          <p:cNvPr id="12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8622" y="2655959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2972" y="2655959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矩形 21"/>
          <p:cNvSpPr/>
          <p:nvPr/>
        </p:nvSpPr>
        <p:spPr bwMode="auto">
          <a:xfrm>
            <a:off x="3043118" y="2809861"/>
            <a:ext cx="2929077" cy="7067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拓展积累</a:t>
            </a:r>
          </a:p>
        </p:txBody>
      </p:sp>
      <p:sp>
        <p:nvSpPr>
          <p:cNvPr id="2" name="矩形 1"/>
          <p:cNvSpPr/>
          <p:nvPr/>
        </p:nvSpPr>
        <p:spPr>
          <a:xfrm>
            <a:off x="2956104" y="4485104"/>
            <a:ext cx="6186309" cy="646331"/>
          </a:xfrm>
          <a:prstGeom prst="rect">
            <a:avLst/>
          </a:prstGeom>
          <a:noFill/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知识源于积累</a:t>
            </a:r>
            <a:r>
              <a:rPr kumimoji="0" lang="zh-CN" altLang="en-US" sz="3600" b="1" i="0" u="none" strike="noStrike" kern="1200" cap="none" spc="0" normalizeH="0" baseline="0" noProof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，读书引领</a:t>
            </a:r>
            <a:r>
              <a:rPr kumimoji="0" lang="zh-CN" altLang="en-US" sz="3600" b="1" i="0" u="none" strike="noStrike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背记</a:t>
            </a:r>
          </a:p>
        </p:txBody>
      </p:sp>
      <p:pic>
        <p:nvPicPr>
          <p:cNvPr id="8" name="图片 8" descr="荣德基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9" name="组合 23"/>
          <p:cNvGrpSpPr>
            <a:grpSpLocks/>
          </p:cNvGrpSpPr>
          <p:nvPr/>
        </p:nvGrpSpPr>
        <p:grpSpPr bwMode="auto">
          <a:xfrm>
            <a:off x="5652120" y="21001"/>
            <a:ext cx="3465512" cy="369332"/>
            <a:chOff x="5371156" y="221786"/>
            <a:chExt cx="3383280" cy="349289"/>
          </a:xfrm>
        </p:grpSpPr>
        <p:sp>
          <p:nvSpPr>
            <p:cNvPr id="10" name="矩形 9"/>
            <p:cNvSpPr/>
            <p:nvPr/>
          </p:nvSpPr>
          <p:spPr>
            <a:xfrm flipH="1">
              <a:off x="5371156" y="269829"/>
              <a:ext cx="3383280" cy="252227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1" lang="zh-CN" altLang="en-US"/>
            </a:p>
          </p:txBody>
        </p:sp>
        <p:sp>
          <p:nvSpPr>
            <p:cNvPr id="13" name="文本框 1"/>
            <p:cNvSpPr txBox="1">
              <a:spLocks noChangeArrowheads="1"/>
            </p:cNvSpPr>
            <p:nvPr/>
          </p:nvSpPr>
          <p:spPr bwMode="auto">
            <a:xfrm>
              <a:off x="5497037" y="221786"/>
              <a:ext cx="3134939" cy="349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b="1" dirty="0">
                  <a:latin typeface="+mj-ea"/>
                  <a:ea typeface="+mj-ea"/>
                </a:rPr>
                <a:t>人教版  语文  </a:t>
              </a:r>
              <a:r>
                <a:rPr lang="zh-CN" altLang="en-US" b="1" dirty="0" smtClean="0">
                  <a:latin typeface="+mj-ea"/>
                  <a:ea typeface="+mj-ea"/>
                </a:rPr>
                <a:t>五年级  </a:t>
              </a:r>
              <a:r>
                <a:rPr lang="zh-CN" altLang="en-US" b="1" dirty="0">
                  <a:latin typeface="+mj-ea"/>
                  <a:ea typeface="+mj-ea"/>
                </a:rPr>
                <a:t>上册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矩形 1"/>
          <p:cNvSpPr/>
          <p:nvPr/>
        </p:nvSpPr>
        <p:spPr>
          <a:xfrm>
            <a:off x="302137" y="727652"/>
            <a:ext cx="5475288" cy="38693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+mj-ea"/>
                <a:ea typeface="+mj-ea"/>
              </a:rPr>
              <a:t>形容树木繁茂的词语：</a:t>
            </a:r>
            <a:endParaRPr lang="zh-CN" altLang="en-US" sz="2800" b="1" dirty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latin typeface="+mj-ea"/>
                <a:ea typeface="+mj-ea"/>
              </a:rPr>
              <a:t>郁郁葱葱   枝繁叶茂  古木参天   浓荫蔽日   树大根深</a:t>
            </a:r>
          </a:p>
          <a:p>
            <a:pPr>
              <a:lnSpc>
                <a:spcPct val="150000"/>
              </a:lnSpc>
            </a:pPr>
            <a:r>
              <a:rPr lang="zh-CN" altLang="en-US" sz="2800" b="1" dirty="0" smtClean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形容</a:t>
            </a:r>
            <a:r>
              <a:rPr lang="zh-CN" altLang="en-US" sz="2800" b="1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数量多的词语：</a:t>
            </a:r>
            <a:endParaRPr lang="zh-CN" altLang="en-US" sz="2800" b="1" dirty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latin typeface="+mj-ea"/>
                <a:ea typeface="+mj-ea"/>
                <a:sym typeface="+mn-ea"/>
              </a:rPr>
              <a:t>不可计数  数不胜数  不计其数  成千上万</a:t>
            </a:r>
            <a:endParaRPr lang="zh-CN" altLang="en-US" sz="2800" b="1" dirty="0">
              <a:latin typeface="+mj-ea"/>
              <a:ea typeface="+mj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421060" y="52718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词语积累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4705" y="1318895"/>
            <a:ext cx="2800350" cy="22567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1"/>
      <p:bldP spid="7170" grpId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矩形 1"/>
          <p:cNvSpPr/>
          <p:nvPr/>
        </p:nvSpPr>
        <p:spPr>
          <a:xfrm>
            <a:off x="430028" y="640207"/>
            <a:ext cx="8511952" cy="397031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描写大榕树茂盛的句子：</a:t>
            </a:r>
          </a:p>
          <a:p>
            <a:pPr>
              <a:lnSpc>
                <a:spcPct val="150000"/>
              </a:lnSpc>
            </a:pPr>
            <a:r>
              <a:rPr 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1.</a:t>
            </a:r>
            <a:r>
              <a:rPr sz="2400" b="1" dirty="0">
                <a:latin typeface="Times New Roman" pitchFamily="18" charset="0"/>
                <a:ea typeface="+mj-ea"/>
                <a:cs typeface="Times New Roman" pitchFamily="18" charset="0"/>
              </a:rPr>
              <a:t>我有机会看清它的真面目，真是一株大树，枝干的数目不可计数。枝上又生根，有许多根直垂到地上，伸进泥土里。一部分树枝垂到水面，从远处看，就像一株大树卧在水面上。</a:t>
            </a:r>
          </a:p>
          <a:p>
            <a:pPr>
              <a:lnSpc>
                <a:spcPct val="150000"/>
              </a:lnSpc>
            </a:pPr>
            <a:r>
              <a:rPr 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2.</a:t>
            </a:r>
            <a:r>
              <a:rPr sz="2400" b="1" dirty="0">
                <a:latin typeface="Times New Roman" pitchFamily="18" charset="0"/>
                <a:ea typeface="+mj-ea"/>
                <a:cs typeface="Times New Roman" pitchFamily="18" charset="0"/>
              </a:rPr>
              <a:t>那么多的绿叶，一簇堆在另一簇上面，不留一点儿缝隙。那翠绿的颜色，明亮地照耀着我们的眼睛，似乎每一片绿叶上都有一个新的生命在颤动。</a:t>
            </a:r>
          </a:p>
        </p:txBody>
      </p:sp>
      <p:sp>
        <p:nvSpPr>
          <p:cNvPr id="3" name="矩形 2"/>
          <p:cNvSpPr/>
          <p:nvPr/>
        </p:nvSpPr>
        <p:spPr>
          <a:xfrm>
            <a:off x="3068912" y="53585"/>
            <a:ext cx="2964273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课内美句积累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1"/>
      <p:bldP spid="8194" grpId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矩形 1"/>
          <p:cNvSpPr/>
          <p:nvPr/>
        </p:nvSpPr>
        <p:spPr>
          <a:xfrm>
            <a:off x="250202" y="732039"/>
            <a:ext cx="8736013" cy="378565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与</a:t>
            </a:r>
            <a:r>
              <a:rPr lang="zh-CN" altLang="en-US" sz="24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鸟有关的诗句：</a:t>
            </a:r>
          </a:p>
          <a:p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1）千山鸟飞绝，万径人踪灭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。</a:t>
            </a:r>
            <a:r>
              <a:rPr lang="en-US" altLang="zh-CN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				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——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柳宗元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《江雪</a:t>
            </a:r>
            <a:r>
              <a:rPr lang="en-US" altLang="zh-CN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》</a:t>
            </a:r>
          </a:p>
          <a:p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2）江青鸟逾白，山青花欲燃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。</a:t>
            </a:r>
            <a:r>
              <a:rPr lang="en-US" altLang="zh-CN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					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——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杜甫《绝句》</a:t>
            </a:r>
          </a:p>
          <a:p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（3）感时花溅泪，恨别鸟惊心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。</a:t>
            </a:r>
            <a:r>
              <a:rPr lang="en-US" altLang="zh-CN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					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——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杜甫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《绝句</a:t>
            </a:r>
            <a:endParaRPr lang="en-US" altLang="zh-CN" sz="2400" b="1" dirty="0" smtClean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4）两个黄鹂鸣翠柳，一行白鹭上青天。</a:t>
            </a:r>
          </a:p>
          <a:p>
            <a:pPr algn="r"/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                             ——杜甫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《绝句</a:t>
            </a:r>
            <a:r>
              <a:rPr lang="en-US" altLang="zh-CN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》</a:t>
            </a:r>
            <a:endParaRPr lang="zh-CN" altLang="en-US" sz="2400" b="1" dirty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5）几处早莺争暖树，谁家新燕啄春泥。</a:t>
            </a:r>
          </a:p>
          <a:p>
            <a:pPr algn="r"/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                        ——白居易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《钱塘湖春行》</a:t>
            </a:r>
            <a:endParaRPr lang="en-US" altLang="zh-CN" sz="2400" b="1" dirty="0" smtClean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6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）无可奈何花落去，似曾相识燕归来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。</a:t>
            </a:r>
            <a:r>
              <a:rPr lang="en-US" altLang="zh-CN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	——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晏殊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《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浣溪沙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》</a:t>
            </a:r>
          </a:p>
          <a:p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7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）蝉噪林逾静，鸟鸣山更幽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。</a:t>
            </a:r>
            <a:r>
              <a:rPr lang="en-US" altLang="zh-CN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			——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王籍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《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入若耶溪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》</a:t>
            </a:r>
            <a:endParaRPr lang="zh-CN" altLang="en-US" sz="24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864070" y="57213"/>
            <a:ext cx="324612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美句拓展积累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1"/>
      <p:bldP spid="9218" grpId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矩形 1"/>
          <p:cNvSpPr/>
          <p:nvPr/>
        </p:nvSpPr>
        <p:spPr>
          <a:xfrm>
            <a:off x="549424" y="1294953"/>
            <a:ext cx="8132763" cy="3251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36575" latinLnBrk="1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一天，我来到了武都的千亩荷塘边，一阵清香扑面而来，让人感觉头脑清爽。这时，正是正午，太阳的金辉洒在荷花池上，荷花池仿佛镀上了金漆一样金碧辉煌。再加上池中被风吹起的阵阵涟漪反射出的刺眼的光芒，显得更加好看了。</a:t>
            </a:r>
          </a:p>
          <a:p>
            <a:pPr indent="536575" latinLnBrk="1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荷花已经开了不少了。荷叶挨挨挤挤的，像一个个碧绿的大圆盘。一整片看去，又像一片绿色的海洋。白荷花在这些大圆盘之间冒了出来，有的才展开了两三片花瓣儿；有的花瓣儿全部展开了，露出嫩黄色的小</a:t>
            </a:r>
          </a:p>
        </p:txBody>
      </p:sp>
      <p:sp>
        <p:nvSpPr>
          <p:cNvPr id="50181" name="矩形 1"/>
          <p:cNvSpPr/>
          <p:nvPr/>
        </p:nvSpPr>
        <p:spPr>
          <a:xfrm>
            <a:off x="3741293" y="858209"/>
            <a:ext cx="1731564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美丽的荷花</a:t>
            </a:r>
            <a:endParaRPr lang="zh-CN" altLang="en-US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070813" y="59616"/>
            <a:ext cx="2964273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美文拓展阅读</a:t>
            </a:r>
          </a:p>
        </p:txBody>
      </p:sp>
      <p:pic>
        <p:nvPicPr>
          <p:cNvPr id="2" name="推荐阅读：美丽的荷花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3888" y="790575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06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矩形 1"/>
          <p:cNvSpPr>
            <a:spLocks noChangeArrowheads="1"/>
          </p:cNvSpPr>
          <p:nvPr/>
        </p:nvSpPr>
        <p:spPr bwMode="auto">
          <a:xfrm>
            <a:off x="549424" y="571202"/>
            <a:ext cx="8132763" cy="33242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莲蓬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；有的还是花骨朵儿，看起来饱胀得马上要破裂似的。在这时，早有一只金黄色的小蜻蜓亭亭玉立地立在上头看这美丽的荷花呢！</a:t>
            </a:r>
          </a:p>
          <a:p>
            <a:pPr marL="0" marR="0" lvl="0" indent="536575" algn="l" defTabSz="4572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荷花的花瓣不但美，而且还可以泡茶。如果你在一杯热乎乎的白开水中多放几片荷花，过上几分钟，一杯芬香四溢的荷花茶就做成了。你喝上一口，不但能帮助你清热，还让你觉得心旷神怡，让你回味无穷。</a:t>
            </a:r>
          </a:p>
          <a:p>
            <a:pPr marL="0" marR="0" lvl="0" indent="536575" algn="l" defTabSz="4572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我爱荷花，爱它的清翠欲滴，爱它的冰清玉洁，爱它的一尘不染，爱它的无私奉献，爱它的出淤泥而不染的精神品质。</a:t>
            </a:r>
          </a:p>
        </p:txBody>
      </p:sp>
      <p:sp>
        <p:nvSpPr>
          <p:cNvPr id="3" name="矩形 2"/>
          <p:cNvSpPr/>
          <p:nvPr/>
        </p:nvSpPr>
        <p:spPr>
          <a:xfrm>
            <a:off x="549424" y="3730029"/>
            <a:ext cx="8002588" cy="1016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0066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思考：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作者是怎样运用点面结合的方法描写荷花的特点的？表达了作者怎样的思想感情？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78196" y="822437"/>
            <a:ext cx="7602278" cy="33530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12788"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</a:rPr>
              <a:t> 在第二自然段中作者先从整体的“面”上写出了荷花已经开了不少了，然后从局部的“点”上抓住白荷花的三种不同的形态来进行描写，突出了白荷花的不同姿态的美。这样点面结合，就把夏天的荷塘美景写得栩栩如生。文章表达了作者对武都的千亩荷塘美景的喜爱与赞美之情。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2070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矩形 1"/>
          <p:cNvSpPr/>
          <p:nvPr/>
        </p:nvSpPr>
        <p:spPr>
          <a:xfrm>
            <a:off x="401638" y="828060"/>
            <a:ext cx="8394700" cy="37861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36575" latinLnBrk="1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在我们的校园，每当你一转身，或者换一个视角，眼前都会有不同的景色展现：静穆而活泼的教学大楼，郁郁葱葱的杉树林，缤纷多彩且错落有致的花坛，令人赏心悦目的塑胶跑道操场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而我最喜欢她的一角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那个四周被教学楼包围，被我们师生亲切称呼为“四合院”的地方。</a:t>
            </a:r>
          </a:p>
          <a:p>
            <a:pPr indent="536575" latinLnBrk="1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在四合院的中间，是一棵挺拔的松树，像一座绿色的宝塔。它那么高，和我们四楼的教室都差不多了！树皮摸上去坎坷不平，满是岁月沧桑的痕迹。它的脚下铺着一层墨绿的毛茸茸的“地毯”，小草们都簇拥着仰视着它，仿佛依偎在父亲的怀里。</a:t>
            </a:r>
          </a:p>
        </p:txBody>
      </p:sp>
      <p:sp>
        <p:nvSpPr>
          <p:cNvPr id="52227" name="矩形 1"/>
          <p:cNvSpPr/>
          <p:nvPr/>
        </p:nvSpPr>
        <p:spPr>
          <a:xfrm>
            <a:off x="3887896" y="332310"/>
            <a:ext cx="1422184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校园一角</a:t>
            </a:r>
            <a:endParaRPr lang="zh-CN" altLang="en-US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推荐阅读：校园一角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3311" y="222568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75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矩形 1"/>
          <p:cNvSpPr/>
          <p:nvPr/>
        </p:nvSpPr>
        <p:spPr>
          <a:xfrm>
            <a:off x="375285" y="715010"/>
            <a:ext cx="8393113" cy="37131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36575" latinLnBrk="1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松树的左边是最令人心动的滴水池。滴水池依着教学东楼而建。依着的那块墙壁是一块特殊装饰材料制成的石壁，绿灰的颜色，凹一块凸一块的，斜上角几株鲜艳的花画龙点睛，让它一下子生动了！石壁下方有一个洞，洞的那边就是教学东楼的走廊。不时有好多一年级的小朋友们好奇地把头伸进去，缩回来。洞的下面就是水池了。水池是由各种颜色的鹅卵石和着水泥围成的。池子里有水草哦！还有各种各样的金鱼：红色的绣球、粉白色的珍珠、五彩斑斓的龙睛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松树的右边有几方石头桌椅。上面永远都是干净的哦！为什么？因为我们都喜欢坐在那里看书，游戏啊！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矩形 1"/>
          <p:cNvSpPr/>
          <p:nvPr/>
        </p:nvSpPr>
        <p:spPr>
          <a:xfrm>
            <a:off x="387350" y="638101"/>
            <a:ext cx="8393113" cy="9429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36575" latinLnBrk="1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下课了，这里是一片沸腾。上课了，小鱼儿们一定也在侧耳倾听朗朗的读书声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校园的一角啊，你的美丽怎不让我更爱我的校园？</a:t>
            </a:r>
          </a:p>
        </p:txBody>
      </p:sp>
      <p:sp>
        <p:nvSpPr>
          <p:cNvPr id="3" name="矩形 2"/>
          <p:cNvSpPr/>
          <p:nvPr/>
        </p:nvSpPr>
        <p:spPr>
          <a:xfrm>
            <a:off x="474663" y="1616038"/>
            <a:ext cx="8001000" cy="1016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0066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思考：</a:t>
            </a: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本文是运用什么方法描写校园一角的景物的？</a:t>
            </a:r>
            <a:endParaRPr lang="en-US" altLang="zh-CN" sz="20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      2.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本文写了“四合院”的哪些景物？表达了作者什么样的感情？</a:t>
            </a:r>
          </a:p>
        </p:txBody>
      </p:sp>
      <p:sp>
        <p:nvSpPr>
          <p:cNvPr id="2" name="矩形 1"/>
          <p:cNvSpPr/>
          <p:nvPr/>
        </p:nvSpPr>
        <p:spPr>
          <a:xfrm>
            <a:off x="723016" y="2483176"/>
            <a:ext cx="7708608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indent="-265113">
              <a:lnSpc>
                <a:spcPct val="150000"/>
              </a:lnSpc>
            </a:pPr>
            <a:r>
              <a:rPr lang="en-US" altLang="zh-CN" sz="23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zh-CN" altLang="en-US" sz="23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本文是运用点面结合、动静结合的方法描写校园一角的景物的。</a:t>
            </a:r>
          </a:p>
          <a:p>
            <a:pPr marL="265113" indent="-265113">
              <a:lnSpc>
                <a:spcPct val="150000"/>
              </a:lnSpc>
            </a:pPr>
            <a:r>
              <a:rPr lang="en-US" altLang="zh-CN" sz="23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zh-CN" altLang="en-US" sz="23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本文主要写了“四合院”的松树、滴水池、石头桌椅等景物。表达了作者对校园一角的喜爱与赞美之情。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7364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888</Words>
  <Application>Microsoft Office PowerPoint</Application>
  <PresentationFormat>全屏显示(16:9)</PresentationFormat>
  <Paragraphs>42</Paragraphs>
  <Slides>13</Slides>
  <Notes>0</Notes>
  <HiddenSlides>0</HiddenSlides>
  <MMClips>2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14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692</cp:revision>
  <dcterms:created xsi:type="dcterms:W3CDTF">2015-12-30T08:03:00Z</dcterms:created>
  <dcterms:modified xsi:type="dcterms:W3CDTF">2020-08-19T06:28:02Z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